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1" r:id="rId4"/>
    <p:sldId id="260" r:id="rId5"/>
    <p:sldId id="258" r:id="rId6"/>
    <p:sldId id="259" r:id="rId7"/>
    <p:sldId id="262" r:id="rId8"/>
    <p:sldId id="269" r:id="rId9"/>
    <p:sldId id="263" r:id="rId10"/>
    <p:sldId id="272" r:id="rId11"/>
    <p:sldId id="371" r:id="rId12"/>
    <p:sldId id="270" r:id="rId13"/>
    <p:sldId id="342" r:id="rId14"/>
    <p:sldId id="372" r:id="rId15"/>
    <p:sldId id="271" r:id="rId16"/>
    <p:sldId id="373" r:id="rId17"/>
    <p:sldId id="374" r:id="rId18"/>
    <p:sldId id="375" r:id="rId19"/>
    <p:sldId id="376" r:id="rId20"/>
    <p:sldId id="377" r:id="rId21"/>
    <p:sldId id="378" r:id="rId22"/>
    <p:sldId id="26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090" autoAdjust="0"/>
  </p:normalViewPr>
  <p:slideViewPr>
    <p:cSldViewPr snapToGrid="0">
      <p:cViewPr varScale="1">
        <p:scale>
          <a:sx n="61" d="100"/>
          <a:sy n="61" d="100"/>
        </p:scale>
        <p:origin x="8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ger Hernandez" userId="5b7bc236-eaf0-4684-a76a-ca112af6eca4" providerId="ADAL" clId="{C1602F1B-A4AD-44D7-8109-A996BBC7F518}"/>
    <pc:docChg chg="modSld">
      <pc:chgData name="Roger Hernandez" userId="5b7bc236-eaf0-4684-a76a-ca112af6eca4" providerId="ADAL" clId="{C1602F1B-A4AD-44D7-8109-A996BBC7F518}" dt="2026-06-04T21:12:16.993" v="1" actId="20577"/>
      <pc:docMkLst>
        <pc:docMk/>
      </pc:docMkLst>
      <pc:sldChg chg="modSp mod">
        <pc:chgData name="Roger Hernandez" userId="5b7bc236-eaf0-4684-a76a-ca112af6eca4" providerId="ADAL" clId="{C1602F1B-A4AD-44D7-8109-A996BBC7F518}" dt="2026-06-04T21:12:16.993" v="1" actId="20577"/>
        <pc:sldMkLst>
          <pc:docMk/>
          <pc:sldMk cId="3140309019" sldId="266"/>
        </pc:sldMkLst>
        <pc:spChg chg="mod">
          <ac:chgData name="Roger Hernandez" userId="5b7bc236-eaf0-4684-a76a-ca112af6eca4" providerId="ADAL" clId="{C1602F1B-A4AD-44D7-8109-A996BBC7F518}" dt="2026-06-04T21:12:16.993" v="1" actId="20577"/>
          <ac:spMkLst>
            <pc:docMk/>
            <pc:sldMk cId="3140309019" sldId="266"/>
            <ac:spMk id="2" creationId="{83834478-636C-C009-C3F7-62480435EA9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BDEC8-FEC5-49B1-AB71-47E8DACD195D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4CD7F-4DF1-4082-9CA7-0D5E8A7D4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9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IGLESIA CENTRAL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34CD7F-4DF1-4082-9CA7-0D5E8A7D41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774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Roger- No se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confiar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gente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2. Kathy- dos </a:t>
            </a:r>
            <a:r>
              <a:rPr lang="en-US" dirty="0" err="1"/>
              <a:t>extremos</a:t>
            </a:r>
            <a:r>
              <a:rPr lang="en-US" dirty="0"/>
              <a:t>, </a:t>
            </a:r>
            <a:r>
              <a:rPr lang="en-US" dirty="0" err="1"/>
              <a:t>darle</a:t>
            </a:r>
            <a:r>
              <a:rPr lang="en-US" dirty="0"/>
              <a:t> </a:t>
            </a:r>
            <a:r>
              <a:rPr lang="en-US" dirty="0" err="1"/>
              <a:t>todo</a:t>
            </a:r>
            <a:r>
              <a:rPr lang="en-US" dirty="0"/>
              <a:t> al </a:t>
            </a:r>
            <a:r>
              <a:rPr lang="en-US" dirty="0" err="1"/>
              <a:t>nino</a:t>
            </a:r>
            <a:r>
              <a:rPr lang="en-US" dirty="0"/>
              <a:t>, </a:t>
            </a:r>
            <a:r>
              <a:rPr lang="en-US" dirty="0" err="1"/>
              <a:t>creer</a:t>
            </a:r>
            <a:r>
              <a:rPr lang="en-US" dirty="0"/>
              <a:t> que </a:t>
            </a:r>
            <a:r>
              <a:rPr lang="en-US" dirty="0" err="1"/>
              <a:t>siempre</a:t>
            </a:r>
            <a:r>
              <a:rPr lang="en-US" dirty="0"/>
              <a:t> la </a:t>
            </a:r>
            <a:r>
              <a:rPr lang="en-US" dirty="0" err="1"/>
              <a:t>gente</a:t>
            </a:r>
            <a:r>
              <a:rPr lang="en-US" dirty="0"/>
              <a:t> se </a:t>
            </a:r>
            <a:r>
              <a:rPr lang="en-US" dirty="0" err="1"/>
              <a:t>quiere</a:t>
            </a:r>
            <a:r>
              <a:rPr lang="en-US" dirty="0"/>
              <a:t> </a:t>
            </a:r>
            <a:r>
              <a:rPr lang="en-US" dirty="0" err="1"/>
              <a:t>aprovechar</a:t>
            </a:r>
            <a:r>
              <a:rPr lang="en-US" dirty="0"/>
              <a:t>. Que </a:t>
            </a:r>
            <a:r>
              <a:rPr lang="en-US" dirty="0" err="1"/>
              <a:t>problemas</a:t>
            </a:r>
            <a:r>
              <a:rPr lang="en-US" dirty="0"/>
              <a:t> causa: Vanessa and bank of dad.</a:t>
            </a:r>
          </a:p>
          <a:p>
            <a:endParaRPr lang="en-US" dirty="0"/>
          </a:p>
          <a:p>
            <a:r>
              <a:rPr lang="en-US" dirty="0"/>
              <a:t>3. Kathy- I was never told, didn’t hear it, don’t feel it:,  </a:t>
            </a:r>
            <a:r>
              <a:rPr lang="en-US" dirty="0" err="1"/>
              <a:t>Pienso</a:t>
            </a:r>
            <a:r>
              <a:rPr lang="en-US" dirty="0"/>
              <a:t> que no me lo </a:t>
            </a:r>
            <a:r>
              <a:rPr lang="en-US" dirty="0" err="1"/>
              <a:t>merezco</a:t>
            </a:r>
            <a:r>
              <a:rPr lang="en-US" dirty="0"/>
              <a:t> amor.  Difficulty accepting compliments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7AA2D-BF31-48F2-AC1D-154D833C2D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31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4. Roger- </a:t>
            </a:r>
            <a:r>
              <a:rPr lang="en-US" dirty="0" err="1"/>
              <a:t>eres</a:t>
            </a:r>
            <a:r>
              <a:rPr lang="en-US" dirty="0"/>
              <a:t> un </a:t>
            </a:r>
            <a:r>
              <a:rPr lang="en-US" dirty="0" err="1"/>
              <a:t>estorbo</a:t>
            </a:r>
            <a:r>
              <a:rPr lang="en-US" dirty="0"/>
              <a:t>.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amo</a:t>
            </a:r>
            <a:r>
              <a:rPr lang="en-US" dirty="0"/>
              <a:t> no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abuso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eres</a:t>
            </a:r>
            <a:r>
              <a:rPr lang="en-US" dirty="0"/>
              <a:t> invisible padres que no </a:t>
            </a:r>
            <a:r>
              <a:rPr lang="en-US" dirty="0" err="1"/>
              <a:t>saben</a:t>
            </a:r>
            <a:r>
              <a:rPr lang="en-US" dirty="0"/>
              <a:t> que </a:t>
            </a:r>
            <a:r>
              <a:rPr lang="en-US" dirty="0" err="1"/>
              <a:t>hacer</a:t>
            </a:r>
            <a:r>
              <a:rPr lang="en-US" dirty="0"/>
              <a:t>. SEXO SIN CARINO</a:t>
            </a:r>
          </a:p>
          <a:p>
            <a:endParaRPr lang="en-US" dirty="0"/>
          </a:p>
          <a:p>
            <a:r>
              <a:rPr lang="en-US" dirty="0"/>
              <a:t>5. Kathy- Como me </a:t>
            </a:r>
            <a:r>
              <a:rPr lang="en-US" dirty="0" err="1"/>
              <a:t>evaluan</a:t>
            </a:r>
            <a:r>
              <a:rPr lang="en-US" dirty="0"/>
              <a:t>? Hombres:  En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sexo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padre. En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trabajo</a:t>
            </a:r>
            <a:r>
              <a:rPr lang="en-US" dirty="0"/>
              <a:t>.  </a:t>
            </a:r>
            <a:r>
              <a:rPr lang="en-US" dirty="0" err="1"/>
              <a:t>Mujeres</a:t>
            </a:r>
            <a:r>
              <a:rPr lang="en-US" dirty="0"/>
              <a:t>:  Buena </a:t>
            </a:r>
            <a:r>
              <a:rPr lang="en-US" dirty="0" err="1"/>
              <a:t>madre</a:t>
            </a:r>
            <a:r>
              <a:rPr lang="en-US" dirty="0"/>
              <a:t>/</a:t>
            </a:r>
            <a:r>
              <a:rPr lang="en-US" dirty="0" err="1"/>
              <a:t>mujer</a:t>
            </a:r>
            <a:r>
              <a:rPr lang="en-US" dirty="0"/>
              <a:t>/</a:t>
            </a:r>
            <a:r>
              <a:rPr lang="en-US" dirty="0" err="1"/>
              <a:t>esposa</a:t>
            </a:r>
            <a:r>
              <a:rPr lang="en-US" dirty="0"/>
              <a:t>…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esposa</a:t>
            </a:r>
            <a:r>
              <a:rPr lang="en-US" dirty="0"/>
              <a:t> de un </a:t>
            </a:r>
            <a:r>
              <a:rPr lang="en-US" dirty="0" err="1"/>
              <a:t>lider</a:t>
            </a:r>
            <a:r>
              <a:rPr lang="en-US" dirty="0"/>
              <a:t>, </a:t>
            </a:r>
          </a:p>
          <a:p>
            <a:endParaRPr lang="en-US" dirty="0"/>
          </a:p>
          <a:p>
            <a:r>
              <a:rPr lang="en-US" dirty="0"/>
              <a:t>6. Roger- </a:t>
            </a:r>
            <a:r>
              <a:rPr lang="en-US" dirty="0" err="1"/>
              <a:t>yo</a:t>
            </a:r>
            <a:r>
              <a:rPr lang="en-US" dirty="0"/>
              <a:t> </a:t>
            </a:r>
            <a:r>
              <a:rPr lang="en-US" dirty="0" err="1"/>
              <a:t>valgo</a:t>
            </a:r>
            <a:r>
              <a:rPr lang="en-US" dirty="0"/>
              <a:t> algo, </a:t>
            </a:r>
            <a:r>
              <a:rPr lang="en-US" dirty="0" err="1"/>
              <a:t>relacion</a:t>
            </a:r>
            <a:r>
              <a:rPr lang="en-US" dirty="0"/>
              <a:t> con Dios </a:t>
            </a:r>
            <a:r>
              <a:rPr lang="en-US" dirty="0" err="1"/>
              <a:t>legalismo</a:t>
            </a:r>
            <a:r>
              <a:rPr lang="en-US" dirty="0"/>
              <a:t> </a:t>
            </a:r>
            <a:r>
              <a:rPr lang="en-US" dirty="0" err="1"/>
              <a:t>nunca</a:t>
            </a:r>
            <a:r>
              <a:rPr lang="en-US" dirty="0"/>
              <a:t> </a:t>
            </a:r>
            <a:r>
              <a:rPr lang="en-US" dirty="0" err="1"/>
              <a:t>eres</a:t>
            </a:r>
            <a:r>
              <a:rPr lang="en-US" dirty="0"/>
              <a:t> lo </a:t>
            </a:r>
            <a:r>
              <a:rPr lang="en-US" dirty="0" err="1"/>
              <a:t>suficiente</a:t>
            </a:r>
            <a:r>
              <a:rPr lang="en-US" dirty="0"/>
              <a:t> bueno/</a:t>
            </a:r>
          </a:p>
          <a:p>
            <a:endParaRPr lang="en-US" dirty="0"/>
          </a:p>
          <a:p>
            <a:r>
              <a:rPr lang="en-US" dirty="0"/>
              <a:t>7. Both- no se </a:t>
            </a:r>
            <a:r>
              <a:rPr lang="en-US" dirty="0" err="1"/>
              <a:t>cual</a:t>
            </a:r>
            <a:r>
              <a:rPr lang="en-US" dirty="0"/>
              <a:t> es mi </a:t>
            </a:r>
            <a:r>
              <a:rPr lang="en-US" dirty="0" err="1"/>
              <a:t>proposito</a:t>
            </a:r>
            <a:r>
              <a:rPr lang="en-US" dirty="0"/>
              <a:t>. Jonathan not knowing purpose caused him to not make good choices.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7AA2D-BF31-48F2-AC1D-154D833C2D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363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gente</a:t>
            </a:r>
            <a:r>
              <a:rPr lang="en-US" dirty="0"/>
              <a:t> no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buscando</a:t>
            </a:r>
            <a:r>
              <a:rPr lang="en-US" dirty="0"/>
              <a:t> </a:t>
            </a:r>
            <a:r>
              <a:rPr lang="en-US" dirty="0" err="1"/>
              <a:t>informacion</a:t>
            </a:r>
            <a:r>
              <a:rPr lang="en-US" dirty="0"/>
              <a:t>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buscando</a:t>
            </a:r>
            <a:r>
              <a:rPr lang="en-US" dirty="0"/>
              <a:t> </a:t>
            </a:r>
            <a:r>
              <a:rPr lang="en-US" dirty="0" err="1"/>
              <a:t>significado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EE061-7B6F-45B0-B8FD-53E628F9B29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0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Times New Roman" panose="02020603050405020304" pitchFamily="18" charset="0"/>
              </a:rPr>
              <a:t>so traumatic for plenty of people, but the point was that these other, these other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preachers had been building up over the years. So I actually spent almost eight years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of seven or eight years, getting ready to leave. Where we went to this model where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the lead pastors were going to become the Senior pastors of their Church. We're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going to be the regular preachers for eight years. So you lean people off.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But it's still a hard stop. Yeah. When you're not going to see him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anymore your favorite preacher. That’s still a challenge.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Let's drill down a little bit further, Tim. When you look back on the last 10 years when it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comes to the church in America, so just think about the last decade. What do you see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changing? And, let's start with things that you can celebrate. What have been some bright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spots in the last decade? This transcript was exported on May 10, 2020 - view latest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version here.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Well, there's not a lot. Let's put it this way. Certainly, there are a lot, but I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mean there's probably more areas of concern than there are on bright spots, honestly, but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bright spots I think is the growth of new multi-ethnic churches by and large. There's a lot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more of those. I do think that the future of Western society, and Western culture is multi-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ethnic. There's a lot of reasons why that's true. I'm not so much celebrating it or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denigrating it at all. I'm just saying that the percentage of white people in the West and in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the world will be smaller and smaller. There'll be more multi-racial marriages, there'll be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more multiethnic communities, and cities, that's still not true for parts of the heartland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like Iowa, and New Hampshire, are still 90% whites, and so on, but by and large, that's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changing, and the church is changing there too. That there really are more efforts to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create multi-racial churches, especially in cities, there's more of them, and I think that's to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me maybe the biggest bright spot, because that's keeping up with the changes.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What are some of the challenges you see over the last decade?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Well, I just see exactly what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Lesslie</a:t>
            </a:r>
            <a:r>
              <a:rPr lang="en-US" dirty="0">
                <a:effectLst/>
                <a:latin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Newbigin</a:t>
            </a:r>
            <a:r>
              <a:rPr lang="en-US" dirty="0">
                <a:effectLst/>
                <a:latin typeface="Times New Roman" panose="02020603050405020304" pitchFamily="18" charset="0"/>
              </a:rPr>
              <a:t> saw, so this is nothing, but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don't give me any credit for this at all. I'm just channeling him. He would say that for a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thousand years the Western church assumed a mission model in which most people in the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culture would feel some social pressure, or at least see some social benefits of going to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church, and the culture created people that had the basic furniture for a Christian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worldview, that is, they usually believed in a personal God, they often believed in an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afterlife, heaven and hell, they believed that they should be good, and they weren't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perfect, and that therefore they did need forgiveness. You could call those the religious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dots, believe in God, believe in an afterlife, believe in the moral law, believe in sin, and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so, the church could assume that people would just show up in church if they were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invited, or they would show up in church maybe at Easter and Christmas, or maybe for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weddings and funerals, and if they came they would have a general respect for the Bible,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and they would have some basic understanding of these things.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Evangelism was just waiting for people to show up, and then, connecting the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dots, but what do you do if people don't come to church, and won't come to church? Why</a:t>
            </a:r>
            <a:br>
              <a:rPr lang="en-US" dirty="0">
                <a:effectLst/>
              </a:rPr>
            </a:br>
            <a:r>
              <a:rPr lang="en-US" dirty="0">
                <a:effectLst/>
                <a:latin typeface="Times New Roman" panose="02020603050405020304" pitchFamily="18" charset="0"/>
              </a:rPr>
              <a:t>should they? And, don't have the dots? You can't evangelize by saying, "Oh, you want to</a:t>
            </a:r>
            <a:endParaRPr lang="en-US" dirty="0">
              <a:effectLst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</a:rPr>
              <a:t>go to heaven when you die." Right? And, "You know you're not perfect, but Jesus Christ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died for your sins so that you can be sure if you believe in him that when you die you'll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go to heaven." So, that's assuming all the dots, and what if the dots aren't there, now what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do we do? And,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Newbigin's</a:t>
            </a:r>
            <a:r>
              <a:rPr lang="en-US" dirty="0">
                <a:effectLst/>
                <a:latin typeface="Times New Roman" panose="02020603050405020304" pitchFamily="18" charset="0"/>
              </a:rPr>
              <a:t> basically saying the entire Western church for a thousand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years has assumed a Christendom culture, and now that it's gone, it has no way of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reaching people, doesn't know how to talk to people, get their attention. It doesn't know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how, even if they do show up, they don't know how to share the gospel in a way that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makes sense to them. Is that a cause for concern? Yeah, that's why I'm saying to me that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is an overshadowing concern.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Yeah. How do you see that show up in the model of church that you see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in America today? What do you think? You think a lot of evangelicalism, or even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mainline evangelicalism is still waiting for people to show up-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Yes.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... and, connect the dots.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Yes, and now the Willow Creek seeker model did take one step in the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direction of saying people aren't going to come to church unless they have great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production values, so they don't feel the same social pressure to go to church, but even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that seeker service model kind of assumes that people would see a social benefit, and that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they have somewhat of a traditional mindset that they would say, "Church is good, and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it's good to be talking about these moral issues, and it's good to be talking about how do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you handle anxiety." I would still say that they are assuming still a fairly traditional kind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of person that would come in the door. I don't think they're reaching people who feel like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 church is an agent for injustice, I don't think they know what to do with people who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say, "You can't make me feel guilty, because the meaning of life is not to be a good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person." So, that's what my family, my parents' generation, whether they're Christians or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not, the meaning of life is to be good.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Today, the meaning of life is to be true to yourself, and I just don't think that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our church today has any way of dealing with that, and they certainly don't know how to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answer somebody who says, "I'm just being true to myself."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When you look at your ministry at Redeemer, how did you respond to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that? How did you attempt to say, "Okay, we're going to turn the dial on that a little bit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different.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Well, the 30 years ago there wasn't yet that... My parents' generation,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whether they're Christians or not believed the meaning of life was to be good, and the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way you preach to them was to deal with their guilt, and say, "You're never going to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overcome your guilt with moral effort. You're going to have to get forgiveness from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Jesus." That sort of thing is what you did. By the time I came along to New York, and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New York, it was further advanced than the rest of the country toward [crosstalk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00:12:57]. When I got here, the meaning of life was to be free to discover your true self.</a:t>
            </a:r>
            <a:endParaRPr lang="en-US" dirty="0">
              <a:effectLst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</a:rPr>
              <a:t>That's very Rousseau Jean, and that's very much like what Rousseau would say, which is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society kind of screws you up, but there's an inner child in there, a kind of perfect inner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being, and the world makes you feel very guilty about it, and you just need to be free to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discover who you really are and express that without guilt.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It was very Freudian. It was very psychological. When I got here all the talk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was about dysfunctional families, and enabling behavior, and getting free from people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making you feel guilty, so that's the reason why if you assume people are guilty, and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then, they know they ought to be guilty, and then, you give them the relief through Jesus,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you try to do that with the people that were in front of me in New York, they would just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walk out the door. They said, "That's what I don't need. I don't need that." And so, the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way the gospel worked with my parents' generation was you know you should be good,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but you're not This transcript was exported on May 10, 2020 - view latest version here.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CNLP_339 </a:t>
            </a:r>
            <a:r>
              <a:rPr lang="en-US" dirty="0">
                <a:effectLst/>
                <a:latin typeface="Courier New" panose="02070309020205020404" pitchFamily="49" charset="0"/>
              </a:rPr>
              <a:t>–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With_Tim</a:t>
            </a:r>
            <a:r>
              <a:rPr lang="en-US" dirty="0">
                <a:effectLst/>
                <a:latin typeface="Times New Roman" panose="02020603050405020304" pitchFamily="18" charset="0"/>
              </a:rPr>
              <a:t>-Keller (Completed 05/08/20) Transcript by Rev.com Page 5 of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24 as good as you would like to be, but Jesus Christ can forgive you, and in him you can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be accepted by God. With my young people that I came to here in New York, basically, I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said, "You think the meaning of life is to be free, but you're actually not as free as you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think you are. You have to live for something. Everybody has to live for something, and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whatever that thing is you're living for will enslave you, and you will feel guilty and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shameful because you'll never feel like you can live up to it."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So, let's just say, well, I've left my little Bible believing church back in Hot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Coffee, Mississippi, and I've moved up here to be an actress, or to be an actor, or to make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it on Wall Street. Well, guess what? You've got a new God. You've got a new master, and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when you say, "I'm going to be free to discover that my true self." Now, you're going to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have to live up to that, and you're actually still a slave. You'd be a slave to your work,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you'd be a slave to your figure, you got to keep your weight down, you'll be a slave. You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think you're free, but you're not, because if you're living for anything but God you are a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slave, and Jesus Christ is the only master who if you get him will satisfy you, and if you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fail him he can forgive you. Your career can't die for your sins, and so, that's how I did it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with them, and it was okay, and I assumed their cultural narrative, and showed how only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in Christ, you might say their, their storyline have a happy ending, just like I did that with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my parents' generation.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Today, it actually has changed again, because there's not that same feeling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like I just need to be free to find my inner childhood path. Now, the emphasis is not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psychological and sociological, it's all about justice, it's all about creating your own self.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If I say I'm this, that's who I am, I can do that, and it's all about including marginalized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peoples, marginalized identities, and the change was happening just as I was stepping out.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So, literally in the last six years?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Yeah. In the last five or six years, and therefore if I was starting a church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now, I'd have to retool again.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Really?</a:t>
            </a:r>
            <a:endParaRPr lang="en-US" dirty="0">
              <a:effectLst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</a:rPr>
              <a:t>Tim Keller: Yeah.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What do you think... Like, just off the top of your head?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But, I haven't done it. You're saying, what would you do? I say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What would you do? Even a couple of broad strokes?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Yeah, a couple of broad strokes would be to say the Christianity gives you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 only identity that is... because it's all about identity now. Christianity is the only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identity that is received, not achieved. If you say, "I can create myself." That's a lot of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pressure, and you can see it online. You can see people, they come up with an identity,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and then, they just scream at each other. If you don't support my identity, or then you get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screamed at if you're not true to your identity, you know what I'm saying? You say you're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this, but you're hurting the rest of us who are like this, and I said Christianity is the one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identity that's received, or the fact is that because of what Jesus Christ did, Jesus Christ is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actually a person who lost his glory, and his power, and his privilege, and came, and died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on the cross for us, paid the penalty for our inhumanity to God, and to each other. Other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words, he took the penalty, and because of that, when I believe in him, I can actually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know that God loves me unconditionally, forever.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I'm righteous in Christ, and what that means is the minute I become a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Christian, the minute I believe in God, God loves me as perfectly as he will love me five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billion years from now when I'm perfect, and he loves me that well right now. Now, what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that means is, it's the ups and downs of my performance, and see all postmodern people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say that identity is performative. They say power is performative. They say identity, it's a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role that you play. That's horrible pressure. I said we've got an identity that's received, not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achieved, that it's not up and down depending on how well I perform, and also, this as an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identity that doesn't exclude, because if you have an identity that's based on being an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open minded justice oriented person, then you're going to despise the biggest, and one of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 reasons you despise the biggest it's a way of you bolstering your kind of flagging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sense of self worth, by basically saying, "Lord, I thank thee I am not as other men,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including this tax collector right here." And, that's how you bolster an insecure identity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by excluding other people, and looking down at them saying, "I must be okay because I'm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not like these horrible people over here."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With a Christian identity you don't have to do that. You will not do that. In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fact, in James 1:9-10, it's interesting, it says that, "The rich Christian should think about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his low position, and the poor Christian should think about his high position." Now,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what's beautiful about that is the Christian identity says you're a sinner, and you would go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to hell if it wasn't for Jesus Christ, so it's got the lowest, it makes you come all the way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down here and say, "I can't save myself." So, you give a low position, you're a sinner,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you deserve nothing but judgment, and yet in Christ, I am loved more than I dared hope.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I'm accepted. Jesus Christ says, "The father loves you even as he loves me." Now, what's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interesting is if you're a poor person, and look how brilliant the Christian identity is. If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you're a poor person, and all of your life you've been told you're nothing, and you become</a:t>
            </a:r>
            <a:endParaRPr lang="en-US" dirty="0">
              <a:effectLst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</a:rPr>
              <a:t>a Christian, you should dwell on your high position, dwell on who you are in Jesus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Christ, and that will overcome all of the crap you've gotten for so many years from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people.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But, what if you're a rich Christian? What if your person that you've gone to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 right schools, and you've gotten all these? All your life people are telling you how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great you are. You become a Christian, you need to remember your low position. You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need to remember that you are a sinner saved by sheer grace, that you are no better than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anybody else. What's brilliant about the Christian identity is it doesn't This transcript was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exported on May 10, 2020 - view latest version here. CNLP_339 </a:t>
            </a:r>
            <a:r>
              <a:rPr lang="en-US" dirty="0">
                <a:effectLst/>
                <a:latin typeface="Courier New" panose="02070309020205020404" pitchFamily="49" charset="0"/>
              </a:rPr>
              <a:t>–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With_Tim</a:t>
            </a:r>
            <a:r>
              <a:rPr lang="en-US" dirty="0">
                <a:effectLst/>
                <a:latin typeface="Times New Roman" panose="02020603050405020304" pitchFamily="18" charset="0"/>
              </a:rPr>
              <a:t>-Keller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(Completed 05/08/20) Transcript by Rev.com Page 7 of 24 exclude people, and actually,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it's an enormous equalizer, and it takes all the pressure off. Now, that's where I would be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going. I would be saying, "I don't care how you guys are forming your identity, there is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no identity like the one that you can find in Jesus Christ." So that's not the same quite as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30 years ago, I said, "There's no freedom like you get in Jesus." And, it's not like what I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would have preached on Hopewell, Virginia, which I did in the 1970s when all the people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out they were like my parents. You've got to connect the gospel with... Gospel is that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Jesus saves you, you don't, and you have to connect it to the cultural narrative.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So, just exegeting the culture?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Yeah, right, but then you've actually got to find a way to take the plot line of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 culture, and give it a happy ending in Jesus. For example, 1Corinthians 1, it says,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"The Jews want power, and the Greeks want wisdom, but the cross is weakness to the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Jews and foolishness to the Greeks, but to the Jews and Greeks that are being saved, the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true wisdom and true power of God." What is Paul doing? He says, the cultural narrative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of the Jews is we're pragmatic, we want to know how you get things done give me power.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 cultural narrative of the Greeks was, they're the artists, we want contemplation, we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want wisdom, we want beauty, and what he's saying is the gospel confronts the idolatries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of both of those cultures differently, but also, fulfills them differently. The cross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confronts the idolatry of power and of wisdom, but then it says, but the cross is the true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wisdom, the true power of God.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In the cross you actually get or culture what you want. It's not just cultural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acts of Jesus, it's a contradictive fulfillment. It's subverting it, and fulfilling it, and that's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what you have to do, and every culture, that's the missionary task.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We live in a disruptive age, and the State of the Church report talks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about a lot of elements of disruption. What else have you seen disrupted over the last few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decades in New York City and in culture?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Well, one of the things of course is that the most disruptive thing is that there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were always the kind of, how do I say it? There was a small number of evangelical and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maybe conservative Catholics who were very devout, and they were very devoutly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Christian, but they also had Christian ethics, so Christian view of morality, and sexuality,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and things like that. That's maybe 20%. Then there was 80% of the population who are</a:t>
            </a:r>
            <a:endParaRPr lang="en-US" dirty="0">
              <a:effectLst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</a:rPr>
              <a:t>nominal Christians. They maybe went to church on Christmas and Easter, they said they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were Methodist or Presbyterian or Catholic, but it wasn't very deep, and yet they actually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held the Christian views too, and the reason I'm making these strange gestures is they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were like an umbrella. They were a shelter, because to be an Orthodox, Evangelical or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Catholic, and to have all these views of things didn't look that weird, because 70, 80% of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 population had the same view of marriage, and sexuality, and things like that.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But, when that has gone away what's going away is inherited religion is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dying, not chosen religion, not religion based on conversion, but inherited religion where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you're born into it, my family is Methodist, I went to church growing up, that's just going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away, and young people say, "Unless I choose it, nobody can choose my religion for me."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The idea that you're born into a Catholic family, or a Presbyterian family is going away,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and that's the reason why the main line and the Catholic church is just collapsing, and so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what you have is these devout people are pretty much the same number of really devout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Christians, but now they look really weird, and they in fact live up dangerous and strange,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because you see what I mean? That protective covering's gone, and that means more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ostracism, more strangeness, more strangeness from the culture. That's the big thing that's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happening I think right now.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Carey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Nieuwhof</a:t>
            </a:r>
            <a:r>
              <a:rPr lang="en-US" dirty="0">
                <a:effectLst/>
                <a:latin typeface="Times New Roman" panose="02020603050405020304" pitchFamily="18" charset="0"/>
              </a:rPr>
              <a:t>: When you look into the future, is there anything that you can see on the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radar that you're like, "Hey, leaders pay attention to this?"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Well, the political polarization, yes. Okay. Here's where I would go. The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political polarization that's happening now is a major challenge for churches, because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here's my reading of the Bible. My reading of the Bible says that Christians ought to be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sold out for racial justice, that all races are equal on the image of God. They should be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deeply concerned about the poor, and the marginalized. They should be pro-life, and they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should believe at least for Christians that sex should only be between a man and woman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in marriage. Now, those four things. The early church was marked by them, we know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that. Two of those look very conservative, two of those look very liberal, and so, right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now what's happening is since those four things are never combined in any political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party, they're not combined in any other institution other than Catholic social teaching,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and biblical Christianity.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Tim Keller: And so, what happens is there's enormous pressure, enormous pressure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everywhere in the country for churches to major in two of them, and get quiet about two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of them. Here in New York, huge pressure for the churches in New York City to talk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about racial justice, and caring about the poor everybody applause, but if you say we're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pro-life, or we think sex should be only between a man and woman in marriage is the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people are going to pick at you. I would say in the middle of Alabama, if an evangelical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pastor starts to preach about all four of those things, a lot of the people are going to get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nervous about the racial justice and poverty things, so that sounds kind of liberal, that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sounds kind of like, "Wait a minute, what are you doing here?" And so, I don't know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anywhere where it seems to me that there's a kind of red evangelicalism, and a blue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evangelicalism, and almost everywhere I see people like play up two of those, and play</a:t>
            </a:r>
            <a:br>
              <a:rPr lang="en-US" dirty="0"/>
            </a:br>
            <a:r>
              <a:rPr lang="en-US" dirty="0">
                <a:effectLst/>
                <a:latin typeface="Times New Roman" panose="02020603050405020304" pitchFamily="18" charset="0"/>
              </a:rPr>
              <a:t>down two of those, or even actually stop believing in two of those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EE061-7B6F-45B0-B8FD-53E628F9B29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3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53658-D1E8-43BD-0A9B-371A441C7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9BB5B-7383-986D-A5C1-587389994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7A538-9CAC-7416-1959-C20F0739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DCFD1-5810-6317-90C6-DF7EDEB2D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D555F-0C14-ED51-D877-B99F0EF2B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76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9CA0A-FE5E-37A4-2620-EB8C16B06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61F3E8-02F3-AA48-2AFB-114546B8E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FBF05-6ADE-56FC-B9D8-86226BF42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9417C-0CD3-FB94-3AEC-4A1322F0E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5E2C1-A13D-3E8D-E963-347BC0E93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6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8D257F-8421-A37A-2833-E08D84CBC9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B0CAF1-864F-071D-3A70-5FC898582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ED32C-9515-E678-9C22-2C44AF2D0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92C1B-9479-5DD7-BEDA-94DAC8FA6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0C981-CD2A-5167-EB0B-3E07EFBD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2A0E-5C5D-BBC2-9A24-0E28172E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FAB60-B045-819E-DAC0-52BE9DE2F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D5925-584B-EB2A-AD80-9D21E0A9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D6FA6-4016-9EB7-9045-529DBCBEE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BAE33-73E4-3C65-1424-BCE6127C4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8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328FB-6287-B0E1-D761-7EA40608E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C10D9-FF38-5039-100F-7687970C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E37E1-3504-8B30-5CBB-4105D32E1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955E9-8C4B-AD34-DBAF-1AEBD4193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9F1DB-59FC-052C-5FA7-5628AFFF1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42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1C9E2-3160-CB33-A2D3-591F9A73E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14D37-60A6-5B82-2AA8-ED040D5DB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AF3652-43A1-6F38-B76A-2FC19428C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969C0C-D89B-3DD5-F079-2E606E75C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117A9-4B9B-7E31-D98C-C8C0CE567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E041D-8C4B-5ABB-2937-3D9BC335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85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382C9-FB2F-1B6F-1E8E-9F2B5FEC2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C6E7B-8504-BFBD-520C-AF68B3C37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0F05D-A39C-38CB-025F-20F40E850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8F0A54-97D3-039F-652A-4BD29D335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4C73AE-887F-22B8-CA66-9A6D2EEEEF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863BBF-5D8F-A0DD-1469-443588F77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7DCC7D-4774-270F-BC27-12452B39F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6CDF67-282B-C571-EEBD-A29F05FF3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3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CC365-F3D0-F21F-634E-432F7E453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C48CE-89E6-6184-030E-DA5B5D131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EA907E-8373-B424-DE8B-223B29BBB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5254A-C8AC-3D37-6E09-614AB9B6F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4602C5-D93A-8EE8-34B8-296664906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79DDFA-3BD1-3009-879A-7DED948D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84A9F-F76F-87D0-D099-802DC7FCB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393F-DDFD-4161-6F67-52701F49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82708-7143-9E42-1AE1-7C6795D3C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2181D-B7A0-6E18-BDBE-768879726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E9C59-1FBE-843C-1647-7D1F91726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A1E79-C742-9307-7229-EB43A3423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2DEDAC-E4A0-4BFB-2BD6-BFDC4F0AC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4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4E392-474C-800A-38FF-B24CD1D63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887836-506F-90D1-AE1D-E5DAB8717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82F02E-2C4A-A1D7-534E-07741E478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1084E-205F-EA71-534E-A323C5588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451EC-B567-0C88-D506-E02EA24DC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FB4073-8129-BC51-90D6-D8DF35B28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4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C89A4D-FA55-A053-1B69-BAB96836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D3FDF-23B5-6C56-11D2-2FD16E9A9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DFD75-85C2-1B97-B16C-CBA6FF9F8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CB6589-D657-49B9-A345-0E789C5CBC0C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6D75A-85E2-095C-964E-4617D2BF4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9DC6A-4140-A752-04BA-9531C2E81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BC5417-7F22-40DC-BE2A-7AB59451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5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ultiple exposure of building facades">
            <a:extLst>
              <a:ext uri="{FF2B5EF4-FFF2-40B4-BE49-F238E27FC236}">
                <a16:creationId xmlns:a16="http://schemas.microsoft.com/office/drawing/2014/main" id="{322186C4-1871-C259-C1FB-8856EF1957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5770" b="996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FB02BB-EBA1-7ED2-6813-0B188121E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“Urban Evangelism: The Power of Reaching an Entire City,”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7074D4-2318-92B6-0C3D-21387788A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941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ifferent coloured question marks">
            <a:extLst>
              <a:ext uri="{FF2B5EF4-FFF2-40B4-BE49-F238E27FC236}">
                <a16:creationId xmlns:a16="http://schemas.microsoft.com/office/drawing/2014/main" id="{72971889-7FC9-281F-508C-07EAF687A5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89BB4-555C-5361-B4FF-F248C3988D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343" y="1122361"/>
            <a:ext cx="11201400" cy="5169581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Pregunta #1: </a:t>
            </a:r>
            <a:r>
              <a:rPr lang="es-MX" sz="6600" dirty="0">
                <a:solidFill>
                  <a:srgbClr val="FFFFFF"/>
                </a:solidFill>
              </a:rPr>
              <a:t>¿</a:t>
            </a:r>
            <a:r>
              <a:rPr lang="es-MX" sz="6600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Estoy seguro</a:t>
            </a:r>
            <a: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 </a:t>
            </a:r>
            <a:b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Pregunta #2: </a:t>
            </a:r>
            <a:r>
              <a:rPr lang="es-MX" sz="6600" dirty="0">
                <a:solidFill>
                  <a:srgbClr val="FFFFFF"/>
                </a:solidFill>
              </a:rPr>
              <a:t>¿</a:t>
            </a:r>
            <a:r>
              <a:rPr lang="es-MX" sz="6600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Tengo para pagar</a:t>
            </a:r>
            <a: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b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Pregunta #3: </a:t>
            </a:r>
            <a:r>
              <a:rPr lang="es-MX" sz="6600" dirty="0">
                <a:solidFill>
                  <a:srgbClr val="FFFFFF"/>
                </a:solidFill>
              </a:rPr>
              <a:t>¿</a:t>
            </a:r>
            <a:r>
              <a:rPr lang="es-MX" sz="6600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Soy amado</a:t>
            </a:r>
            <a: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br>
              <a:rPr lang="es-MX" sz="6600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sz="6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724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ifferent coloured question marks">
            <a:extLst>
              <a:ext uri="{FF2B5EF4-FFF2-40B4-BE49-F238E27FC236}">
                <a16:creationId xmlns:a16="http://schemas.microsoft.com/office/drawing/2014/main" id="{72971889-7FC9-281F-508C-07EAF687A5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25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89BB4-555C-5361-B4FF-F248C3988D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085" y="421930"/>
            <a:ext cx="11364685" cy="407387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Pregunta #4: </a:t>
            </a:r>
            <a:r>
              <a:rPr lang="es-MX" sz="4800" dirty="0">
                <a:solidFill>
                  <a:schemeClr val="bg1"/>
                </a:solidFill>
              </a:rPr>
              <a:t>¿</a:t>
            </a:r>
            <a: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Alguien me necesita? </a:t>
            </a:r>
            <a:b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Pregunta #5: </a:t>
            </a:r>
            <a:r>
              <a:rPr lang="es-MX" sz="4800" dirty="0">
                <a:solidFill>
                  <a:schemeClr val="bg1"/>
                </a:solidFill>
              </a:rPr>
              <a:t>¿</a:t>
            </a:r>
            <a:r>
              <a:rPr lang="es-MX" sz="48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Tengo éxito</a:t>
            </a:r>
            <a: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b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Pregunta #6: </a:t>
            </a:r>
            <a:r>
              <a:rPr lang="es-MX" sz="4800" dirty="0">
                <a:solidFill>
                  <a:schemeClr val="bg1"/>
                </a:solidFill>
              </a:rPr>
              <a:t>¿</a:t>
            </a:r>
            <a:r>
              <a:rPr lang="es-MX" sz="48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Soy suficientemente bueno</a:t>
            </a:r>
            <a: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b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Pregunta #7</a:t>
            </a:r>
            <a:r>
              <a:rPr lang="es-MX" sz="48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MX" sz="4800" dirty="0">
                <a:solidFill>
                  <a:schemeClr val="bg1"/>
                </a:solidFill>
              </a:rPr>
              <a:t>¿</a:t>
            </a:r>
            <a:r>
              <a:rPr lang="es-MX" sz="48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Tengo un propósito</a:t>
            </a:r>
            <a: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s-MX" sz="4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sz="4800" dirty="0">
              <a:solidFill>
                <a:schemeClr val="bg1"/>
              </a:solidFill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9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C2B9EC-FDDB-0F63-37B6-9624A4113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2EA215-F840-86BB-14CA-B3A6C2941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11500" dirty="0"/>
              <a:t>3. </a:t>
            </a:r>
            <a:r>
              <a:rPr lang="en-US" sz="11500" dirty="0" err="1"/>
              <a:t>Predica</a:t>
            </a:r>
            <a:r>
              <a:rPr lang="en-US" sz="11500" dirty="0"/>
              <a:t> bien.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6F4305-45A5-F7FD-027D-F34A71710D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5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31C0A3-EC75-AE98-0F5A-F32B78277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9" name="Rectangle 1536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73" name="Rectangle 1537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Rectangle 5">
            <a:extLst>
              <a:ext uri="{FF2B5EF4-FFF2-40B4-BE49-F238E27FC236}">
                <a16:creationId xmlns:a16="http://schemas.microsoft.com/office/drawing/2014/main" id="{91B98DAE-773D-AF35-6580-D5DF9BD743D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87688" y="1553518"/>
            <a:ext cx="6579645" cy="3488998"/>
          </a:xfrm>
        </p:spPr>
        <p:txBody>
          <a:bodyPr anchor="b">
            <a:normAutofit/>
          </a:bodyPr>
          <a:lstStyle/>
          <a:p>
            <a:pPr algn="l" eaLnBrk="1" hangingPunct="1">
              <a:defRPr/>
            </a:pPr>
            <a:r>
              <a:rPr lang="es-MX" altLang="en-US" sz="6600" dirty="0"/>
              <a:t>Una historia</a:t>
            </a:r>
          </a:p>
          <a:p>
            <a:pPr algn="l" eaLnBrk="1" hangingPunct="1">
              <a:defRPr/>
            </a:pPr>
            <a:r>
              <a:rPr lang="es-MX" altLang="en-US" sz="6600" dirty="0"/>
              <a:t>Una cita</a:t>
            </a:r>
          </a:p>
          <a:p>
            <a:pPr algn="l" eaLnBrk="1" hangingPunct="1">
              <a:defRPr/>
            </a:pPr>
            <a:r>
              <a:rPr lang="es-MX" altLang="en-US" sz="6600" dirty="0"/>
              <a:t>Una pregunta</a:t>
            </a:r>
          </a:p>
        </p:txBody>
      </p:sp>
      <p:sp>
        <p:nvSpPr>
          <p:cNvPr id="15380" name="Rectangle 15379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26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7ED751-7DED-EEF8-2EEB-77D4A8FA15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25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14D828-C764-266F-D1A1-946CD8A77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“Lo que odias en ti mismo pero no puedes enfrentar, persigues y castigas en otros. </a:t>
            </a:r>
            <a:br>
              <a:rPr lang="en-US" sz="3600" b="1">
                <a:solidFill>
                  <a:schemeClr val="bg1"/>
                </a:solidFill>
              </a:rPr>
            </a:br>
            <a:br>
              <a:rPr lang="en-US" sz="3600" b="1">
                <a:solidFill>
                  <a:schemeClr val="bg1"/>
                </a:solidFill>
              </a:rPr>
            </a:br>
            <a:r>
              <a:rPr lang="en-US" sz="3600" b="1">
                <a:solidFill>
                  <a:schemeClr val="bg1"/>
                </a:solidFill>
              </a:rPr>
              <a:t>Andrew Sullivan</a:t>
            </a:r>
            <a:br>
              <a:rPr lang="en-US" sz="3600">
                <a:solidFill>
                  <a:schemeClr val="bg1"/>
                </a:solidFill>
              </a:rPr>
            </a:b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98072727-1E1A-4B8C-8839-AAB69FA2E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sX0" fmla="*/ 0 w 10515600"/>
              <a:gd name="csY0" fmla="*/ 902700 h 5416094"/>
              <a:gd name="csX1" fmla="*/ 902700 w 10515600"/>
              <a:gd name="csY1" fmla="*/ 0 h 5416094"/>
              <a:gd name="csX2" fmla="*/ 1746919 w 10515600"/>
              <a:gd name="csY2" fmla="*/ 0 h 5416094"/>
              <a:gd name="csX3" fmla="*/ 2329833 w 10515600"/>
              <a:gd name="csY3" fmla="*/ 0 h 5416094"/>
              <a:gd name="csX4" fmla="*/ 2825644 w 10515600"/>
              <a:gd name="csY4" fmla="*/ 0 h 5416094"/>
              <a:gd name="csX5" fmla="*/ 3582762 w 10515600"/>
              <a:gd name="csY5" fmla="*/ 0 h 5416094"/>
              <a:gd name="csX6" fmla="*/ 4165675 w 10515600"/>
              <a:gd name="csY6" fmla="*/ 0 h 5416094"/>
              <a:gd name="csX7" fmla="*/ 5009894 w 10515600"/>
              <a:gd name="csY7" fmla="*/ 0 h 5416094"/>
              <a:gd name="csX8" fmla="*/ 5505706 w 10515600"/>
              <a:gd name="csY8" fmla="*/ 0 h 5416094"/>
              <a:gd name="csX9" fmla="*/ 6349925 w 10515600"/>
              <a:gd name="csY9" fmla="*/ 0 h 5416094"/>
              <a:gd name="csX10" fmla="*/ 6758634 w 10515600"/>
              <a:gd name="csY10" fmla="*/ 0 h 5416094"/>
              <a:gd name="csX11" fmla="*/ 7428650 w 10515600"/>
              <a:gd name="csY11" fmla="*/ 0 h 5416094"/>
              <a:gd name="csX12" fmla="*/ 8098665 w 10515600"/>
              <a:gd name="csY12" fmla="*/ 0 h 5416094"/>
              <a:gd name="csX13" fmla="*/ 8681579 w 10515600"/>
              <a:gd name="csY13" fmla="*/ 0 h 5416094"/>
              <a:gd name="csX14" fmla="*/ 9612900 w 10515600"/>
              <a:gd name="csY14" fmla="*/ 0 h 5416094"/>
              <a:gd name="csX15" fmla="*/ 10515600 w 10515600"/>
              <a:gd name="csY15" fmla="*/ 902700 h 5416094"/>
              <a:gd name="csX16" fmla="*/ 10515600 w 10515600"/>
              <a:gd name="csY16" fmla="*/ 1504482 h 5416094"/>
              <a:gd name="csX17" fmla="*/ 10515600 w 10515600"/>
              <a:gd name="csY17" fmla="*/ 2178479 h 5416094"/>
              <a:gd name="csX18" fmla="*/ 10515600 w 10515600"/>
              <a:gd name="csY18" fmla="*/ 2780261 h 5416094"/>
              <a:gd name="csX19" fmla="*/ 10515600 w 10515600"/>
              <a:gd name="csY19" fmla="*/ 3273722 h 5416094"/>
              <a:gd name="csX20" fmla="*/ 10515600 w 10515600"/>
              <a:gd name="csY20" fmla="*/ 3803291 h 5416094"/>
              <a:gd name="csX21" fmla="*/ 10515600 w 10515600"/>
              <a:gd name="csY21" fmla="*/ 4513394 h 5416094"/>
              <a:gd name="csX22" fmla="*/ 9612900 w 10515600"/>
              <a:gd name="csY22" fmla="*/ 5416094 h 5416094"/>
              <a:gd name="csX23" fmla="*/ 9117089 w 10515600"/>
              <a:gd name="csY23" fmla="*/ 5416094 h 5416094"/>
              <a:gd name="csX24" fmla="*/ 8708379 w 10515600"/>
              <a:gd name="csY24" fmla="*/ 5416094 h 5416094"/>
              <a:gd name="csX25" fmla="*/ 8299670 w 10515600"/>
              <a:gd name="csY25" fmla="*/ 5416094 h 5416094"/>
              <a:gd name="csX26" fmla="*/ 7629654 w 10515600"/>
              <a:gd name="csY26" fmla="*/ 5416094 h 5416094"/>
              <a:gd name="csX27" fmla="*/ 7133843 w 10515600"/>
              <a:gd name="csY27" fmla="*/ 5416094 h 5416094"/>
              <a:gd name="csX28" fmla="*/ 6376726 w 10515600"/>
              <a:gd name="csY28" fmla="*/ 5416094 h 5416094"/>
              <a:gd name="csX29" fmla="*/ 5880914 w 10515600"/>
              <a:gd name="csY29" fmla="*/ 5416094 h 5416094"/>
              <a:gd name="csX30" fmla="*/ 5123797 w 10515600"/>
              <a:gd name="csY30" fmla="*/ 5416094 h 5416094"/>
              <a:gd name="csX31" fmla="*/ 4715088 w 10515600"/>
              <a:gd name="csY31" fmla="*/ 5416094 h 5416094"/>
              <a:gd name="csX32" fmla="*/ 3957970 w 10515600"/>
              <a:gd name="csY32" fmla="*/ 5416094 h 5416094"/>
              <a:gd name="csX33" fmla="*/ 3462159 w 10515600"/>
              <a:gd name="csY33" fmla="*/ 5416094 h 5416094"/>
              <a:gd name="csX34" fmla="*/ 3053449 w 10515600"/>
              <a:gd name="csY34" fmla="*/ 5416094 h 5416094"/>
              <a:gd name="csX35" fmla="*/ 2557638 w 10515600"/>
              <a:gd name="csY35" fmla="*/ 5416094 h 5416094"/>
              <a:gd name="csX36" fmla="*/ 1800521 w 10515600"/>
              <a:gd name="csY36" fmla="*/ 5416094 h 5416094"/>
              <a:gd name="csX37" fmla="*/ 902700 w 10515600"/>
              <a:gd name="csY37" fmla="*/ 5416094 h 5416094"/>
              <a:gd name="csX38" fmla="*/ 0 w 10515600"/>
              <a:gd name="csY38" fmla="*/ 4513394 h 5416094"/>
              <a:gd name="csX39" fmla="*/ 0 w 10515600"/>
              <a:gd name="csY39" fmla="*/ 3911612 h 5416094"/>
              <a:gd name="csX40" fmla="*/ 0 w 10515600"/>
              <a:gd name="csY40" fmla="*/ 3309829 h 5416094"/>
              <a:gd name="csX41" fmla="*/ 0 w 10515600"/>
              <a:gd name="csY41" fmla="*/ 2780261 h 5416094"/>
              <a:gd name="csX42" fmla="*/ 0 w 10515600"/>
              <a:gd name="csY42" fmla="*/ 2106265 h 5416094"/>
              <a:gd name="csX43" fmla="*/ 0 w 10515600"/>
              <a:gd name="csY43" fmla="*/ 1504482 h 5416094"/>
              <a:gd name="csX44" fmla="*/ 0 w 10515600"/>
              <a:gd name="csY44" fmla="*/ 902700 h 54160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4762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39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E6CD32-A93A-8C3B-4924-64AE2407E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51147-BBE6-E294-12F1-D8551F63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11500" dirty="0"/>
              <a:t>Verdad vs </a:t>
            </a:r>
            <a:r>
              <a:rPr lang="en-US" sz="11500" dirty="0" err="1"/>
              <a:t>funcional</a:t>
            </a:r>
            <a:endParaRPr lang="en-US" sz="1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592E18-1724-C714-3B53-6645520F5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24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mplex maths formulae on a blackboard">
            <a:extLst>
              <a:ext uri="{FF2B5EF4-FFF2-40B4-BE49-F238E27FC236}">
                <a16:creationId xmlns:a16="http://schemas.microsoft.com/office/drawing/2014/main" id="{290F81DB-AC05-20F9-7FA5-7D7E9B9ADE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7578" b="5367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14D828-C764-266F-D1A1-946CD8A77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Significado</a:t>
            </a:r>
            <a:r>
              <a:rPr lang="en-US" dirty="0">
                <a:solidFill>
                  <a:srgbClr val="FFFFFF"/>
                </a:solidFill>
              </a:rPr>
              <a:t> &gt; </a:t>
            </a:r>
            <a:r>
              <a:rPr lang="en-US" dirty="0" err="1">
                <a:solidFill>
                  <a:srgbClr val="FFFFFF"/>
                </a:solidFill>
              </a:rPr>
              <a:t>informacion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961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One in a crowd">
            <a:extLst>
              <a:ext uri="{FF2B5EF4-FFF2-40B4-BE49-F238E27FC236}">
                <a16:creationId xmlns:a16="http://schemas.microsoft.com/office/drawing/2014/main" id="{1790F60B-B96A-24BC-5890-DC9515B6A4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7734" b="17266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14D828-C764-266F-D1A1-946CD8A77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829" y="2645226"/>
            <a:ext cx="11854542" cy="6313714"/>
          </a:xfrm>
        </p:spPr>
        <p:txBody>
          <a:bodyPr>
            <a:noAutofit/>
          </a:bodyPr>
          <a:lstStyle/>
          <a:p>
            <a:r>
              <a:rPr lang="en-US" sz="5000" b="1" u="sng" dirty="0">
                <a:solidFill>
                  <a:srgbClr val="FFFFFF"/>
                </a:solidFill>
              </a:rPr>
              <a:t>El </a:t>
            </a:r>
            <a:r>
              <a:rPr lang="en-US" sz="5000" b="1" u="sng" dirty="0" err="1">
                <a:solidFill>
                  <a:srgbClr val="FFFFFF"/>
                </a:solidFill>
              </a:rPr>
              <a:t>Objetivo</a:t>
            </a:r>
            <a:r>
              <a:rPr lang="en-US" sz="5000" b="1" u="sng" dirty="0">
                <a:solidFill>
                  <a:srgbClr val="FFFFFF"/>
                </a:solidFill>
              </a:rPr>
              <a:t> de la Vida</a:t>
            </a:r>
            <a:br>
              <a:rPr lang="en-US" sz="5000" dirty="0">
                <a:solidFill>
                  <a:srgbClr val="FFFFFF"/>
                </a:solidFill>
              </a:rPr>
            </a:br>
            <a:br>
              <a:rPr lang="en-US" sz="5000" dirty="0">
                <a:solidFill>
                  <a:srgbClr val="FFFFFF"/>
                </a:solidFill>
              </a:rPr>
            </a:br>
            <a:r>
              <a:rPr lang="en-US" sz="5000" dirty="0">
                <a:solidFill>
                  <a:srgbClr val="FFFFFF"/>
                </a:solidFill>
              </a:rPr>
              <a:t>Ser </a:t>
            </a:r>
            <a:r>
              <a:rPr lang="en-US" sz="5000" dirty="0" err="1">
                <a:solidFill>
                  <a:srgbClr val="FFFFFF"/>
                </a:solidFill>
              </a:rPr>
              <a:t>una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buena</a:t>
            </a:r>
            <a:r>
              <a:rPr lang="en-US" sz="5000" dirty="0">
                <a:solidFill>
                  <a:srgbClr val="FFFFFF"/>
                </a:solidFill>
              </a:rPr>
              <a:t> persona. (2 </a:t>
            </a:r>
            <a:r>
              <a:rPr lang="en-US" sz="5000" dirty="0" err="1">
                <a:solidFill>
                  <a:srgbClr val="FFFFFF"/>
                </a:solidFill>
              </a:rPr>
              <a:t>generaciones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atras</a:t>
            </a:r>
            <a:r>
              <a:rPr lang="en-US" sz="5000" dirty="0">
                <a:solidFill>
                  <a:srgbClr val="FFFFFF"/>
                </a:solidFill>
              </a:rPr>
              <a:t>)</a:t>
            </a:r>
            <a:br>
              <a:rPr lang="en-US" sz="5000" dirty="0">
                <a:solidFill>
                  <a:srgbClr val="FFFFFF"/>
                </a:solidFill>
              </a:rPr>
            </a:br>
            <a:br>
              <a:rPr lang="en-US" sz="5000" dirty="0">
                <a:solidFill>
                  <a:srgbClr val="FFFFFF"/>
                </a:solidFill>
              </a:rPr>
            </a:br>
            <a:r>
              <a:rPr lang="en-US" sz="5000" dirty="0">
                <a:solidFill>
                  <a:srgbClr val="FFFFFF"/>
                </a:solidFill>
              </a:rPr>
              <a:t>Ser libre para </a:t>
            </a:r>
            <a:r>
              <a:rPr lang="en-US" sz="5000" dirty="0" err="1">
                <a:solidFill>
                  <a:srgbClr val="FFFFFF"/>
                </a:solidFill>
              </a:rPr>
              <a:t>descubrir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quien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realmente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eres</a:t>
            </a:r>
            <a:r>
              <a:rPr lang="en-US" sz="5000" dirty="0">
                <a:solidFill>
                  <a:srgbClr val="FFFFFF"/>
                </a:solidFill>
              </a:rPr>
              <a:t>. (</a:t>
            </a:r>
            <a:r>
              <a:rPr lang="en-US" sz="5000" dirty="0" err="1">
                <a:solidFill>
                  <a:srgbClr val="FFFFFF"/>
                </a:solidFill>
              </a:rPr>
              <a:t>generacion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pasada</a:t>
            </a:r>
            <a:r>
              <a:rPr lang="en-US" sz="5000" dirty="0">
                <a:solidFill>
                  <a:srgbClr val="FFFFFF"/>
                </a:solidFill>
              </a:rPr>
              <a:t>)</a:t>
            </a:r>
            <a:br>
              <a:rPr lang="en-US" sz="5000" dirty="0">
                <a:solidFill>
                  <a:srgbClr val="FFFFFF"/>
                </a:solidFill>
              </a:rPr>
            </a:br>
            <a:br>
              <a:rPr lang="en-US" sz="5000" dirty="0">
                <a:solidFill>
                  <a:srgbClr val="FFFFFF"/>
                </a:solidFill>
              </a:rPr>
            </a:br>
            <a:r>
              <a:rPr lang="en-US" sz="5000" dirty="0">
                <a:solidFill>
                  <a:srgbClr val="FFFFFF"/>
                </a:solidFill>
              </a:rPr>
              <a:t>Identidad y </a:t>
            </a:r>
            <a:r>
              <a:rPr lang="en-US" sz="5000" dirty="0" err="1">
                <a:solidFill>
                  <a:srgbClr val="FFFFFF"/>
                </a:solidFill>
              </a:rPr>
              <a:t>justicia</a:t>
            </a:r>
            <a:r>
              <a:rPr lang="en-US" sz="5000" dirty="0">
                <a:solidFill>
                  <a:srgbClr val="FFFFFF"/>
                </a:solidFill>
              </a:rPr>
              <a:t>.  (</a:t>
            </a:r>
            <a:r>
              <a:rPr lang="en-US" sz="5000" dirty="0" err="1">
                <a:solidFill>
                  <a:srgbClr val="FFFFFF"/>
                </a:solidFill>
              </a:rPr>
              <a:t>esta</a:t>
            </a:r>
            <a:r>
              <a:rPr lang="en-US" sz="5000" dirty="0">
                <a:solidFill>
                  <a:srgbClr val="FFFFFF"/>
                </a:solidFill>
              </a:rPr>
              <a:t> </a:t>
            </a:r>
            <a:r>
              <a:rPr lang="en-US" sz="5000" dirty="0" err="1">
                <a:solidFill>
                  <a:srgbClr val="FFFFFF"/>
                </a:solidFill>
              </a:rPr>
              <a:t>generacion</a:t>
            </a:r>
            <a:r>
              <a:rPr lang="en-US" sz="5000" dirty="0">
                <a:solidFill>
                  <a:srgbClr val="FFFFFF"/>
                </a:solidFill>
              </a:rPr>
              <a:t>)</a:t>
            </a:r>
            <a:br>
              <a:rPr lang="en-US" sz="5000" dirty="0">
                <a:solidFill>
                  <a:srgbClr val="FFFFFF"/>
                </a:solidFill>
              </a:rPr>
            </a:br>
            <a:r>
              <a:rPr lang="en-US" sz="5000" dirty="0">
                <a:solidFill>
                  <a:srgbClr val="FFFFFF"/>
                </a:solidFill>
              </a:rPr>
              <a:t>			 (Tim Keller) </a:t>
            </a:r>
            <a:br>
              <a:rPr lang="en-US" sz="5000" dirty="0">
                <a:solidFill>
                  <a:srgbClr val="FFFFFF"/>
                </a:solidFill>
              </a:rPr>
            </a:br>
            <a:br>
              <a:rPr lang="en-US" sz="5000" dirty="0">
                <a:solidFill>
                  <a:srgbClr val="FFFFFF"/>
                </a:solidFill>
              </a:rPr>
            </a:br>
            <a:br>
              <a:rPr lang="en-US" sz="5000" dirty="0">
                <a:solidFill>
                  <a:srgbClr val="FFFFFF"/>
                </a:solidFill>
              </a:rPr>
            </a:br>
            <a:endParaRPr lang="en-US" sz="5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871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n placed on top of a signature line">
            <a:extLst>
              <a:ext uri="{FF2B5EF4-FFF2-40B4-BE49-F238E27FC236}">
                <a16:creationId xmlns:a16="http://schemas.microsoft.com/office/drawing/2014/main" id="{7A7FD585-ECF7-83B6-F4F3-699420DBBD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r="-1" b="15708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14D828-C764-266F-D1A1-946CD8A77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en-US" sz="6600" dirty="0" err="1"/>
              <a:t>Revisa</a:t>
            </a:r>
            <a:r>
              <a:rPr lang="en-US" sz="6600" dirty="0"/>
              <a:t> </a:t>
            </a:r>
            <a:r>
              <a:rPr lang="en-US" sz="6600" dirty="0" err="1"/>
              <a:t>tus</a:t>
            </a:r>
            <a:r>
              <a:rPr lang="en-US" sz="6600" dirty="0"/>
              <a:t> </a:t>
            </a:r>
            <a:r>
              <a:rPr lang="en-US" sz="6600" dirty="0" err="1"/>
              <a:t>suposiciones</a:t>
            </a:r>
            <a:r>
              <a:rPr lang="en-US" sz="6600" dirty="0"/>
              <a:t> </a:t>
            </a:r>
            <a:r>
              <a:rPr lang="en-US" sz="6600" dirty="0" err="1"/>
              <a:t>regularmente</a:t>
            </a:r>
            <a:r>
              <a:rPr lang="en-US" sz="6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6163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ue smoke&#10;&#10;Description automatically generated">
            <a:extLst>
              <a:ext uri="{FF2B5EF4-FFF2-40B4-BE49-F238E27FC236}">
                <a16:creationId xmlns:a16="http://schemas.microsoft.com/office/drawing/2014/main" id="{26AA91EF-EDA5-212B-A35D-F153487D65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16925" b="32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14D828-C764-266F-D1A1-946CD8A77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480" y="1122362"/>
            <a:ext cx="11755120" cy="4557078"/>
          </a:xfrm>
        </p:spPr>
        <p:txBody>
          <a:bodyPr>
            <a:normAutofit fontScale="90000"/>
          </a:bodyPr>
          <a:lstStyle/>
          <a:p>
            <a:r>
              <a:rPr lang="en-US" sz="8000" dirty="0"/>
              <a:t>1. </a:t>
            </a:r>
            <a:r>
              <a:rPr lang="en-US" sz="8000" dirty="0" err="1"/>
              <a:t>Analfabetos</a:t>
            </a:r>
            <a:r>
              <a:rPr lang="en-US" sz="8000" dirty="0"/>
              <a:t> </a:t>
            </a:r>
            <a:r>
              <a:rPr lang="en-US" sz="8000" dirty="0" err="1"/>
              <a:t>religiosos</a:t>
            </a:r>
            <a:r>
              <a:rPr lang="en-US" sz="8000" dirty="0"/>
              <a:t>.</a:t>
            </a:r>
            <a:br>
              <a:rPr lang="en-US" sz="8000" dirty="0"/>
            </a:br>
            <a:r>
              <a:rPr lang="en-US" sz="8000" dirty="0"/>
              <a:t>2. </a:t>
            </a:r>
            <a:r>
              <a:rPr lang="en-US" sz="8000" dirty="0" err="1"/>
              <a:t>Actitud</a:t>
            </a:r>
            <a:r>
              <a:rPr lang="en-US" sz="8000" dirty="0"/>
              <a:t> </a:t>
            </a:r>
            <a:r>
              <a:rPr lang="en-US" sz="8000" dirty="0" err="1"/>
              <a:t>negativa</a:t>
            </a:r>
            <a:r>
              <a:rPr lang="en-US" sz="8000" dirty="0"/>
              <a:t> a las </a:t>
            </a:r>
            <a:r>
              <a:rPr lang="en-US" sz="8000" dirty="0" err="1"/>
              <a:t>instituciones</a:t>
            </a:r>
            <a:r>
              <a:rPr lang="en-US" sz="8000" dirty="0"/>
              <a:t>.</a:t>
            </a:r>
            <a:br>
              <a:rPr lang="en-US" sz="8000" dirty="0"/>
            </a:br>
            <a:r>
              <a:rPr lang="en-US" sz="8000" dirty="0"/>
              <a:t>3. </a:t>
            </a:r>
            <a:r>
              <a:rPr lang="en-US" sz="8000" dirty="0" err="1"/>
              <a:t>Influenciado</a:t>
            </a:r>
            <a:r>
              <a:rPr lang="en-US" sz="8000" dirty="0"/>
              <a:t> </a:t>
            </a:r>
            <a:r>
              <a:rPr lang="en-US" sz="8000" dirty="0" err="1"/>
              <a:t>por</a:t>
            </a:r>
            <a:r>
              <a:rPr lang="en-US" sz="8000" dirty="0"/>
              <a:t> </a:t>
            </a:r>
            <a:r>
              <a:rPr lang="en-US" sz="8000" dirty="0" err="1"/>
              <a:t>corrientes</a:t>
            </a:r>
            <a:r>
              <a:rPr lang="en-US" sz="8000" dirty="0"/>
              <a:t> geo-</a:t>
            </a:r>
            <a:r>
              <a:rPr lang="en-US" sz="8000" dirty="0" err="1"/>
              <a:t>politicas</a:t>
            </a:r>
            <a:r>
              <a:rPr lang="en-US" sz="8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2763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9DE8FD-F14A-11D4-C3E8-10EF0ADC4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250247-ED17-5FA0-CFEC-5A45DEAAA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 fontScale="90000"/>
          </a:bodyPr>
          <a:lstStyle/>
          <a:p>
            <a:r>
              <a:rPr lang="es-ES" sz="4500" dirty="0"/>
              <a:t>"Tu iglesia está perfectamente diseñada para obtener los resultados que obtiene actualmente.”</a:t>
            </a:r>
            <a:br>
              <a:rPr lang="es-ES" sz="4500" dirty="0"/>
            </a:br>
            <a:br>
              <a:rPr lang="es-ES" sz="4500" dirty="0"/>
            </a:br>
            <a:r>
              <a:rPr lang="es-ES" sz="4500" dirty="0"/>
              <a:t>Dallas Willard</a:t>
            </a:r>
            <a:endParaRPr lang="en-US" sz="4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551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image of chess pawns">
            <a:extLst>
              <a:ext uri="{FF2B5EF4-FFF2-40B4-BE49-F238E27FC236}">
                <a16:creationId xmlns:a16="http://schemas.microsoft.com/office/drawing/2014/main" id="{DEA3FC4D-4B5A-F53E-B469-730B179F6C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  <a:alphaModFix amt="25000"/>
          </a:blip>
          <a:srcRect t="13094" r="-1" b="-1"/>
          <a:stretch/>
        </p:blipFill>
        <p:spPr>
          <a:xfrm>
            <a:off x="749021" y="-2704"/>
            <a:ext cx="10731726" cy="61322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14D828-C764-266F-D1A1-946CD8A77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35" y="630935"/>
            <a:ext cx="9076808" cy="4682744"/>
          </a:xfrm>
          <a:noFill/>
        </p:spPr>
        <p:txBody>
          <a:bodyPr anchor="b">
            <a:normAutofit/>
          </a:bodyPr>
          <a:lstStyle/>
          <a:p>
            <a:r>
              <a:rPr lang="en-US" sz="6600" b="1" dirty="0"/>
              <a:t>Pro-</a:t>
            </a:r>
            <a:r>
              <a:rPr lang="en-US" sz="6600" b="1" dirty="0" err="1"/>
              <a:t>vida</a:t>
            </a:r>
            <a:r>
              <a:rPr lang="en-US" sz="6600" b="1" dirty="0"/>
              <a:t>.</a:t>
            </a:r>
            <a:br>
              <a:rPr lang="en-US" sz="6600" b="1" dirty="0"/>
            </a:br>
            <a:r>
              <a:rPr lang="en-US" sz="6600" b="1" dirty="0" err="1"/>
              <a:t>Sexualidad</a:t>
            </a:r>
            <a:r>
              <a:rPr lang="en-US" sz="6600" b="1" dirty="0"/>
              <a:t> </a:t>
            </a:r>
            <a:r>
              <a:rPr lang="en-US" sz="6600" b="1" dirty="0" err="1"/>
              <a:t>biblica</a:t>
            </a:r>
            <a:r>
              <a:rPr lang="en-US" sz="6600" b="1" dirty="0"/>
              <a:t>.</a:t>
            </a:r>
            <a:br>
              <a:rPr lang="en-US" sz="6600" b="1" dirty="0"/>
            </a:br>
            <a:r>
              <a:rPr lang="en-US" sz="6600" b="1" dirty="0"/>
              <a:t>Justicia social.</a:t>
            </a:r>
            <a:br>
              <a:rPr lang="en-US" sz="6600" b="1" dirty="0"/>
            </a:br>
            <a:r>
              <a:rPr lang="en-US" sz="6600" b="1" dirty="0" err="1"/>
              <a:t>Pobres</a:t>
            </a:r>
            <a:r>
              <a:rPr lang="en-US" sz="6600" b="1" dirty="0"/>
              <a:t>/</a:t>
            </a:r>
            <a:r>
              <a:rPr lang="en-US" sz="6600" b="1" dirty="0" err="1"/>
              <a:t>marginalizados</a:t>
            </a:r>
            <a:r>
              <a:rPr lang="en-US" sz="6600" b="1" dirty="0"/>
              <a:t>.</a:t>
            </a:r>
            <a:br>
              <a:rPr lang="en-US" sz="6600" b="1" dirty="0"/>
            </a:b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3804747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yellow balloons with smiley faces&#10;&#10;Description automatically generated">
            <a:extLst>
              <a:ext uri="{FF2B5EF4-FFF2-40B4-BE49-F238E27FC236}">
                <a16:creationId xmlns:a16="http://schemas.microsoft.com/office/drawing/2014/main" id="{507D9293-94DA-7E38-8DFF-B06F11A1E0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  <a:alphaModFix amt="25000"/>
          </a:blip>
          <a:srcRect r="1558" b="-1"/>
          <a:stretch/>
        </p:blipFill>
        <p:spPr>
          <a:xfrm>
            <a:off x="749021" y="-2704"/>
            <a:ext cx="10731726" cy="61322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14D828-C764-266F-D1A1-946CD8A77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8770" y="1061858"/>
            <a:ext cx="9298536" cy="4672584"/>
          </a:xfrm>
          <a:noFill/>
        </p:spPr>
        <p:txBody>
          <a:bodyPr anchor="b">
            <a:normAutofit fontScale="90000"/>
          </a:bodyPr>
          <a:lstStyle/>
          <a:p>
            <a:r>
              <a:rPr lang="en-US" sz="7200" b="1" dirty="0"/>
              <a:t>Tres </a:t>
            </a:r>
            <a:r>
              <a:rPr lang="en-US" sz="7200" b="1" dirty="0" err="1"/>
              <a:t>maneras</a:t>
            </a:r>
            <a:r>
              <a:rPr lang="en-US" sz="7200" b="1" dirty="0"/>
              <a:t> de </a:t>
            </a:r>
            <a:r>
              <a:rPr lang="en-US" sz="7200" b="1" dirty="0" err="1"/>
              <a:t>abordar</a:t>
            </a:r>
            <a:r>
              <a:rPr lang="en-US" sz="7200" b="1" dirty="0"/>
              <a:t> </a:t>
            </a:r>
            <a:r>
              <a:rPr lang="en-US" sz="7200" b="1" dirty="0" err="1"/>
              <a:t>temas</a:t>
            </a:r>
            <a:r>
              <a:rPr lang="en-US" sz="7200" b="1" dirty="0"/>
              <a:t> </a:t>
            </a:r>
            <a:r>
              <a:rPr lang="en-US" sz="7200" b="1" dirty="0" err="1"/>
              <a:t>dificiles</a:t>
            </a:r>
            <a:r>
              <a:rPr lang="en-US" sz="7200" b="1" dirty="0"/>
              <a:t>:</a:t>
            </a:r>
            <a:br>
              <a:rPr lang="en-US" sz="7200" b="1" dirty="0"/>
            </a:br>
            <a:r>
              <a:rPr lang="en-US" sz="7200" b="1" dirty="0"/>
              <a:t>1. Deja que la Biblia </a:t>
            </a:r>
            <a:r>
              <a:rPr lang="en-US" sz="7200" b="1" dirty="0" err="1"/>
              <a:t>hable</a:t>
            </a:r>
            <a:r>
              <a:rPr lang="en-US" sz="7200" b="1" dirty="0"/>
              <a:t>.</a:t>
            </a:r>
            <a:br>
              <a:rPr lang="en-US" sz="7200" b="1" dirty="0"/>
            </a:br>
            <a:r>
              <a:rPr lang="en-US" sz="7200" b="1" dirty="0"/>
              <a:t>2. </a:t>
            </a:r>
            <a:r>
              <a:rPr lang="en-US" sz="7200" b="1" dirty="0" err="1"/>
              <a:t>Cuenta</a:t>
            </a:r>
            <a:r>
              <a:rPr lang="en-US" sz="7200" b="1" dirty="0"/>
              <a:t> </a:t>
            </a:r>
            <a:r>
              <a:rPr lang="en-US" sz="7200" b="1" dirty="0" err="1"/>
              <a:t>historias</a:t>
            </a:r>
            <a:r>
              <a:rPr lang="en-US" sz="7200" b="1" dirty="0"/>
              <a:t>.</a:t>
            </a:r>
            <a:br>
              <a:rPr lang="en-US" sz="7200" b="1" dirty="0"/>
            </a:br>
            <a:r>
              <a:rPr lang="en-US" sz="7200" b="1" dirty="0"/>
              <a:t>3. </a:t>
            </a:r>
            <a:r>
              <a:rPr lang="en-US" sz="7200" b="1" u="sng" dirty="0" err="1"/>
              <a:t>Sonrie</a:t>
            </a:r>
            <a:r>
              <a:rPr lang="en-US" sz="7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028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0287B9-091E-AA80-B2D0-E3CA9EA6A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834478-636C-C009-C3F7-62480435E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 dirty="0" err="1"/>
              <a:t>Te</a:t>
            </a:r>
            <a:r>
              <a:rPr lang="en-US" sz="7200" dirty="0"/>
              <a:t> </a:t>
            </a:r>
            <a:r>
              <a:rPr lang="en-US" sz="7200" dirty="0" err="1"/>
              <a:t>amo</a:t>
            </a:r>
            <a:r>
              <a:rPr lang="en-US" sz="7200" dirty="0"/>
              <a:t>.</a:t>
            </a:r>
            <a:br>
              <a:rPr lang="en-US" sz="7200"/>
            </a:br>
            <a:r>
              <a:rPr lang="en-US" sz="7200"/>
              <a:t>vs</a:t>
            </a:r>
            <a:br>
              <a:rPr lang="en-US" sz="7200" dirty="0"/>
            </a:br>
            <a:r>
              <a:rPr lang="en-US" sz="7200" dirty="0" err="1"/>
              <a:t>Te</a:t>
            </a:r>
            <a:r>
              <a:rPr lang="en-US" sz="7200" dirty="0"/>
              <a:t> lo </a:t>
            </a:r>
            <a:r>
              <a:rPr lang="en-US" sz="7200" dirty="0" err="1"/>
              <a:t>dije</a:t>
            </a:r>
            <a:r>
              <a:rPr lang="en-US" sz="7200" dirty="0"/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309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F42278-1590-6E96-62C1-8E6D5EE7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30743-EF85-8FC5-16AB-39E6C2716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 dirty="0"/>
              <a:t>Como </a:t>
            </a:r>
            <a:r>
              <a:rPr lang="en-US" sz="7200" dirty="0" err="1"/>
              <a:t>alcanzar</a:t>
            </a:r>
            <a:r>
              <a:rPr lang="en-US" sz="7200" dirty="0"/>
              <a:t> la ciudad.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597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0C9C69-F88F-8022-F3AD-6AE011FEA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AEBC3C-FE50-8D5E-6ACE-A7398FD7F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689" y="2363611"/>
            <a:ext cx="9910296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8000" dirty="0"/>
              <a:t>1. Se </a:t>
            </a:r>
            <a:r>
              <a:rPr lang="en-US" sz="8000" dirty="0" err="1"/>
              <a:t>comienza</a:t>
            </a:r>
            <a:r>
              <a:rPr lang="en-US" sz="8000" dirty="0"/>
              <a:t> con </a:t>
            </a:r>
            <a:r>
              <a:rPr lang="en-US" sz="8000" dirty="0" err="1"/>
              <a:t>preguntas</a:t>
            </a:r>
            <a:r>
              <a:rPr lang="en-US" sz="8000" dirty="0"/>
              <a:t>, no </a:t>
            </a:r>
            <a:r>
              <a:rPr lang="en-US" sz="8000" dirty="0" err="1"/>
              <a:t>declaraciones</a:t>
            </a:r>
            <a:r>
              <a:rPr lang="en-US" sz="8000" dirty="0"/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1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934D54-CE2B-B077-A809-2FA50C706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F042C-5CB8-77C5-7C52-F6E3962E8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84683"/>
            <a:ext cx="9144000" cy="2551829"/>
          </a:xfrm>
        </p:spPr>
        <p:txBody>
          <a:bodyPr anchor="ctr">
            <a:normAutofit/>
          </a:bodyPr>
          <a:lstStyle/>
          <a:p>
            <a:r>
              <a:rPr lang="en-US" sz="6600" dirty="0"/>
              <a:t>¿Para </a:t>
            </a:r>
            <a:r>
              <a:rPr lang="en-US" sz="6600" dirty="0" err="1"/>
              <a:t>quién</a:t>
            </a:r>
            <a:r>
              <a:rPr lang="en-US" sz="6600" dirty="0"/>
              <a:t> es la Iglesia?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A7E9F7-E587-F9F5-1E76-96963E018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60469"/>
            <a:ext cx="9144000" cy="1182135"/>
          </a:xfrm>
        </p:spPr>
        <p:txBody>
          <a:bodyPr anchor="ctr">
            <a:normAutofit/>
          </a:bodyPr>
          <a:lstStyle/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609296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F8543C-2C43-9B4B-FE1B-DFBDCF681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61940E-DF34-380F-E5B2-F723654818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524000" y="1584683"/>
            <a:ext cx="9144000" cy="25518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¿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Qué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estás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fingiendo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no saber?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¿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Qué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estás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haciendo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el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fondo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desearías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no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tener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hacer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?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¿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Qué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has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estado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posponiendo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?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9832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08BB16-5AF2-C395-70F9-AA29080F9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A9BDE-E9B8-9762-4A3A-DEA9327D3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5600" dirty="0"/>
              <a:t>¿</a:t>
            </a:r>
            <a:r>
              <a:rPr lang="en-US" sz="5600" dirty="0" err="1"/>
              <a:t>Estás</a:t>
            </a:r>
            <a:r>
              <a:rPr lang="en-US" sz="5600" dirty="0"/>
              <a:t> </a:t>
            </a:r>
            <a:r>
              <a:rPr lang="en-US" sz="5600" dirty="0" err="1"/>
              <a:t>más</a:t>
            </a:r>
            <a:r>
              <a:rPr lang="en-US" sz="5600" dirty="0"/>
              <a:t> </a:t>
            </a:r>
            <a:r>
              <a:rPr lang="en-US" sz="5600" dirty="0" err="1"/>
              <a:t>interesado</a:t>
            </a:r>
            <a:r>
              <a:rPr lang="en-US" sz="5600" dirty="0"/>
              <a:t> </a:t>
            </a:r>
            <a:r>
              <a:rPr lang="en-US" sz="5600" dirty="0" err="1"/>
              <a:t>en</a:t>
            </a:r>
            <a:r>
              <a:rPr lang="en-US" sz="5600" dirty="0"/>
              <a:t> </a:t>
            </a:r>
            <a:r>
              <a:rPr lang="en-US" sz="5600" dirty="0" err="1"/>
              <a:t>los</a:t>
            </a:r>
            <a:r>
              <a:rPr lang="en-US" sz="5600" dirty="0"/>
              <a:t> </a:t>
            </a:r>
            <a:r>
              <a:rPr lang="en-US" sz="5600" dirty="0" err="1"/>
              <a:t>que</a:t>
            </a:r>
            <a:r>
              <a:rPr lang="en-US" sz="5600" dirty="0"/>
              <a:t> </a:t>
            </a:r>
            <a:r>
              <a:rPr lang="en-US" sz="5600" dirty="0" err="1"/>
              <a:t>quieres</a:t>
            </a:r>
            <a:r>
              <a:rPr lang="en-US" sz="5600" dirty="0"/>
              <a:t> </a:t>
            </a:r>
            <a:r>
              <a:rPr lang="en-US" sz="5600" dirty="0" err="1"/>
              <a:t>alcanzar</a:t>
            </a:r>
            <a:r>
              <a:rPr lang="en-US" sz="5600" dirty="0"/>
              <a:t> o </a:t>
            </a:r>
            <a:r>
              <a:rPr lang="en-US" sz="5600" dirty="0" err="1"/>
              <a:t>en</a:t>
            </a:r>
            <a:r>
              <a:rPr lang="en-US" sz="5600" dirty="0"/>
              <a:t> </a:t>
            </a:r>
            <a:r>
              <a:rPr lang="en-US" sz="5600" dirty="0" err="1"/>
              <a:t>los</a:t>
            </a:r>
            <a:r>
              <a:rPr lang="en-US" sz="5600" dirty="0"/>
              <a:t> </a:t>
            </a:r>
            <a:r>
              <a:rPr lang="en-US" sz="5600" dirty="0" err="1"/>
              <a:t>que</a:t>
            </a:r>
            <a:r>
              <a:rPr lang="en-US" sz="5600" dirty="0"/>
              <a:t> </a:t>
            </a:r>
            <a:r>
              <a:rPr lang="en-US" sz="5600" dirty="0" err="1"/>
              <a:t>quieres</a:t>
            </a:r>
            <a:r>
              <a:rPr lang="en-US" sz="5600" dirty="0"/>
              <a:t> </a:t>
            </a:r>
            <a:r>
              <a:rPr lang="en-US" sz="5600" dirty="0" err="1"/>
              <a:t>mantener</a:t>
            </a:r>
            <a:r>
              <a:rPr lang="en-US" sz="5600" dirty="0"/>
              <a:t> </a:t>
            </a:r>
            <a:r>
              <a:rPr lang="en-US" sz="5600" dirty="0" err="1"/>
              <a:t>contentos</a:t>
            </a:r>
            <a:r>
              <a:rPr lang="en-US" sz="5600" dirty="0"/>
              <a:t>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043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E6A158-EDAC-1784-1193-6B3D59148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0886D-DE0B-AEFE-AB83-6819F6ABAC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913" y="1624527"/>
            <a:ext cx="10245895" cy="3178689"/>
          </a:xfrm>
        </p:spPr>
        <p:txBody>
          <a:bodyPr>
            <a:normAutofit/>
          </a:bodyPr>
          <a:lstStyle/>
          <a:p>
            <a:pPr algn="l"/>
            <a:r>
              <a:rPr lang="en-US" sz="8800" dirty="0">
                <a:solidFill>
                  <a:srgbClr val="FFFFFF"/>
                </a:solidFill>
              </a:rPr>
              <a:t>2. </a:t>
            </a:r>
            <a:r>
              <a:rPr lang="en-US" sz="8800" dirty="0" err="1">
                <a:solidFill>
                  <a:srgbClr val="FFFFFF"/>
                </a:solidFill>
              </a:rPr>
              <a:t>Cercania</a:t>
            </a:r>
            <a:r>
              <a:rPr lang="en-US" sz="8800" dirty="0">
                <a:solidFill>
                  <a:srgbClr val="FFFFFF"/>
                </a:solidFill>
              </a:rPr>
              <a:t> produce </a:t>
            </a:r>
            <a:r>
              <a:rPr lang="en-US" sz="8800" dirty="0" err="1">
                <a:solidFill>
                  <a:srgbClr val="FFFFFF"/>
                </a:solidFill>
              </a:rPr>
              <a:t>conexión</a:t>
            </a:r>
            <a:r>
              <a:rPr lang="en-US" sz="8800" dirty="0">
                <a:solidFill>
                  <a:srgbClr val="FFFFFF"/>
                </a:solidFill>
              </a:rPr>
              <a:t>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39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548367-6012-057B-C955-FCB37E088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3CD7F9-861F-DBF1-2E84-4B4DF2BD13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52" b="11779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2" descr="Mantente cerca hasta que escuches un pop">
            <a:extLst>
              <a:ext uri="{FF2B5EF4-FFF2-40B4-BE49-F238E27FC236}">
                <a16:creationId xmlns:a16="http://schemas.microsoft.com/office/drawing/2014/main" id="{1453ADF1-A60C-76CF-5CC4-45876BA688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14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466a15fd-f24d-4993-9207-206ead3354a4}" enabled="1" method="Standard" siteId="{1f3d00b9-49e4-414f-a3e7-b60420ee5da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5016</Words>
  <Application>Microsoft Office PowerPoint</Application>
  <PresentationFormat>Widescreen</PresentationFormat>
  <Paragraphs>50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Courier New</vt:lpstr>
      <vt:lpstr>Times New Roman</vt:lpstr>
      <vt:lpstr>Office Theme</vt:lpstr>
      <vt:lpstr>“Urban Evangelism: The Power of Reaching an Entire City,”</vt:lpstr>
      <vt:lpstr>"Tu iglesia está perfectamente diseñada para obtener los resultados que obtiene actualmente.”  Dallas Willard</vt:lpstr>
      <vt:lpstr>Como alcanzar la ciudad.</vt:lpstr>
      <vt:lpstr>1. Se comienza con preguntas, no declaraciones. </vt:lpstr>
      <vt:lpstr>¿Para quién es la Iglesia?</vt:lpstr>
      <vt:lpstr>¿Qué estás fingiendo no saber?  ¿Qué estás haciendo que, en el fondo, desearías no tener que hacer?  ¿Qué has estado posponiendo? </vt:lpstr>
      <vt:lpstr>¿Estás más interesado en los que quieres alcanzar o en los que quieres mantener contentos?</vt:lpstr>
      <vt:lpstr>2. Cercania produce conexión. </vt:lpstr>
      <vt:lpstr>PowerPoint Presentation</vt:lpstr>
      <vt:lpstr>Pregunta #1: ¿Estoy seguro?   Pregunta #2: ¿Tengo para pagar?  Pregunta #3: ¿Soy amado?  </vt:lpstr>
      <vt:lpstr>Pregunta #4: ¿Alguien me necesita?  Pregunta #5: ¿Tengo éxito?    Pregunta #6: ¿Soy suficientemente bueno?  Pregunta #7:¿Tengo un propósito? </vt:lpstr>
      <vt:lpstr>3. Predica bien.</vt:lpstr>
      <vt:lpstr>PowerPoint Presentation</vt:lpstr>
      <vt:lpstr>“Lo que odias en ti mismo pero no puedes enfrentar, persigues y castigas en otros.   Andrew Sullivan </vt:lpstr>
      <vt:lpstr>Verdad vs funcional</vt:lpstr>
      <vt:lpstr>Significado &gt; informacion</vt:lpstr>
      <vt:lpstr>El Objetivo de la Vida  Ser una buena persona. (2 generaciones atras)  Ser libre para descubrir quien realmente eres. (generacion pasada)  Identidad y justicia.  (esta generacion)     (Tim Keller)    </vt:lpstr>
      <vt:lpstr>Revisa tus suposiciones regularmente. </vt:lpstr>
      <vt:lpstr>1. Analfabetos religiosos. 2. Actitud negativa a las instituciones. 3. Influenciado por corrientes geo-politicas.</vt:lpstr>
      <vt:lpstr>Pro-vida. Sexualidad biblica. Justicia social. Pobres/marginalizados. </vt:lpstr>
      <vt:lpstr>Tres maneras de abordar temas dificiles: 1. Deja que la Biblia hable. 2. Cuenta historias. 3. Sonrie.</vt:lpstr>
      <vt:lpstr>Te amo. vs Te lo dije.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Hernandez</dc:creator>
  <cp:lastModifiedBy>Roger Hernandez</cp:lastModifiedBy>
  <cp:revision>1</cp:revision>
  <dcterms:created xsi:type="dcterms:W3CDTF">2026-06-04T20:07:40Z</dcterms:created>
  <dcterms:modified xsi:type="dcterms:W3CDTF">2026-06-04T21:12:20Z</dcterms:modified>
</cp:coreProperties>
</file>