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67" r:id="rId2"/>
    <p:sldId id="268" r:id="rId3"/>
    <p:sldId id="269" r:id="rId4"/>
    <p:sldId id="256" r:id="rId5"/>
    <p:sldId id="265" r:id="rId6"/>
    <p:sldId id="264" r:id="rId7"/>
    <p:sldId id="276" r:id="rId8"/>
    <p:sldId id="257" r:id="rId9"/>
    <p:sldId id="277" r:id="rId10"/>
    <p:sldId id="273" r:id="rId11"/>
    <p:sldId id="282" r:id="rId12"/>
    <p:sldId id="279" r:id="rId13"/>
    <p:sldId id="290" r:id="rId14"/>
    <p:sldId id="288" r:id="rId15"/>
    <p:sldId id="284" r:id="rId16"/>
    <p:sldId id="295" r:id="rId17"/>
    <p:sldId id="296" r:id="rId18"/>
    <p:sldId id="280" r:id="rId19"/>
    <p:sldId id="281" r:id="rId20"/>
    <p:sldId id="286" r:id="rId21"/>
    <p:sldId id="283" r:id="rId22"/>
    <p:sldId id="292" r:id="rId23"/>
    <p:sldId id="293" r:id="rId24"/>
    <p:sldId id="285" r:id="rId25"/>
    <p:sldId id="287" r:id="rId26"/>
    <p:sldId id="301" r:id="rId27"/>
    <p:sldId id="299" r:id="rId28"/>
    <p:sldId id="300" r:id="rId29"/>
    <p:sldId id="298" r:id="rId30"/>
    <p:sldId id="294" r:id="rId31"/>
    <p:sldId id="302" r:id="rId32"/>
    <p:sldId id="304" r:id="rId33"/>
    <p:sldId id="303" r:id="rId34"/>
    <p:sldId id="291" r:id="rId3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0B37A3-5CC8-4622-9EA4-5BBBA4E9DE30}" v="1" dt="2026-06-03T23:25:57.0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7" d="100"/>
          <a:sy n="167" d="100"/>
        </p:scale>
        <p:origin x="2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CB - UNASP-EC - Rodrigo Pereira da Silva" userId="728ee558-5fc8-478d-a739-ed5ebbb6868a" providerId="ADAL" clId="{B7758D90-EFF5-4BA0-A474-87ACBCBABCD2}"/>
    <pc:docChg chg="addSld delSld modSld sldOrd">
      <pc:chgData name="UCB - UNASP-EC - Rodrigo Pereira da Silva" userId="728ee558-5fc8-478d-a739-ed5ebbb6868a" providerId="ADAL" clId="{B7758D90-EFF5-4BA0-A474-87ACBCBABCD2}" dt="2026-06-03T23:26:47.572" v="12"/>
      <pc:docMkLst>
        <pc:docMk/>
      </pc:docMkLst>
      <pc:sldChg chg="del">
        <pc:chgData name="UCB - UNASP-EC - Rodrigo Pereira da Silva" userId="728ee558-5fc8-478d-a739-ed5ebbb6868a" providerId="ADAL" clId="{B7758D90-EFF5-4BA0-A474-87ACBCBABCD2}" dt="2026-06-03T23:21:03.136" v="0" actId="47"/>
        <pc:sldMkLst>
          <pc:docMk/>
          <pc:sldMk cId="0" sldId="258"/>
        </pc:sldMkLst>
      </pc:sldChg>
      <pc:sldChg chg="del">
        <pc:chgData name="UCB - UNASP-EC - Rodrigo Pereira da Silva" userId="728ee558-5fc8-478d-a739-ed5ebbb6868a" providerId="ADAL" clId="{B7758D90-EFF5-4BA0-A474-87ACBCBABCD2}" dt="2026-06-03T23:21:03.740" v="1" actId="47"/>
        <pc:sldMkLst>
          <pc:docMk/>
          <pc:sldMk cId="0" sldId="260"/>
        </pc:sldMkLst>
      </pc:sldChg>
      <pc:sldChg chg="del">
        <pc:chgData name="UCB - UNASP-EC - Rodrigo Pereira da Silva" userId="728ee558-5fc8-478d-a739-ed5ebbb6868a" providerId="ADAL" clId="{B7758D90-EFF5-4BA0-A474-87ACBCBABCD2}" dt="2026-06-03T23:21:04.289" v="2" actId="47"/>
        <pc:sldMkLst>
          <pc:docMk/>
          <pc:sldMk cId="0" sldId="261"/>
        </pc:sldMkLst>
      </pc:sldChg>
      <pc:sldChg chg="del">
        <pc:chgData name="UCB - UNASP-EC - Rodrigo Pereira da Silva" userId="728ee558-5fc8-478d-a739-ed5ebbb6868a" providerId="ADAL" clId="{B7758D90-EFF5-4BA0-A474-87ACBCBABCD2}" dt="2026-06-03T23:21:04.877" v="3" actId="47"/>
        <pc:sldMkLst>
          <pc:docMk/>
          <pc:sldMk cId="0" sldId="262"/>
        </pc:sldMkLst>
      </pc:sldChg>
      <pc:sldChg chg="del">
        <pc:chgData name="UCB - UNASP-EC - Rodrigo Pereira da Silva" userId="728ee558-5fc8-478d-a739-ed5ebbb6868a" providerId="ADAL" clId="{B7758D90-EFF5-4BA0-A474-87ACBCBABCD2}" dt="2026-06-03T23:21:06.039" v="4" actId="47"/>
        <pc:sldMkLst>
          <pc:docMk/>
          <pc:sldMk cId="0" sldId="263"/>
        </pc:sldMkLst>
      </pc:sldChg>
      <pc:sldChg chg="delSp add setBg delDesignElem">
        <pc:chgData name="UCB - UNASP-EC - Rodrigo Pereira da Silva" userId="728ee558-5fc8-478d-a739-ed5ebbb6868a" providerId="ADAL" clId="{B7758D90-EFF5-4BA0-A474-87ACBCBABCD2}" dt="2026-06-03T23:25:57.089" v="8"/>
        <pc:sldMkLst>
          <pc:docMk/>
          <pc:sldMk cId="2192716164" sldId="292"/>
        </pc:sldMkLst>
        <pc:spChg chg="del">
          <ac:chgData name="UCB - UNASP-EC - Rodrigo Pereira da Silva" userId="728ee558-5fc8-478d-a739-ed5ebbb6868a" providerId="ADAL" clId="{B7758D90-EFF5-4BA0-A474-87ACBCBABCD2}" dt="2026-06-03T23:25:57.089" v="8"/>
          <ac:spMkLst>
            <pc:docMk/>
            <pc:sldMk cId="2192716164" sldId="292"/>
            <ac:spMk id="8" creationId="{42A4FC2C-047E-45A5-965D-8E1E3BF09BC6}"/>
          </ac:spMkLst>
        </pc:spChg>
      </pc:sldChg>
      <pc:sldChg chg="del">
        <pc:chgData name="UCB - UNASP-EC - Rodrigo Pereira da Silva" userId="728ee558-5fc8-478d-a739-ed5ebbb6868a" providerId="ADAL" clId="{B7758D90-EFF5-4BA0-A474-87ACBCBABCD2}" dt="2026-06-03T23:25:52.523" v="5" actId="2696"/>
        <pc:sldMkLst>
          <pc:docMk/>
          <pc:sldMk cId="3324206019" sldId="292"/>
        </pc:sldMkLst>
      </pc:sldChg>
      <pc:sldChg chg="delSp add setBg delDesignElem">
        <pc:chgData name="UCB - UNASP-EC - Rodrigo Pereira da Silva" userId="728ee558-5fc8-478d-a739-ed5ebbb6868a" providerId="ADAL" clId="{B7758D90-EFF5-4BA0-A474-87ACBCBABCD2}" dt="2026-06-03T23:25:57.089" v="8"/>
        <pc:sldMkLst>
          <pc:docMk/>
          <pc:sldMk cId="704388725" sldId="293"/>
        </pc:sldMkLst>
        <pc:spChg chg="del">
          <ac:chgData name="UCB - UNASP-EC - Rodrigo Pereira da Silva" userId="728ee558-5fc8-478d-a739-ed5ebbb6868a" providerId="ADAL" clId="{B7758D90-EFF5-4BA0-A474-87ACBCBABCD2}" dt="2026-06-03T23:25:57.089" v="8"/>
          <ac:spMkLst>
            <pc:docMk/>
            <pc:sldMk cId="704388725" sldId="293"/>
            <ac:spMk id="8" creationId="{42A4FC2C-047E-45A5-965D-8E1E3BF09BC6}"/>
          </ac:spMkLst>
        </pc:spChg>
      </pc:sldChg>
      <pc:sldChg chg="del">
        <pc:chgData name="UCB - UNASP-EC - Rodrigo Pereira da Silva" userId="728ee558-5fc8-478d-a739-ed5ebbb6868a" providerId="ADAL" clId="{B7758D90-EFF5-4BA0-A474-87ACBCBABCD2}" dt="2026-06-03T23:25:52.523" v="5" actId="2696"/>
        <pc:sldMkLst>
          <pc:docMk/>
          <pc:sldMk cId="2590699619" sldId="293"/>
        </pc:sldMkLst>
      </pc:sldChg>
      <pc:sldChg chg="ord">
        <pc:chgData name="UCB - UNASP-EC - Rodrigo Pereira da Silva" userId="728ee558-5fc8-478d-a739-ed5ebbb6868a" providerId="ADAL" clId="{B7758D90-EFF5-4BA0-A474-87ACBCBABCD2}" dt="2026-06-03T23:26:45.907" v="10"/>
        <pc:sldMkLst>
          <pc:docMk/>
          <pc:sldMk cId="349921499" sldId="299"/>
        </pc:sldMkLst>
      </pc:sldChg>
      <pc:sldChg chg="ord">
        <pc:chgData name="UCB - UNASP-EC - Rodrigo Pereira da Silva" userId="728ee558-5fc8-478d-a739-ed5ebbb6868a" providerId="ADAL" clId="{B7758D90-EFF5-4BA0-A474-87ACBCBABCD2}" dt="2026-06-03T23:26:47.572" v="12"/>
        <pc:sldMkLst>
          <pc:docMk/>
          <pc:sldMk cId="1535375224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166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BDD65CC-FC03-1769-842F-2482FAC231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46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21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 Golpe Final?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Positivismo, Materialismo e Darwin  ·  1830 – 1870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600200"/>
            <a:ext cx="2560320" cy="320040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600200"/>
            <a:ext cx="2560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COMTE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16712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88776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1798 – 1857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2560320" cy="27432"/>
          </a:xfrm>
          <a:prstGeom prst="rect">
            <a:avLst/>
          </a:prstGeom>
          <a:solidFill>
            <a:srgbClr val="2A2A4A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2450592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DDCCA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Positivismo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4360" y="2907792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B0A89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Augusto Comte propôs que a humanidade evolui do estágio 'teológico' para o 'positivo' (ciência pura). A religião era, literalmente, uma fase infantil da civilização.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291840" y="1600200"/>
            <a:ext cx="2560320" cy="320040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291840" y="1600200"/>
            <a:ext cx="2560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MARX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291840" y="216712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88776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1818 – 1883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291840" y="2377440"/>
            <a:ext cx="2560320" cy="27432"/>
          </a:xfrm>
          <a:prstGeom prst="rect">
            <a:avLst/>
          </a:prstGeom>
          <a:solidFill>
            <a:srgbClr val="2A2A4A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83280" y="2450592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DDCCA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Materialismo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429000" y="2907792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B0A89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Marx via a religião como 'ópio do povo' — mecanismo de alienação social. Engels completou: a história é movida por forças materiais, não espirituais.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26480" y="1600200"/>
            <a:ext cx="2560320" cy="320040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26480" y="1600200"/>
            <a:ext cx="2560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DARWIN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126480" y="216712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88776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1809 – 1882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126480" y="2377440"/>
            <a:ext cx="2560320" cy="27432"/>
          </a:xfrm>
          <a:prstGeom prst="rect">
            <a:avLst/>
          </a:prstGeom>
          <a:solidFill>
            <a:srgbClr val="2A2A4A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217920" y="2450592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DDCCA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Evolucionismo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263640" y="2907792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B0A89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Origem das Espécies (1859) forneceu o mecanismo que parecia dispensar um Criador. Os registros egípcios abertos pela Pedra de Roseta pareciam mais antigos que a data bíblica da criação.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63B36CE-DF5B-E8BF-B4FE-5225827672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34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64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76560A-2127-7B16-909E-98EF30ED8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23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7650CDA-38DE-97AF-D17B-EEEDA68334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69" b="15545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1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0B8EE95-8A20-FF68-DAC0-448FEB717C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31" b="33973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60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E4FC7BF-ECC3-8962-8041-F868F3770A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014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82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D8AB36-C847-8347-9FAE-289DE58AC5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9701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53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C96A77-BB1E-9934-7E22-94EC2183D5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46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43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469563D-F51D-19B7-6EE3-20DCB6DB7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610" y="0"/>
            <a:ext cx="367278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95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D175DEE-DB8D-01AA-A43B-308EE943C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3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2A38AD-4BAA-5F58-B80F-C59352C85A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07" b="12539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73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DDB7B34-A115-4843-2128-5AB73B70A3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81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85306A85-D7DD-3A6F-CF42-316FDCC1F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339" y="87133"/>
            <a:ext cx="67089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10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37FC071-DB56-DA3A-898E-DABB3CF1E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559" b="7455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16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A034FE7-4387-DFB0-992E-4F1AA6A893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46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88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8FEB6A2-B1D9-EB04-B270-BFFD4437B2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46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97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3686FE7-3888-1718-2A03-D4CAA53DE8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2219" b="-4"/>
          <a:stretch>
            <a:fillRect/>
          </a:stretch>
        </p:blipFill>
        <p:spPr>
          <a:xfrm>
            <a:off x="20" y="10"/>
            <a:ext cx="4571980" cy="514349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746E29F-8822-84E5-54DA-4450FFD5C4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86" r="5392" b="1"/>
          <a:stretch>
            <a:fillRect/>
          </a:stretch>
        </p:blipFill>
        <p:spPr>
          <a:xfrm>
            <a:off x="4572000" y="10"/>
            <a:ext cx="4572000" cy="514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8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C976630-40ED-6275-F480-F972D51000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35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86A0C1F-F391-F696-D4FF-814DB9D3C0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195" b="3289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14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0EB71F-3AE3-F74D-B122-653AD2587A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739" r="-1" b="14237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75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071020"/>
          </a:solidFill>
          <a:ln w="12700">
            <a:solidFill>
              <a:srgbClr val="07102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1590"/>
            <a:ext cx="4572000" cy="25603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4114800"/>
            <a:ext cx="4572000" cy="1028700"/>
          </a:xfrm>
          <a:prstGeom prst="rect">
            <a:avLst/>
          </a:prstGeom>
          <a:solidFill>
            <a:srgbClr val="071020">
              <a:alpha val="80000"/>
            </a:srgbClr>
          </a:solidFill>
          <a:ln w="12700">
            <a:solidFill>
              <a:srgbClr val="07102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274320" y="43891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#MAB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572000" y="0"/>
            <a:ext cx="54864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4846320" y="32004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Número de Visitantes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846320" y="1261872"/>
            <a:ext cx="347472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846320" y="1417320"/>
            <a:ext cx="4023360" cy="868680"/>
          </a:xfrm>
          <a:prstGeom prst="rect">
            <a:avLst/>
          </a:prstGeom>
          <a:solidFill>
            <a:srgbClr val="132040"/>
          </a:solidFill>
          <a:ln w="12700">
            <a:solidFill>
              <a:srgbClr val="1E3A5F"/>
            </a:solidFill>
            <a:prstDash val="solid"/>
          </a:ln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846320" y="1417320"/>
            <a:ext cx="54864" cy="8686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029200" y="1490472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4A843"/>
                </a:solidFill>
                <a:effectLst/>
                <a:uLnTx/>
                <a:uFillTx/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101 mil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029200" y="1947672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Visitantes em 2023–2024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498080" y="194767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AFC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total dos dois anos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846320" y="2450592"/>
            <a:ext cx="4023360" cy="868680"/>
          </a:xfrm>
          <a:prstGeom prst="rect">
            <a:avLst/>
          </a:prstGeom>
          <a:solidFill>
            <a:srgbClr val="132040"/>
          </a:solidFill>
          <a:ln w="12700">
            <a:solidFill>
              <a:srgbClr val="1E3A5F"/>
            </a:solidFill>
            <a:prstDash val="solid"/>
          </a:ln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846320" y="2450592"/>
            <a:ext cx="54864" cy="8686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5029200" y="2523744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4A843"/>
                </a:solidFill>
                <a:effectLst/>
                <a:uLnTx/>
                <a:uFillTx/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60 mil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029200" y="298094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Visitantes em 2025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4846320" y="3483864"/>
            <a:ext cx="4023360" cy="868680"/>
          </a:xfrm>
          <a:prstGeom prst="rect">
            <a:avLst/>
          </a:prstGeom>
          <a:solidFill>
            <a:srgbClr val="132040"/>
          </a:solidFill>
          <a:ln w="12700">
            <a:solidFill>
              <a:srgbClr val="1E3A5F"/>
            </a:solidFill>
            <a:prstDash val="solid"/>
          </a:ln>
          <a:effectLst>
            <a:outerShdw blurRad="76200" dist="25400" dir="81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4846320" y="3483864"/>
            <a:ext cx="54864" cy="8686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5029200" y="3557016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4A843"/>
                </a:solidFill>
                <a:effectLst/>
                <a:uLnTx/>
                <a:uFillTx/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45 mil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5029200" y="40142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Visitantes em 2026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498080" y="4014216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AFC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até junho/2026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4846320" y="4892040"/>
            <a:ext cx="4023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A6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Fonte: Secretaria de Cultura do Estado do Pará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56032" y="256032"/>
            <a:ext cx="4663440" cy="4636008"/>
          </a:xfrm>
          <a:prstGeom prst="rect">
            <a:avLst/>
          </a:prstGeom>
          <a:solidFill>
            <a:srgbClr val="0A0A14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08" y="960120"/>
            <a:ext cx="4590288" cy="2880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6032" y="452628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8776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Profecia Dinástica (BM 40623) · Frente e verso · Museu Britânico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5120640" y="25603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Profecia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Dinástica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Acádica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6408420" y="5349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C4BBA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 o livro de Daniel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120640" y="1152144"/>
            <a:ext cx="329184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102352" y="1353312"/>
            <a:ext cx="3749040" cy="123444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084064" y="1353312"/>
            <a:ext cx="64008" cy="1234440"/>
          </a:xfrm>
          <a:prstGeom prst="rect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248656" y="1408176"/>
            <a:ext cx="3520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srgbClr val="C9D8E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"Um segredo dos grandes deuses.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C9D8E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Ao iniciado podes mostrar;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C9D8E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ao não-iniciado não deves mostrar."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084064" y="2647188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1" u="none" strike="noStrike" kern="120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Colofão de sigilo da Profecia Dinástica Acádica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120640" y="3529584"/>
            <a:ext cx="37490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8FE7392-9D39-3EF1-3FEC-4E78C2307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0"/>
            <a:ext cx="4114800" cy="51435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8240C2-7148-1195-8A2A-E2F63907B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65" y="174070"/>
            <a:ext cx="4694616" cy="23976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3115E4C-1200-FEF3-3A3C-339B943715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6328"/>
          <a:stretch>
            <a:fillRect/>
          </a:stretch>
        </p:blipFill>
        <p:spPr>
          <a:xfrm>
            <a:off x="2378184" y="2571750"/>
            <a:ext cx="2506297" cy="25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E39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360045"/>
            <a:ext cx="409359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35D0F94-E045-54C9-02E0-0D6864E43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139" y="482600"/>
            <a:ext cx="2664611" cy="41782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4093590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28A0B8B-557B-B5DA-E741-2252C8E76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92" y="482600"/>
            <a:ext cx="3133724" cy="4178299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E7292AA-C1D3-B811-27DC-B53A702DE359}"/>
              </a:ext>
            </a:extLst>
          </p:cNvPr>
          <p:cNvSpPr/>
          <p:nvPr/>
        </p:nvSpPr>
        <p:spPr>
          <a:xfrm>
            <a:off x="3368040" y="1836420"/>
            <a:ext cx="403860" cy="2819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8F6A2C6-38B4-BC76-FBBC-93E6AC934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3937" y="1537690"/>
            <a:ext cx="414564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888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B0D0F10-ADA4-CDA7-BC88-066828BC8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265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AA0F426-63DF-A100-9AE3-E75575A46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369" y="0"/>
            <a:ext cx="2893219" cy="51435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14B3533-6CBE-C90E-F878-9A1A4BA3C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" y="0"/>
            <a:ext cx="2893219" cy="5143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984AA1B-E5C1-D2B6-2D39-E5F345356AD5}"/>
              </a:ext>
            </a:extLst>
          </p:cNvPr>
          <p:cNvSpPr txBox="1"/>
          <p:nvPr/>
        </p:nvSpPr>
        <p:spPr>
          <a:xfrm>
            <a:off x="6308602" y="358692"/>
            <a:ext cx="2240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"Temos, porém, este tesouro em vasos de barro, para que a excelência do poder seja de Deus e não de nós." (ARA)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71CE272-AB60-6974-C72D-6E0EBE44C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468" y="2292489"/>
            <a:ext cx="3735560" cy="249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22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A6DA7E0-0126-BDB5-4F5B-215465A76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9701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10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47472" y="164592"/>
            <a:ext cx="8503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 Colofão de Sigilo e os הַמַּשְׂכִּלִים de Daniel 12:3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47472" y="694944"/>
            <a:ext cx="8412480" cy="228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47472" y="804672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FD98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 que o colofão indica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47472" y="1097280"/>
            <a:ext cx="413308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AAB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Não era proibição pública — era marca de autoridade e restrição profissional entre escribas, adivinhos e astrólogos ligados aos templos mesopotâmicos.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47472" y="1682496"/>
            <a:ext cx="4133088" cy="2084832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57200" y="1773936"/>
            <a:ext cx="274320" cy="274320"/>
          </a:xfrm>
          <a:prstGeom prst="ellipse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57200" y="17739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04672" y="173736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8D8E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 texto continha conhecimento especializado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57200" y="2395728"/>
            <a:ext cx="274320" cy="274320"/>
          </a:xfrm>
          <a:prstGeom prst="ellipse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7200" y="23957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04672" y="235915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8D8E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Apenas pessoas treinadas deveriam interpretá-lo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3017520"/>
            <a:ext cx="274320" cy="274320"/>
          </a:xfrm>
          <a:prstGeom prst="ellipse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7200" y="30175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04672" y="2980944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8D8E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Sua transmissão devia ocorrer dentro da tradição escolar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681728" y="804672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FD98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Daniel 12:3  —  הַמַּשְׂכִּלִים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681728" y="1097280"/>
            <a:ext cx="4206240" cy="749808"/>
          </a:xfrm>
          <a:prstGeom prst="rect">
            <a:avLst/>
          </a:prstGeom>
          <a:solidFill>
            <a:srgbClr val="0A0A2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681728" y="10972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הַמַּשְׂכִּלִים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681728" y="1554480"/>
            <a:ext cx="4206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1" u="none" strike="noStrike" kern="1200" cap="none" spc="0" normalizeH="0" baseline="0" noProof="0" dirty="0">
                <a:ln>
                  <a:noFill/>
                </a:ln>
                <a:solidFill>
                  <a:srgbClr val="9AAB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"os sábios"  ·  "os entendidos"  ·  "os que têm discernimento"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681728" y="1920240"/>
            <a:ext cx="42062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Raiz 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שכל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B0C0C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 — ter discernimento, agir com prudência, compreender profundamente.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681728" y="2432304"/>
            <a:ext cx="4206240" cy="1371600"/>
          </a:xfrm>
          <a:prstGeom prst="rect">
            <a:avLst/>
          </a:prstGeom>
          <a:solidFill>
            <a:srgbClr val="16213E"/>
          </a:solidFill>
          <a:ln w="12700">
            <a:solidFill>
              <a:srgbClr val="2A2A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681728" y="2432304"/>
            <a:ext cx="64008" cy="137160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809744" y="2505456"/>
            <a:ext cx="4005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 contraste bíblico não é: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809744" y="2871216"/>
            <a:ext cx="3931920" cy="256032"/>
          </a:xfrm>
          <a:prstGeom prst="rect">
            <a:avLst/>
          </a:prstGeom>
          <a:solidFill>
            <a:srgbClr val="2A1422"/>
          </a:solidFill>
          <a:ln w="12700">
            <a:solidFill>
              <a:srgbClr val="2A142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809744" y="2843784"/>
            <a:ext cx="4005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88889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sábios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66667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×  ignorantes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809744" y="3200400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mas: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4809744" y="3438144"/>
            <a:ext cx="4005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FD98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sábios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88AAA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  ×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D7777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ímpios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347472" y="4133088"/>
            <a:ext cx="8549640" cy="749808"/>
          </a:xfrm>
          <a:prstGeom prst="rect">
            <a:avLst/>
          </a:prstGeom>
          <a:solidFill>
            <a:srgbClr val="1E1808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75488" y="4178808"/>
            <a:ext cx="830275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D4C89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 escriba mesopotâmico reservava o conhecimento aos iniciados da escola. Daniel aponta para os הַמַּשְׂכִּלִים — não os academicamente treinados, mas os que, pela fé e fidelidade, recebem entendimento divino no tempo do fim.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3B345E-801E-5D21-D14E-041F76B58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766A2DE-A66D-9485-C97C-6FB20F7CBF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21047"/>
          <a:stretch>
            <a:fillRect/>
          </a:stretch>
        </p:blipFill>
        <p:spPr>
          <a:xfrm>
            <a:off x="342900" y="342900"/>
            <a:ext cx="84582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40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62AAC44-9DCD-043B-DC1C-A42101560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75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4000" y="164592"/>
            <a:ext cx="852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chemeClr val="bg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Uma Era de Tensão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mundo intelectual em torno de 1799 — descoberta da Pedra de Roseta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365760" y="1115568"/>
            <a:ext cx="4023360" cy="347472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365760" y="1115568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CONTRÁRIAS À BÍBLIA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65760" y="1536192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0D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365760" y="1536192"/>
            <a:ext cx="91440" cy="54864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548640" y="157276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5A1A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Deismo</a:t>
            </a:r>
            <a:r>
              <a:rPr lang="en-US" sz="1300" b="1" dirty="0">
                <a:solidFill>
                  <a:srgbClr val="5A1A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(</a:t>
            </a:r>
            <a:r>
              <a:rPr lang="en-US" sz="1300" b="1" dirty="0" err="1">
                <a:solidFill>
                  <a:srgbClr val="5A1A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terremoto</a:t>
            </a:r>
            <a:r>
              <a:rPr lang="en-US" sz="1300" b="1" dirty="0">
                <a:solidFill>
                  <a:srgbClr val="5A1A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 Lisboa)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183794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1680 – 1800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65760" y="2194560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0D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65760" y="2194560"/>
            <a:ext cx="91440" cy="54864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48640" y="223113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A1A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Iluminismo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2496312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1715 – 1800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79828" y="2834640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0D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365760" y="2852928"/>
            <a:ext cx="91440" cy="54864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548640" y="288950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A1A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Ceticismo histórico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3154680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1750 – 1870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65760" y="3511296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0D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365760" y="3511296"/>
            <a:ext cx="91440" cy="54864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548640" y="354787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A1A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Crítica bíblica alemã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3813048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1800 – 1870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54880" y="1115568"/>
            <a:ext cx="4023360" cy="347472"/>
          </a:xfrm>
          <a:prstGeom prst="rect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754880" y="1115568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FAVOR DA BÍBLIA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54880" y="1536192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Shape 23"/>
          <p:cNvSpPr/>
          <p:nvPr/>
        </p:nvSpPr>
        <p:spPr>
          <a:xfrm>
            <a:off x="4754880" y="1536192"/>
            <a:ext cx="91440" cy="548640"/>
          </a:xfrm>
          <a:prstGeom prst="rect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4937760" y="157276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5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Pietismo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937760" y="183794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1675 – 1800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54880" y="2194560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4754880" y="2194560"/>
            <a:ext cx="91440" cy="548640"/>
          </a:xfrm>
          <a:prstGeom prst="rect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937760" y="223113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5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Grande </a:t>
            </a:r>
            <a:r>
              <a:rPr lang="en-US" sz="1300" b="1" dirty="0" err="1">
                <a:solidFill>
                  <a:srgbClr val="0A35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Despertamento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937760" y="2496312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1730 – 1800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754880" y="2852928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Shape 31"/>
          <p:cNvSpPr/>
          <p:nvPr/>
        </p:nvSpPr>
        <p:spPr>
          <a:xfrm>
            <a:off x="4754880" y="2852928"/>
            <a:ext cx="91440" cy="548640"/>
          </a:xfrm>
          <a:prstGeom prst="rect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4937760" y="288950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5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Revivalismo metodista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937760" y="3154680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1738 – 1800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754880" y="3511296"/>
            <a:ext cx="4023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Shape 35"/>
          <p:cNvSpPr/>
          <p:nvPr/>
        </p:nvSpPr>
        <p:spPr>
          <a:xfrm>
            <a:off x="4754880" y="3511296"/>
            <a:ext cx="91440" cy="548640"/>
          </a:xfrm>
          <a:prstGeom prst="rect">
            <a:avLst/>
          </a:prstGeom>
          <a:solidFill>
            <a:srgbClr val="1B6B8A"/>
          </a:solidFill>
          <a:ln w="12700">
            <a:solidFill>
              <a:srgbClr val="1B6B8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4937760" y="354787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5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Missões protestantes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4937760" y="3813048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1792 – 1870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302682" y="2478727"/>
            <a:ext cx="512064" cy="512064"/>
          </a:xfrm>
          <a:prstGeom prst="ellipse">
            <a:avLst/>
          </a:prstGeom>
          <a:solidFill>
            <a:srgbClr val="C9A84C"/>
          </a:solidFill>
          <a:ln w="12700">
            <a:solidFill>
              <a:srgbClr val="7B5E2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4297680" y="2464660"/>
            <a:ext cx="531055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3A2A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1798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FDAFB29-C918-8ECC-CCA4-161A5E7FB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58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454</Words>
  <Application>Microsoft Macintosh PowerPoint</Application>
  <PresentationFormat>Apresentação na tela (16:9)</PresentationFormat>
  <Paragraphs>78</Paragraphs>
  <Slides>34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0" baseType="lpstr">
      <vt:lpstr>Aptos</vt:lpstr>
      <vt:lpstr>Arial</vt:lpstr>
      <vt:lpstr>Arial Black</vt:lpstr>
      <vt:lpstr>Calibri</vt:lpstr>
      <vt:lpstr>Georgia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Pedra de Roseta e as Correntes Intelectuais do Século XVIII–XIX</dc:title>
  <dc:subject>PptxGenJS Presentation</dc:subject>
  <dc:creator>PptxGenJS</dc:creator>
  <cp:lastModifiedBy>EA - Emilio Geraldo Abdala Dutra</cp:lastModifiedBy>
  <cp:revision>4</cp:revision>
  <dcterms:created xsi:type="dcterms:W3CDTF">2026-06-02T20:26:15Z</dcterms:created>
  <dcterms:modified xsi:type="dcterms:W3CDTF">2026-06-04T14:15:50Z</dcterms:modified>
</cp:coreProperties>
</file>