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2" r:id="rId2"/>
    <p:sldId id="256" r:id="rId3"/>
    <p:sldId id="264" r:id="rId4"/>
    <p:sldId id="268" r:id="rId5"/>
    <p:sldId id="265" r:id="rId6"/>
    <p:sldId id="266" r:id="rId7"/>
    <p:sldId id="257" r:id="rId8"/>
    <p:sldId id="274" r:id="rId9"/>
    <p:sldId id="269" r:id="rId10"/>
    <p:sldId id="276" r:id="rId11"/>
    <p:sldId id="270" r:id="rId12"/>
    <p:sldId id="275" r:id="rId13"/>
    <p:sldId id="271" r:id="rId14"/>
    <p:sldId id="267" r:id="rId15"/>
    <p:sldId id="273" r:id="rId16"/>
    <p:sldId id="259" r:id="rId17"/>
    <p:sldId id="272" r:id="rId18"/>
    <p:sldId id="263" r:id="rId19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35E74"/>
    <a:srgbClr val="EFEFEF"/>
    <a:srgbClr val="E5E8EB"/>
    <a:srgbClr val="0D8BC1"/>
    <a:srgbClr val="02384C"/>
    <a:srgbClr val="00475F"/>
    <a:srgbClr val="003E59"/>
    <a:srgbClr val="2C8B9C"/>
    <a:srgbClr val="2822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87"/>
  </p:normalViewPr>
  <p:slideViewPr>
    <p:cSldViewPr snapToGrid="0">
      <p:cViewPr varScale="1">
        <p:scale>
          <a:sx n="104" d="100"/>
          <a:sy n="104" d="100"/>
        </p:scale>
        <p:origin x="14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E70864-03BB-4EE9-810E-0194BB81E6E7}" type="datetimeFigureOut">
              <a:rPr lang="pt-BR" smtClean="0"/>
              <a:t>05/06/2026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53ADD-8211-4780-A744-34DCFFA176A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4883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53ADD-8211-4780-A744-34DCFFA176A5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3199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53ADD-8211-4780-A744-34DCFFA176A5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8016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268407-49AC-354D-F5F1-2142426AFA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D46230D-4A9B-14F0-0B69-4BFE021DDE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D43029-BBEF-4B54-7BCA-E329F74B5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05-06-2026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2856C70-685A-5A0F-A19C-03C5C60B7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B383707-14FA-96E0-6906-FF8B11AF0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88161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5120B3-50C7-1AEE-516F-BD6948B8C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1967D7-6A2E-61A3-7EF5-A6630D780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AEB57CE-2E63-D8E1-BFE9-407B5098CF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210E5D7-86BA-3427-73B0-C005EE9B4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05-06-2026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C92B64-2572-A8F4-B203-F4C7441E0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B10F9E-4737-416F-4079-35CA4A603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34879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BA9A34-1E8B-A250-5DD8-18515EF06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BA83B6D-9586-F622-AA8D-F0B0F4C1F7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9CBF644-940C-9D3E-B895-72786561C0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4332A2E-E5ED-6FF8-9BC5-6D7922640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05-06-2026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DB630D9-BC02-894E-1287-717A7F144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D4982CE-F566-B483-57E8-0D4D64680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03669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76E70F-A50F-370D-16ED-0DB0E1697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51BD97F-E95A-8059-9F60-67BDD9B59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DBCA8C-22D7-9457-08CD-F8A1F37B4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05-06-2026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262178-0AC6-F28A-AA92-8B167805E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61112A1-9154-866F-45DF-2152E7B48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928284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C4F57E3-347D-8243-E0A4-D82C0A56F3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A998C71-E428-5E96-AC6C-A0AAFD7BBC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FD10E30-D040-BFCB-3E45-C07D1CFA8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05-06-2026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F18B3B-5312-8569-420B-DAEC990EA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181CE3-1149-D523-163C-00DE824B4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54654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EDB419-80DD-DACD-4EE2-714CB476C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6283674-E1EC-2A7D-B448-C35C8F397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42AEC8-D942-3440-6CA3-CCE22DE2E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05-06-2026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AD8500-CF02-46BD-DA2E-E44C15A3B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BD7035-84BB-4BD1-1FB1-89ED14230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65865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EDB419-80DD-DACD-4EE2-714CB476C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9406" y="365125"/>
            <a:ext cx="8974394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6283674-E1EC-2A7D-B448-C35C8F397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9404" y="1825625"/>
            <a:ext cx="8974395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42AEC8-D942-3440-6CA3-CCE22DE2E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05-06-2026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AD8500-CF02-46BD-DA2E-E44C15A3B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BD7035-84BB-4BD1-1FB1-89ED14230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58652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EDB419-80DD-DACD-4EE2-714CB476C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416845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6283674-E1EC-2A7D-B448-C35C8F397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416845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42AEC8-D942-3440-6CA3-CCE22DE2E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05-06-2026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AD8500-CF02-46BD-DA2E-E44C15A3B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BD7035-84BB-4BD1-1FB1-89ED14230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51371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DEB32F-FBD1-78CE-058A-8E47B403D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BB5B0E-2E8C-3DC7-83DB-1A99BA8AF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70F253-9954-6BC6-04FD-5EC630139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05-06-2026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93A2114-8AC7-905C-949B-4A0B37E0A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FE1B19F-A3E6-CB74-9151-06D41D735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05036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BADD90-A8A2-2627-F908-7E4F5F6A8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0C419D4-38AA-A8B0-0288-B54B7104AC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285A49B-2713-006B-B0BE-CF644F7C45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E714499-09E2-FB50-9C15-2D44DB022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05-06-2026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7C938CC-0361-8140-01AC-3CE76BE23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4B709B3-CB43-1F7E-5EA4-6C2180955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23549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F3D10C-4CAB-7060-7F6A-566AEC934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9A31A1F-32ED-BB35-344E-123D7D548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63532F8-C6E3-45F9-48FA-54BDA893ED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2D434B-1196-7F26-A248-5ECE83DDFF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5515F5E-8FEC-6F88-CF00-B692E73BED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2C76A6B-ECF8-F763-4D43-9653626AA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05-06-2026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E124839-251F-91AA-F96B-8D81347E7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9BA85B7-6732-01C6-94C0-0BA6982F4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74973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D3D3C8-B6CE-0521-B05B-B6A93F4B9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51BE495-2797-2793-A310-5A440B414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05-06-2026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0F79D51-3FC0-D039-E11D-BF48AC522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67BA68A-7CBF-1797-0F6A-53B617FDF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41288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E57E08E-E784-8AF4-AA7E-733A7BA94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05-06-2026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920F9D6-AA4A-2696-D0CA-E28EF6B41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E98EDB-2013-D4AA-E874-BF166AA90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14872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B80CE21-CC23-3748-F17C-C6CB8EE9D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5476AC0-F10F-27A5-0150-118490AFD2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8F2A9D-661E-B30F-DC08-12E8DDB55A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DD3D18-16ED-41D9-AFE8-3CD80D890D58}" type="datetimeFigureOut">
              <a:rPr lang="es-CL" smtClean="0"/>
              <a:t>05-06-2026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B489F3-3B23-9431-7EB0-A6B69A80EA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001D7A-E01D-1C1C-9E8E-02EA10FC59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64591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AAAE54-E166-1E36-3DED-D9F33B97C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80E71BEB-DC83-10A7-937E-5E3A16888977}"/>
              </a:ext>
            </a:extLst>
          </p:cNvPr>
          <p:cNvSpPr/>
          <p:nvPr/>
        </p:nvSpPr>
        <p:spPr>
          <a:xfrm>
            <a:off x="0" y="-484355"/>
            <a:ext cx="12191999" cy="457754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6000">
                <a:scrgbClr r="0" g="0" b="0"/>
              </a:gs>
              <a:gs pos="61000">
                <a:schemeClr val="accent1">
                  <a:alpha val="0"/>
                  <a:lumMod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396233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9F688D5-A189-9920-C09F-9FEB98D397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127" y="232063"/>
            <a:ext cx="8525164" cy="6393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876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02378B-64A5-7F20-1ED4-ACECD152F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Estratégia para adolescentes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ED6B12E-7FE6-BA09-DC45-ACB4400927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>
                <a:latin typeface="+mj-lt"/>
              </a:rPr>
              <a:t>Os adolescentes geralmente enfrentam:</a:t>
            </a:r>
          </a:p>
          <a:p>
            <a:r>
              <a:rPr lang="pt-BR" dirty="0">
                <a:latin typeface="+mj-lt"/>
              </a:rPr>
              <a:t>Pressão social;</a:t>
            </a:r>
          </a:p>
          <a:p>
            <a:r>
              <a:rPr lang="pt-BR" dirty="0">
                <a:latin typeface="+mj-lt"/>
              </a:rPr>
              <a:t>Questões de identidade; </a:t>
            </a:r>
          </a:p>
          <a:p>
            <a:r>
              <a:rPr lang="pt-BR" dirty="0">
                <a:latin typeface="+mj-lt"/>
              </a:rPr>
              <a:t>Ansiedade; </a:t>
            </a:r>
          </a:p>
          <a:p>
            <a:r>
              <a:rPr lang="pt-BR" dirty="0">
                <a:latin typeface="+mj-lt"/>
              </a:rPr>
              <a:t>Influência das redes sociais;</a:t>
            </a:r>
          </a:p>
          <a:p>
            <a:r>
              <a:rPr lang="pt-BR" dirty="0">
                <a:latin typeface="+mj-lt"/>
              </a:rPr>
              <a:t> Promover encontros mensais com temas específicos, que sejam obtidos pela consulta aos pais.</a:t>
            </a:r>
          </a:p>
        </p:txBody>
      </p:sp>
    </p:spTree>
    <p:extLst>
      <p:ext uri="{BB962C8B-B14F-4D97-AF65-F5344CB8AC3E}">
        <p14:creationId xmlns:p14="http://schemas.microsoft.com/office/powerpoint/2010/main" val="791195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1FA8E61A-7F01-87AA-7868-F756925D8D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93" y="1330036"/>
            <a:ext cx="5514676" cy="440574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8D0B1C3-047E-96A2-9CA9-3247CA5644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561" y="1330036"/>
            <a:ext cx="5386425" cy="440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8026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E85FF6-7EFF-D600-8EB0-314BE150A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606" y="292925"/>
            <a:ext cx="8974394" cy="1325563"/>
          </a:xfrm>
        </p:spPr>
        <p:txBody>
          <a:bodyPr/>
          <a:lstStyle/>
          <a:p>
            <a:r>
              <a:rPr lang="pt-BR" dirty="0"/>
              <a:t>Estratégia para adultos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982DED-97F9-009C-55D1-202A6636DF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3816" y="1618488"/>
            <a:ext cx="8974395" cy="455847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pt-BR" dirty="0"/>
              <a:t>    </a:t>
            </a:r>
            <a:r>
              <a:rPr lang="pt-BR" sz="5900" dirty="0">
                <a:latin typeface="+mj-lt"/>
              </a:rPr>
              <a:t>Treino aos domingos: a cada 15 dias desenvolvemos conversas </a:t>
            </a:r>
            <a:r>
              <a:rPr lang="pt-BR" sz="5100" dirty="0">
                <a:latin typeface="+mj-lt"/>
              </a:rPr>
              <a:t>sobre temas da vida. </a:t>
            </a:r>
          </a:p>
          <a:p>
            <a:pPr marL="0" indent="0">
              <a:buNone/>
            </a:pPr>
            <a:endParaRPr lang="pt-BR" sz="5100" dirty="0">
              <a:latin typeface="+mj-lt"/>
            </a:endParaRPr>
          </a:p>
          <a:p>
            <a:pPr marL="0" indent="0">
              <a:buNone/>
            </a:pPr>
            <a:r>
              <a:rPr lang="pt-BR" sz="5100" dirty="0">
                <a:latin typeface="+mj-lt"/>
              </a:rPr>
              <a:t>Exemplos:</a:t>
            </a:r>
          </a:p>
          <a:p>
            <a:r>
              <a:rPr lang="pt-BR" sz="5100" dirty="0">
                <a:latin typeface="+mj-lt"/>
              </a:rPr>
              <a:t>Como lidar com estresse; </a:t>
            </a:r>
          </a:p>
          <a:p>
            <a:r>
              <a:rPr lang="pt-BR" sz="5100" dirty="0">
                <a:latin typeface="+mj-lt"/>
              </a:rPr>
              <a:t>Família e casamento; </a:t>
            </a:r>
          </a:p>
          <a:p>
            <a:r>
              <a:rPr lang="pt-BR" sz="5100" dirty="0">
                <a:latin typeface="+mj-lt"/>
              </a:rPr>
              <a:t>Liderança; </a:t>
            </a:r>
          </a:p>
          <a:p>
            <a:r>
              <a:rPr lang="pt-BR" sz="5100" dirty="0">
                <a:latin typeface="+mj-lt"/>
              </a:rPr>
              <a:t>Saúde física e mental; </a:t>
            </a:r>
          </a:p>
          <a:p>
            <a:r>
              <a:rPr lang="pt-BR" sz="5100" dirty="0">
                <a:latin typeface="+mj-lt"/>
              </a:rPr>
              <a:t>Espiritualidade.</a:t>
            </a:r>
          </a:p>
          <a:p>
            <a:pPr marL="0" indent="0">
              <a:buNone/>
            </a:pPr>
            <a:endParaRPr lang="pt-BR" dirty="0">
              <a:latin typeface="+mj-lt"/>
            </a:endParaRPr>
          </a:p>
          <a:p>
            <a:pPr marL="0" indent="0">
              <a:buNone/>
            </a:pPr>
            <a:r>
              <a:rPr lang="pt-BR" dirty="0">
                <a:latin typeface="+mj-lt"/>
              </a:rPr>
              <a:t>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2CE2157-D0CF-12C0-FF54-006516714B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8399"/>
          <a:stretch>
            <a:fillRect/>
          </a:stretch>
        </p:blipFill>
        <p:spPr>
          <a:xfrm>
            <a:off x="7071014" y="2659089"/>
            <a:ext cx="3684869" cy="3517874"/>
          </a:xfrm>
          <a:prstGeom prst="rect">
            <a:avLst/>
          </a:prstGeom>
          <a:effectLst>
            <a:softEdge rad="203200"/>
          </a:effectLst>
        </p:spPr>
      </p:pic>
    </p:spTree>
    <p:extLst>
      <p:ext uri="{BB962C8B-B14F-4D97-AF65-F5344CB8AC3E}">
        <p14:creationId xmlns:p14="http://schemas.microsoft.com/office/powerpoint/2010/main" val="2318130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B8AF91-801C-993A-E5F0-AE5822B41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6606" y="500062"/>
            <a:ext cx="8974394" cy="1325563"/>
          </a:xfrm>
        </p:spPr>
        <p:txBody>
          <a:bodyPr/>
          <a:lstStyle/>
          <a:p>
            <a:r>
              <a:rPr lang="pt-BR" dirty="0"/>
              <a:t>O Projeto Ideal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4C74215-F212-E46B-F250-F7514FD4A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7623" y="1813023"/>
            <a:ext cx="8974395" cy="4351338"/>
          </a:xfrm>
        </p:spPr>
        <p:txBody>
          <a:bodyPr>
            <a:normAutofit lnSpcReduction="10000"/>
          </a:bodyPr>
          <a:lstStyle/>
          <a:p>
            <a:r>
              <a:rPr lang="pt-BR" dirty="0">
                <a:latin typeface="+mj-lt"/>
              </a:rPr>
              <a:t>O aluno aprende técnica;</a:t>
            </a:r>
          </a:p>
          <a:p>
            <a:r>
              <a:rPr lang="pt-BR" dirty="0">
                <a:latin typeface="+mj-lt"/>
              </a:rPr>
              <a:t>Aprende princípios bíblicos;</a:t>
            </a:r>
          </a:p>
          <a:p>
            <a:r>
              <a:rPr lang="pt-BR" dirty="0">
                <a:latin typeface="+mj-lt"/>
              </a:rPr>
              <a:t>A família se aproxima da igreja;</a:t>
            </a:r>
          </a:p>
          <a:p>
            <a:r>
              <a:rPr lang="pt-BR" dirty="0">
                <a:latin typeface="+mj-lt"/>
              </a:rPr>
              <a:t>Há oração;</a:t>
            </a:r>
          </a:p>
          <a:p>
            <a:r>
              <a:rPr lang="pt-BR" dirty="0">
                <a:latin typeface="+mj-lt"/>
              </a:rPr>
              <a:t>Há acolhimento;</a:t>
            </a:r>
          </a:p>
          <a:p>
            <a:r>
              <a:rPr lang="pt-BR" dirty="0">
                <a:latin typeface="+mj-lt"/>
              </a:rPr>
              <a:t>Há missão;</a:t>
            </a:r>
          </a:p>
          <a:p>
            <a:pPr marL="0" indent="0">
              <a:buNone/>
            </a:pPr>
            <a:r>
              <a:rPr lang="pt-BR" dirty="0">
                <a:latin typeface="+mj-lt"/>
              </a:rPr>
              <a:t>“Nosso objetivo não é apenas levar pessoas ao tatame. É usar o tatame para levar pessoas a Jesus.” </a:t>
            </a:r>
          </a:p>
          <a:p>
            <a:pPr marL="0" indent="0">
              <a:buNone/>
            </a:pPr>
            <a:r>
              <a:rPr lang="pt-BR" dirty="0">
                <a:latin typeface="+mj-lt"/>
              </a:rPr>
              <a:t>                                                                 </a:t>
            </a:r>
            <a:r>
              <a:rPr lang="pt-BR" dirty="0" err="1">
                <a:latin typeface="+mj-lt"/>
              </a:rPr>
              <a:t>Pr.Paulo</a:t>
            </a:r>
            <a:r>
              <a:rPr lang="pt-BR" dirty="0">
                <a:latin typeface="+mj-lt"/>
              </a:rPr>
              <a:t> Venâncio</a:t>
            </a:r>
          </a:p>
        </p:txBody>
      </p:sp>
    </p:spTree>
    <p:extLst>
      <p:ext uri="{BB962C8B-B14F-4D97-AF65-F5344CB8AC3E}">
        <p14:creationId xmlns:p14="http://schemas.microsoft.com/office/powerpoint/2010/main" val="795607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95F30BB6-BD48-5127-22F7-CAF8726AD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236" y="668321"/>
            <a:ext cx="3656441" cy="5521355"/>
          </a:xfrm>
          <a:prstGeom prst="rect">
            <a:avLst/>
          </a:prstGeom>
          <a:effectLst>
            <a:softEdge rad="50800"/>
          </a:effectLst>
        </p:spPr>
      </p:pic>
      <p:sp>
        <p:nvSpPr>
          <p:cNvPr id="9" name="AutoShape 2">
            <a:extLst>
              <a:ext uri="{FF2B5EF4-FFF2-40B4-BE49-F238E27FC236}">
                <a16:creationId xmlns:a16="http://schemas.microsoft.com/office/drawing/2014/main" id="{5D60317C-BBFC-A129-92CF-CFD258EE8C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5481782" cy="548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" name="AutoShape 4">
            <a:extLst>
              <a:ext uri="{FF2B5EF4-FFF2-40B4-BE49-F238E27FC236}">
                <a16:creationId xmlns:a16="http://schemas.microsoft.com/office/drawing/2014/main" id="{3ABC1D9E-6C89-F009-F160-D195726553C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3276599"/>
            <a:ext cx="4955309" cy="495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E986E35B-C56B-0D4B-F04A-A66F32B7B5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051" y="656773"/>
            <a:ext cx="3657897" cy="5521355"/>
          </a:xfrm>
          <a:prstGeom prst="rect">
            <a:avLst/>
          </a:prstGeom>
          <a:effectLst>
            <a:softEdge rad="50800"/>
          </a:effectLst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E92A91C2-ADDE-406D-15CE-38FCE1E1855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822" r="5927" b="10502"/>
          <a:stretch>
            <a:fillRect/>
          </a:stretch>
        </p:blipFill>
        <p:spPr>
          <a:xfrm>
            <a:off x="8158322" y="668319"/>
            <a:ext cx="3662060" cy="5521356"/>
          </a:xfrm>
          <a:prstGeom prst="rect">
            <a:avLst/>
          </a:prstGeom>
          <a:effectLst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3433393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959AB04-6C19-A6C0-865D-26581590E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852" y="3330262"/>
            <a:ext cx="10878311" cy="4009835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"</a:t>
            </a:r>
            <a:r>
              <a:rPr lang="pt-BR" dirty="0">
                <a:latin typeface="+mj-lt"/>
              </a:rPr>
              <a:t>Cristo associava-Se com os homens como uma pessoa que lhes desejava o bem. Manifestava simpatia por eles, atendia-lhes às necessidades e ganhava-lhes a confiança. Então dizia: Segue-me."</a:t>
            </a:r>
          </a:p>
          <a:p>
            <a:pPr marL="0" indent="0">
              <a:buNone/>
            </a:pPr>
            <a:r>
              <a:rPr lang="pt-BR" dirty="0">
                <a:latin typeface="+mj-lt"/>
              </a:rPr>
              <a:t>(A Ciência do Bom Viver, p. 143)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239379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23114E-88B1-15ED-B169-2F5F88FC2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3386" y="610899"/>
            <a:ext cx="8974394" cy="1325563"/>
          </a:xfrm>
        </p:spPr>
        <p:txBody>
          <a:bodyPr/>
          <a:lstStyle/>
          <a:p>
            <a:r>
              <a:rPr lang="pt-BR" dirty="0"/>
              <a:t>Cuidando do rebanho de Deus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7B17009-8CC8-9491-FA85-039143918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0459" y="1825625"/>
            <a:ext cx="8974395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dirty="0">
                <a:latin typeface="+mj-lt"/>
              </a:rPr>
              <a:t>O passo a passo não é necessariamente buscar mais pessoas, mas criar um sistema para cuidar das pessoas que Deus já colocou ao seu alcance.</a:t>
            </a:r>
          </a:p>
          <a:p>
            <a:endParaRPr lang="pt-BR" dirty="0">
              <a:latin typeface="+mj-lt"/>
            </a:endParaRPr>
          </a:p>
          <a:p>
            <a:pPr marL="0" indent="0">
              <a:buNone/>
            </a:pPr>
            <a:r>
              <a:rPr lang="pt-BR" dirty="0">
                <a:latin typeface="+mj-lt"/>
              </a:rPr>
              <a:t>Uma sequência mais natural seria:</a:t>
            </a:r>
          </a:p>
          <a:p>
            <a:r>
              <a:rPr lang="pt-BR" b="1" dirty="0">
                <a:latin typeface="+mj-lt"/>
              </a:rPr>
              <a:t>Aluno → Amizade → Conversa espiritual → Pequeno grupo → Estudo bíblico → Igreja → Discipulado</a:t>
            </a:r>
            <a:endParaRPr lang="pt-BR" dirty="0">
              <a:latin typeface="+mj-lt"/>
            </a:endParaRPr>
          </a:p>
          <a:p>
            <a:r>
              <a:rPr lang="pt-BR" dirty="0">
                <a:latin typeface="+mj-lt"/>
              </a:rPr>
              <a:t>Nem todos avançarão em todas as etapas, mas muitos  avançarão, uma etapa de cada vez.</a:t>
            </a:r>
          </a:p>
          <a:p>
            <a:endParaRPr lang="pt-BR" dirty="0">
              <a:latin typeface="+mj-lt"/>
            </a:endParaRP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61695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66ADD7-B006-909A-C94C-BE586ED2B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171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59555E0-52B3-607A-CB03-2C906DBBACCC}"/>
              </a:ext>
            </a:extLst>
          </p:cNvPr>
          <p:cNvSpPr/>
          <p:nvPr/>
        </p:nvSpPr>
        <p:spPr>
          <a:xfrm rot="10800000">
            <a:off x="0" y="-314036"/>
            <a:ext cx="12191999" cy="859536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0"/>
                </a:schemeClr>
              </a:gs>
              <a:gs pos="81000">
                <a:schemeClr val="accent1">
                  <a:alpha val="0"/>
                  <a:lumMod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463CC7F-68C3-76EF-1B01-A9EE67445B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4688" y="1874520"/>
            <a:ext cx="9058656" cy="1078294"/>
          </a:xfrm>
        </p:spPr>
        <p:txBody>
          <a:bodyPr>
            <a:normAutofit/>
          </a:bodyPr>
          <a:lstStyle/>
          <a:p>
            <a:r>
              <a:rPr lang="pt-BR" sz="4800" b="1" dirty="0">
                <a:ea typeface="Wandohope" panose="020B0503020000020004" pitchFamily="18" charset="-128"/>
              </a:rPr>
              <a:t>Do Tatame ao Discipulado</a:t>
            </a:r>
            <a:endParaRPr lang="es-CL" sz="4800" b="1" dirty="0">
              <a:ea typeface="Wandohope" panose="020B0503020000020004" pitchFamily="18" charset="-128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6ECB9AC-5493-2938-A9FE-F4D297A46A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22832" y="3077306"/>
            <a:ext cx="9144000" cy="1655762"/>
          </a:xfrm>
        </p:spPr>
        <p:txBody>
          <a:bodyPr>
            <a:normAutofit/>
          </a:bodyPr>
          <a:lstStyle/>
          <a:p>
            <a:r>
              <a:rPr lang="pt-BR" sz="4400" dirty="0">
                <a:latin typeface="+mj-lt"/>
              </a:rPr>
              <a:t>Transformando Jiu-Jitsu e Judô em Pontes Missionárias.</a:t>
            </a:r>
            <a:endParaRPr lang="es-CL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62796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7DC60BD4-239A-FB68-9FC5-0F3CDD67E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0169" y="403946"/>
            <a:ext cx="8974394" cy="1325563"/>
          </a:xfrm>
        </p:spPr>
        <p:txBody>
          <a:bodyPr/>
          <a:lstStyle/>
          <a:p>
            <a:pPr algn="ctr"/>
            <a:r>
              <a:rPr lang="es-CL" dirty="0"/>
              <a:t>Um tatame </a:t>
            </a:r>
            <a:r>
              <a:rPr lang="es-CL" dirty="0" err="1"/>
              <a:t>na</a:t>
            </a:r>
            <a:r>
              <a:rPr lang="es-CL" dirty="0"/>
              <a:t> igreja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5917CD8-E843-DF3C-E2CE-44FEB232F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4967" y="1646381"/>
            <a:ext cx="897439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>
                <a:latin typeface="+mj-lt"/>
              </a:rPr>
              <a:t>Mostrar como o Judô e o Jiu-Jitsu podem ser utilizados para:</a:t>
            </a:r>
          </a:p>
          <a:p>
            <a:r>
              <a:rPr lang="pt-BR" dirty="0">
                <a:latin typeface="+mj-lt"/>
              </a:rPr>
              <a:t>Evangelizar; </a:t>
            </a:r>
          </a:p>
          <a:p>
            <a:r>
              <a:rPr lang="pt-BR" dirty="0">
                <a:latin typeface="+mj-lt"/>
              </a:rPr>
              <a:t>Fazer discípulos;</a:t>
            </a:r>
          </a:p>
          <a:p>
            <a:r>
              <a:rPr lang="pt-BR" dirty="0">
                <a:latin typeface="+mj-lt"/>
              </a:rPr>
              <a:t>Desenvolver caráter cristão;</a:t>
            </a:r>
          </a:p>
          <a:p>
            <a:r>
              <a:rPr lang="pt-BR" dirty="0">
                <a:latin typeface="+mj-lt"/>
              </a:rPr>
              <a:t>Integrar famílias à igreja; </a:t>
            </a:r>
          </a:p>
          <a:p>
            <a:r>
              <a:rPr lang="pt-BR" dirty="0">
                <a:latin typeface="+mj-lt"/>
              </a:rPr>
              <a:t>Formar líderes para o Reino de Deus.</a:t>
            </a:r>
          </a:p>
          <a:p>
            <a:endParaRPr lang="es-CL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C25FBE1-C2A7-0BB6-FA38-D1CFA22FEB0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297" b="10373"/>
          <a:stretch>
            <a:fillRect/>
          </a:stretch>
        </p:blipFill>
        <p:spPr>
          <a:xfrm>
            <a:off x="8802255" y="2331761"/>
            <a:ext cx="2847107" cy="3964709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858448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E034A2-41F0-8027-CA4F-36BAB6FFBFF1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/>
          <a:lstStyle/>
          <a:p>
            <a:pPr algn="ctr"/>
            <a:r>
              <a:rPr lang="pt-BR" dirty="0">
                <a:solidFill>
                  <a:schemeClr val="tx1"/>
                </a:solidFill>
                <a:latin typeface="+mj-lt"/>
              </a:rPr>
              <a:t>COPACABANA E ROCINHA 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DF6F4F3-A4E2-1675-0B30-00C4194400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407152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sz="2600" dirty="0">
                <a:latin typeface="+mj-lt"/>
              </a:rPr>
              <a:t>Duas realidades completamente diferentes que estão sendo conquistadas para Cristo com um projeto pouco imaginado pela igreja.</a:t>
            </a:r>
          </a:p>
          <a:p>
            <a:pPr marL="0" indent="0">
              <a:buNone/>
            </a:pPr>
            <a:endParaRPr lang="pt-BR" sz="2600" dirty="0">
              <a:latin typeface="+mj-lt"/>
            </a:endParaRPr>
          </a:p>
          <a:p>
            <a:pPr marL="0" indent="0">
              <a:buNone/>
            </a:pPr>
            <a:r>
              <a:rPr lang="pt-BR" sz="2600" dirty="0">
                <a:latin typeface="+mj-lt"/>
              </a:rPr>
              <a:t>De uma lado uma sociedade extremamente influenciada pelas ideologias sociais, tráfico de drogas, violência e um ambiente social  ríspido.</a:t>
            </a:r>
          </a:p>
          <a:p>
            <a:pPr marL="0" indent="0">
              <a:buNone/>
            </a:pPr>
            <a:endParaRPr lang="pt-BR" sz="2600" dirty="0">
              <a:latin typeface="+mj-lt"/>
            </a:endParaRPr>
          </a:p>
          <a:p>
            <a:pPr marL="0" indent="0">
              <a:buNone/>
            </a:pPr>
            <a:r>
              <a:rPr lang="pt-BR" sz="2600" dirty="0">
                <a:latin typeface="+mj-lt"/>
              </a:rPr>
              <a:t>Do outro, um ambiente permissivo, uma sociedade com muita riqueza e pouca necessidade. Mas que vive em uma solidão, sem cuidados</a:t>
            </a:r>
            <a:r>
              <a:rPr lang="pt-BR" dirty="0">
                <a:latin typeface="+mj-lt"/>
              </a:rPr>
              <a:t>.</a:t>
            </a: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F3634339-2750-ACF0-B350-DCEBA280B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962" y="1594834"/>
            <a:ext cx="3909822" cy="2259008"/>
          </a:xfrm>
          <a:prstGeom prst="rect">
            <a:avLst/>
          </a:prstGeom>
          <a:noFill/>
          <a:effectLst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Praia de Copacabana brilha em ranking global das 50 melhores praias urbanas  - Orla Rio">
            <a:extLst>
              <a:ext uri="{FF2B5EF4-FFF2-40B4-BE49-F238E27FC236}">
                <a16:creationId xmlns:a16="http://schemas.microsoft.com/office/drawing/2014/main" id="{97EFB057-1BB4-CAEB-B538-010CE7D07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962" y="4001294"/>
            <a:ext cx="3909822" cy="2259008"/>
          </a:xfrm>
          <a:prstGeom prst="rect">
            <a:avLst/>
          </a:prstGeom>
          <a:noFill/>
          <a:effectLst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908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6CACCCAF-7F14-878C-F94C-20698B51A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09" y="1895187"/>
            <a:ext cx="9416845" cy="161348"/>
          </a:xfrm>
        </p:spPr>
        <p:txBody>
          <a:bodyPr>
            <a:normAutofit fontScale="90000"/>
          </a:bodyPr>
          <a:lstStyle/>
          <a:p>
            <a:r>
              <a:rPr lang="pt-BR" dirty="0"/>
              <a:t>         </a:t>
            </a:r>
            <a:r>
              <a:rPr lang="pt-BR" b="1" dirty="0"/>
              <a:t>O ESPORTE ABRE PORTAS</a:t>
            </a:r>
            <a:br>
              <a:rPr lang="pt-BR" b="1" dirty="0"/>
            </a:br>
            <a:endParaRPr lang="es-CL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AAE5CEB-602D-522C-9CCD-B1D3B0331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874" y="2315153"/>
            <a:ext cx="8324272" cy="3349624"/>
          </a:xfrm>
        </p:spPr>
        <p:txBody>
          <a:bodyPr/>
          <a:lstStyle/>
          <a:p>
            <a:pPr marL="0" indent="0">
              <a:buNone/>
            </a:pPr>
            <a:r>
              <a:rPr lang="pt-BR" dirty="0">
                <a:latin typeface="+mj-lt"/>
              </a:rPr>
              <a:t>Muitas pessoas não entram na igreja, mas entram em</a:t>
            </a:r>
          </a:p>
          <a:p>
            <a:pPr marL="0" indent="0">
              <a:buNone/>
            </a:pPr>
            <a:r>
              <a:rPr lang="pt-BR" dirty="0">
                <a:latin typeface="+mj-lt"/>
              </a:rPr>
              <a:t> um projeto esportivo.</a:t>
            </a:r>
          </a:p>
          <a:p>
            <a:pPr marL="0" indent="0">
              <a:buNone/>
            </a:pPr>
            <a:r>
              <a:rPr lang="pt-BR" dirty="0">
                <a:latin typeface="+mj-lt"/>
              </a:rPr>
              <a:t>Muitas pessoas não vêm para um culto, mas aceitam</a:t>
            </a:r>
          </a:p>
          <a:p>
            <a:pPr marL="0" indent="0">
              <a:buNone/>
            </a:pPr>
            <a:r>
              <a:rPr lang="pt-BR" dirty="0">
                <a:latin typeface="+mj-lt"/>
              </a:rPr>
              <a:t> um convite para:</a:t>
            </a:r>
          </a:p>
          <a:p>
            <a:pPr lvl="1"/>
            <a:r>
              <a:rPr lang="pt-BR" dirty="0">
                <a:latin typeface="+mj-lt"/>
              </a:rPr>
              <a:t>Aula de Judô. </a:t>
            </a:r>
          </a:p>
          <a:p>
            <a:pPr lvl="1"/>
            <a:r>
              <a:rPr lang="pt-BR" dirty="0">
                <a:latin typeface="+mj-lt"/>
              </a:rPr>
              <a:t>Aula de Jiu-Jitsu. </a:t>
            </a:r>
          </a:p>
          <a:p>
            <a:pPr lvl="1"/>
            <a:r>
              <a:rPr lang="pt-BR" dirty="0">
                <a:latin typeface="+mj-lt"/>
              </a:rPr>
              <a:t>Projeto para a sociedade.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249955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BCEC1EFE-BB6A-2E8F-59FF-5A2B55641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454" y="193964"/>
            <a:ext cx="9153235" cy="2066544"/>
          </a:xfrm>
          <a:noFill/>
        </p:spPr>
        <p:txBody>
          <a:bodyPr/>
          <a:lstStyle/>
          <a:p>
            <a:pPr algn="ctr"/>
            <a:r>
              <a:rPr lang="pt-BR" dirty="0">
                <a:solidFill>
                  <a:srgbClr val="EFEFEF"/>
                </a:solidFill>
              </a:rPr>
              <a:t>CADA TREINO É UMA</a:t>
            </a:r>
            <a:br>
              <a:rPr lang="pt-BR" dirty="0">
                <a:solidFill>
                  <a:srgbClr val="EFEFEF"/>
                </a:solidFill>
              </a:rPr>
            </a:br>
            <a:r>
              <a:rPr lang="pt-BR" dirty="0">
                <a:solidFill>
                  <a:srgbClr val="EFEFEF"/>
                </a:solidFill>
              </a:rPr>
              <a:t> OPORTUNIDADE DE DISCIPULAR</a:t>
            </a:r>
            <a:endParaRPr lang="es-CL" dirty="0">
              <a:solidFill>
                <a:srgbClr val="EFEFEF"/>
              </a:solidFill>
            </a:endParaRP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F2D7A28-078C-64F9-70B5-570D60F71E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96568" y="3564221"/>
            <a:ext cx="10695432" cy="2066544"/>
          </a:xfrm>
        </p:spPr>
        <p:txBody>
          <a:bodyPr>
            <a:normAutofit/>
          </a:bodyPr>
          <a:lstStyle/>
          <a:p>
            <a:r>
              <a:rPr lang="pt-BR" dirty="0">
                <a:latin typeface="+mj-lt"/>
              </a:rPr>
              <a:t>De criar relacionamentos;</a:t>
            </a:r>
          </a:p>
          <a:p>
            <a:r>
              <a:rPr lang="pt-BR" dirty="0">
                <a:latin typeface="+mj-lt"/>
              </a:rPr>
              <a:t>Ganhar confiança; </a:t>
            </a:r>
          </a:p>
          <a:p>
            <a:r>
              <a:rPr lang="pt-BR" dirty="0">
                <a:latin typeface="+mj-lt"/>
              </a:rPr>
              <a:t>Demonstrar amor cristão;</a:t>
            </a:r>
          </a:p>
          <a:p>
            <a:r>
              <a:rPr lang="pt-BR" dirty="0">
                <a:latin typeface="+mj-lt"/>
              </a:rPr>
              <a:t>Conduzir pessoas a Cristo. </a:t>
            </a:r>
          </a:p>
          <a:p>
            <a:pPr marL="0" indent="0">
              <a:buNone/>
            </a:pPr>
            <a:endParaRPr lang="es-CL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656DF10-8681-A517-5C3C-C8CA74BC84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163"/>
          <a:stretch>
            <a:fillRect/>
          </a:stretch>
        </p:blipFill>
        <p:spPr>
          <a:xfrm>
            <a:off x="7287301" y="2822031"/>
            <a:ext cx="2969061" cy="3550924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726194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AF405A46-FCF9-F2AF-5446-2ABD8B805576}"/>
              </a:ext>
            </a:extLst>
          </p:cNvPr>
          <p:cNvSpPr/>
          <p:nvPr/>
        </p:nvSpPr>
        <p:spPr>
          <a:xfrm rot="10800000">
            <a:off x="1" y="-367645"/>
            <a:ext cx="12191999" cy="7225645"/>
          </a:xfrm>
          <a:prstGeom prst="rect">
            <a:avLst/>
          </a:prstGeom>
          <a:gradFill flip="none" rotWithShape="1">
            <a:gsLst>
              <a:gs pos="42000">
                <a:schemeClr val="tx1">
                  <a:alpha val="0"/>
                </a:schemeClr>
              </a:gs>
              <a:gs pos="0">
                <a:scrgbClr r="0" g="0" b="0"/>
              </a:gs>
              <a:gs pos="100000">
                <a:schemeClr val="accent1">
                  <a:alpha val="0"/>
                  <a:lumMod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0156592-3550-3723-C8EF-A0F2241D5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2349"/>
            <a:ext cx="10515600" cy="911224"/>
          </a:xfrm>
        </p:spPr>
        <p:txBody>
          <a:bodyPr/>
          <a:lstStyle/>
          <a:p>
            <a:r>
              <a:rPr lang="es-CL" dirty="0"/>
              <a:t>Um projeto para todas as </a:t>
            </a:r>
            <a:r>
              <a:rPr lang="es-CL" dirty="0" err="1"/>
              <a:t>classes</a:t>
            </a:r>
            <a:r>
              <a:rPr lang="es-CL" dirty="0"/>
              <a:t> </a:t>
            </a:r>
            <a:r>
              <a:rPr lang="es-CL" dirty="0" err="1"/>
              <a:t>sociais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A81420-E425-9515-66CE-06008C1B7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80457"/>
            <a:ext cx="10515600" cy="2963842"/>
          </a:xfrm>
        </p:spPr>
        <p:txBody>
          <a:bodyPr/>
          <a:lstStyle/>
          <a:p>
            <a:pPr marL="0" indent="0">
              <a:buNone/>
            </a:pPr>
            <a:r>
              <a:rPr lang="pt-BR" dirty="0">
                <a:latin typeface="+mj-lt"/>
              </a:rPr>
              <a:t>Estratégias que costumam funcionar melhor em Copacabana:</a:t>
            </a:r>
          </a:p>
          <a:p>
            <a:r>
              <a:rPr lang="pt-BR" dirty="0">
                <a:latin typeface="+mj-lt"/>
              </a:rPr>
              <a:t>Evangelismo relacional;</a:t>
            </a:r>
          </a:p>
          <a:p>
            <a:r>
              <a:rPr lang="pt-BR" b="1" dirty="0">
                <a:latin typeface="+mj-lt"/>
              </a:rPr>
              <a:t>Ministérios voltados para idosos;</a:t>
            </a:r>
          </a:p>
          <a:p>
            <a:pPr marL="0" indent="0">
              <a:buNone/>
            </a:pPr>
            <a:r>
              <a:rPr lang="pt-BR" dirty="0">
                <a:latin typeface="+mj-lt"/>
              </a:rPr>
              <a:t>Copacabana possui uma população envelhecida em comparação com muitos bairros brasileiros. Muitas pessoas enfrentam solidão, luto ou problemas de saúde. </a:t>
            </a:r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218683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>
            <a:extLst>
              <a:ext uri="{FF2B5EF4-FFF2-40B4-BE49-F238E27FC236}">
                <a16:creationId xmlns:a16="http://schemas.microsoft.com/office/drawing/2014/main" id="{79AAA7CF-3960-2B7B-1A46-97A16E5989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76727" cy="8253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487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29F473-C544-AA4E-65E9-8DB325032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5425" y="625620"/>
            <a:ext cx="8901150" cy="1341726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Estratégia de trabalho para crianças,</a:t>
            </a:r>
            <a:br>
              <a:rPr lang="pt-BR" b="1" dirty="0"/>
            </a:br>
            <a:r>
              <a:rPr lang="pt-BR" b="1" dirty="0"/>
              <a:t>adolescentes e adultos.</a:t>
            </a:r>
            <a:br>
              <a:rPr lang="pt-BR" b="1" dirty="0"/>
            </a:b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9F2EE32-BD58-62FF-CD95-5D19F2247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5124" y="2282825"/>
            <a:ext cx="8974395" cy="4351338"/>
          </a:xfrm>
        </p:spPr>
        <p:txBody>
          <a:bodyPr>
            <a:normAutofit/>
          </a:bodyPr>
          <a:lstStyle/>
          <a:p>
            <a:r>
              <a:rPr lang="pt-BR" dirty="0">
                <a:latin typeface="+mj-lt"/>
              </a:rPr>
              <a:t>Manter um ambiente de aulas que façam com que as crianças formem vínculos ao projeto e a igreja.</a:t>
            </a:r>
            <a:endParaRPr lang="pt-BR" b="1" dirty="0">
              <a:latin typeface="+mj-lt"/>
            </a:endParaRPr>
          </a:p>
          <a:p>
            <a:r>
              <a:rPr lang="pt-BR" dirty="0">
                <a:latin typeface="+mj-lt"/>
              </a:rPr>
              <a:t>O principal alvo não são apenas as crianças, mas os pais;</a:t>
            </a:r>
          </a:p>
          <a:p>
            <a:pPr marL="0" indent="0">
              <a:buNone/>
            </a:pPr>
            <a:r>
              <a:rPr lang="pt-BR" dirty="0">
                <a:latin typeface="+mj-lt"/>
              </a:rPr>
              <a:t>   Algumas ideias:</a:t>
            </a:r>
          </a:p>
          <a:p>
            <a:r>
              <a:rPr lang="pt-BR" dirty="0">
                <a:latin typeface="+mj-lt"/>
              </a:rPr>
              <a:t>Fazer um encontro trimestral de pais; </a:t>
            </a:r>
          </a:p>
          <a:p>
            <a:r>
              <a:rPr lang="pt-BR" dirty="0">
                <a:latin typeface="+mj-lt"/>
              </a:rPr>
              <a:t>Conversar sobre disciplina, educação dos filhos e valores. 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75813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onstantia-Franklin Gothic Book">
      <a:majorFont>
        <a:latin typeface="Constantia" panose="02030602050306030303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554</Words>
  <Application>Microsoft Office PowerPoint</Application>
  <PresentationFormat>Widescreen</PresentationFormat>
  <Paragraphs>77</Paragraphs>
  <Slides>18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4" baseType="lpstr">
      <vt:lpstr>Wandohope</vt:lpstr>
      <vt:lpstr>Aptos</vt:lpstr>
      <vt:lpstr>Arial</vt:lpstr>
      <vt:lpstr>Constantia</vt:lpstr>
      <vt:lpstr>Franklin Gothic Book</vt:lpstr>
      <vt:lpstr>Tema de Office</vt:lpstr>
      <vt:lpstr>Apresentação do PowerPoint</vt:lpstr>
      <vt:lpstr>Do Tatame ao Discipulado</vt:lpstr>
      <vt:lpstr>Um tatame na igreja</vt:lpstr>
      <vt:lpstr>COPACABANA E ROCINHA  </vt:lpstr>
      <vt:lpstr>         O ESPORTE ABRE PORTAS </vt:lpstr>
      <vt:lpstr>CADA TREINO É UMA  OPORTUNIDADE DE DISCIPULAR</vt:lpstr>
      <vt:lpstr>Um projeto para todas as classes sociais</vt:lpstr>
      <vt:lpstr>Apresentação do PowerPoint</vt:lpstr>
      <vt:lpstr>Estratégia de trabalho para crianças, adolescentes e adultos. </vt:lpstr>
      <vt:lpstr>Apresentação do PowerPoint</vt:lpstr>
      <vt:lpstr>Estratégia para adolescentes</vt:lpstr>
      <vt:lpstr>Apresentação do PowerPoint</vt:lpstr>
      <vt:lpstr>Estratégia para adultos</vt:lpstr>
      <vt:lpstr>O Projeto Ideal</vt:lpstr>
      <vt:lpstr>Apresentação do PowerPoint</vt:lpstr>
      <vt:lpstr>Apresentação do PowerPoint</vt:lpstr>
      <vt:lpstr>Cuidando do rebanho de Deus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 Celis Cuellar</dc:creator>
  <cp:lastModifiedBy>Gabriel Venâncio</cp:lastModifiedBy>
  <cp:revision>8</cp:revision>
  <dcterms:created xsi:type="dcterms:W3CDTF">2026-04-22T19:47:25Z</dcterms:created>
  <dcterms:modified xsi:type="dcterms:W3CDTF">2026-06-05T18:02:15Z</dcterms:modified>
</cp:coreProperties>
</file>