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54" d="100"/>
          <a:sy n="154" d="100"/>
        </p:scale>
        <p:origin x="46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4362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2B4A"/>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548640" y="365760"/>
            <a:ext cx="8046720" cy="320040"/>
          </a:xfrm>
          <a:prstGeom prst="rect">
            <a:avLst/>
          </a:prstGeom>
          <a:noFill/>
          <a:ln/>
        </p:spPr>
        <p:txBody>
          <a:bodyPr wrap="square" rtlCol="0" anchor="ctr"/>
          <a:lstStyle/>
          <a:p>
            <a:pPr marL="0" indent="0" algn="l">
              <a:buNone/>
            </a:pPr>
            <a:r>
              <a:rPr lang="en-US" sz="1100" b="1" kern="0" spc="300" dirty="0">
                <a:solidFill>
                  <a:srgbClr val="E2C97A"/>
                </a:solidFill>
                <a:latin typeface="Calibri" pitchFamily="34" charset="0"/>
                <a:ea typeface="Calibri" pitchFamily="34" charset="-122"/>
                <a:cs typeface="Calibri" pitchFamily="34" charset="-120"/>
              </a:rPr>
              <a:t>PASTORS CONFERENCE · 2026</a:t>
            </a:r>
            <a:endParaRPr lang="en-US" sz="1100" dirty="0"/>
          </a:p>
        </p:txBody>
      </p:sp>
      <p:sp>
        <p:nvSpPr>
          <p:cNvPr id="4" name="Text 2"/>
          <p:cNvSpPr/>
          <p:nvPr/>
        </p:nvSpPr>
        <p:spPr>
          <a:xfrm>
            <a:off x="548640" y="822960"/>
            <a:ext cx="8046720" cy="2011680"/>
          </a:xfrm>
          <a:prstGeom prst="rect">
            <a:avLst/>
          </a:prstGeom>
          <a:noFill/>
          <a:ln/>
        </p:spPr>
        <p:txBody>
          <a:bodyPr wrap="square" rtlCol="0" anchor="ctr"/>
          <a:lstStyle/>
          <a:p>
            <a:pPr marL="0" indent="0" algn="l">
              <a:lnSpc>
                <a:spcPct val="110000"/>
              </a:lnSpc>
              <a:buNone/>
            </a:pPr>
            <a:r>
              <a:rPr lang="en-US" sz="5200" b="1" dirty="0">
                <a:solidFill>
                  <a:srgbClr val="FFFFFF"/>
                </a:solidFill>
                <a:latin typeface="Georgia" pitchFamily="34" charset="0"/>
                <a:ea typeface="Georgia" pitchFamily="34" charset="-122"/>
                <a:cs typeface="Georgia" pitchFamily="34" charset="-120"/>
              </a:rPr>
              <a:t>Making Disciples,</a:t>
            </a:r>
            <a:endParaRPr lang="en-US" sz="5200" dirty="0"/>
          </a:p>
          <a:p>
            <a:pPr marL="0" indent="0" algn="l">
              <a:lnSpc>
                <a:spcPct val="110000"/>
              </a:lnSpc>
              <a:buNone/>
            </a:pPr>
            <a:r>
              <a:rPr lang="en-US" sz="5200" b="1" dirty="0">
                <a:solidFill>
                  <a:srgbClr val="FFFFFF"/>
                </a:solidFill>
                <a:latin typeface="Georgia" pitchFamily="34" charset="0"/>
                <a:ea typeface="Georgia" pitchFamily="34" charset="-122"/>
                <a:cs typeface="Georgia" pitchFamily="34" charset="-120"/>
              </a:rPr>
              <a:t>Not Just Members</a:t>
            </a:r>
            <a:endParaRPr lang="en-US" sz="5200" dirty="0"/>
          </a:p>
        </p:txBody>
      </p:sp>
      <p:sp>
        <p:nvSpPr>
          <p:cNvPr id="5" name="Shape 3"/>
          <p:cNvSpPr/>
          <p:nvPr/>
        </p:nvSpPr>
        <p:spPr>
          <a:xfrm>
            <a:off x="548640" y="2926080"/>
            <a:ext cx="1645920" cy="41148"/>
          </a:xfrm>
          <a:prstGeom prst="rect">
            <a:avLst/>
          </a:prstGeom>
          <a:solidFill>
            <a:srgbClr val="C9A84C"/>
          </a:solidFill>
          <a:ln w="12700">
            <a:solidFill>
              <a:srgbClr val="C9A84C"/>
            </a:solidFill>
            <a:prstDash val="solid"/>
          </a:ln>
        </p:spPr>
        <p:txBody>
          <a:bodyPr/>
          <a:lstStyle/>
          <a:p>
            <a:endParaRPr lang="en-US"/>
          </a:p>
        </p:txBody>
      </p:sp>
      <p:sp>
        <p:nvSpPr>
          <p:cNvPr id="6" name="Text 4"/>
          <p:cNvSpPr/>
          <p:nvPr/>
        </p:nvSpPr>
        <p:spPr>
          <a:xfrm>
            <a:off x="548640" y="3108960"/>
            <a:ext cx="7772400" cy="457200"/>
          </a:xfrm>
          <a:prstGeom prst="rect">
            <a:avLst/>
          </a:prstGeom>
          <a:noFill/>
          <a:ln/>
        </p:spPr>
        <p:txBody>
          <a:bodyPr wrap="square" rtlCol="0" anchor="ctr"/>
          <a:lstStyle/>
          <a:p>
            <a:pPr marL="0" indent="0" algn="l">
              <a:buNone/>
            </a:pPr>
            <a:r>
              <a:rPr lang="en-US" sz="1600" dirty="0">
                <a:solidFill>
                  <a:srgbClr val="E2C97A"/>
                </a:solidFill>
                <a:latin typeface="Calibri" pitchFamily="34" charset="0"/>
                <a:ea typeface="Calibri" pitchFamily="34" charset="-122"/>
                <a:cs typeface="Calibri" pitchFamily="34" charset="-120"/>
              </a:rPr>
              <a:t>A Biblical, Missiological, and Seventh-day Adventist Exploration</a:t>
            </a:r>
            <a:endParaRPr lang="en-US" sz="1600" dirty="0"/>
          </a:p>
        </p:txBody>
      </p:sp>
      <p:sp>
        <p:nvSpPr>
          <p:cNvPr id="7" name="Text 5"/>
          <p:cNvSpPr/>
          <p:nvPr/>
        </p:nvSpPr>
        <p:spPr>
          <a:xfrm>
            <a:off x="548640" y="3749040"/>
            <a:ext cx="7772400" cy="457200"/>
          </a:xfrm>
          <a:prstGeom prst="rect">
            <a:avLst/>
          </a:prstGeom>
          <a:noFill/>
          <a:ln/>
        </p:spPr>
        <p:txBody>
          <a:bodyPr wrap="square" rtlCol="0" anchor="ctr"/>
          <a:lstStyle/>
          <a:p>
            <a:pPr marL="0" indent="0" algn="l">
              <a:buNone/>
            </a:pPr>
            <a:r>
              <a:rPr lang="en-US" sz="1300" i="1" dirty="0">
                <a:solidFill>
                  <a:srgbClr val="A8B8D0"/>
                </a:solidFill>
                <a:latin typeface="Georgia" pitchFamily="34" charset="0"/>
                <a:ea typeface="Georgia" pitchFamily="34" charset="-122"/>
                <a:cs typeface="Georgia" pitchFamily="34" charset="-120"/>
              </a:rPr>
              <a:t>"Go therefore and make disciples of all nations…" — Matthew 28:19</a:t>
            </a:r>
            <a:endParaRPr lang="en-US" sz="1300" dirty="0"/>
          </a:p>
        </p:txBody>
      </p:sp>
      <p:sp>
        <p:nvSpPr>
          <p:cNvPr id="8" name="Shape 6"/>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1E8"/>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548640" y="164592"/>
            <a:ext cx="8046720" cy="274320"/>
          </a:xfrm>
          <a:prstGeom prst="rect">
            <a:avLst/>
          </a:prstGeom>
          <a:noFill/>
          <a:ln/>
        </p:spPr>
        <p:txBody>
          <a:bodyPr wrap="square" rtlCol="0" anchor="ctr"/>
          <a:lstStyle/>
          <a:p>
            <a:pPr marL="0" indent="0">
              <a:buNone/>
            </a:pPr>
            <a:r>
              <a:rPr lang="en-US" sz="900" b="1" kern="0" spc="200" dirty="0">
                <a:solidFill>
                  <a:srgbClr val="C9A84C"/>
                </a:solidFill>
                <a:latin typeface="Calibri" pitchFamily="34" charset="0"/>
                <a:ea typeface="Calibri" pitchFamily="34" charset="-122"/>
                <a:cs typeface="Calibri" pitchFamily="34" charset="-120"/>
              </a:rPr>
              <a:t>02  THEOLOGICAL CLARITY</a:t>
            </a:r>
            <a:endParaRPr lang="en-US" sz="900" dirty="0"/>
          </a:p>
        </p:txBody>
      </p:sp>
      <p:sp>
        <p:nvSpPr>
          <p:cNvPr id="4" name="Text 2"/>
          <p:cNvSpPr/>
          <p:nvPr/>
        </p:nvSpPr>
        <p:spPr>
          <a:xfrm>
            <a:off x="548640" y="457200"/>
            <a:ext cx="8046720" cy="777240"/>
          </a:xfrm>
          <a:prstGeom prst="rect">
            <a:avLst/>
          </a:prstGeom>
          <a:noFill/>
          <a:ln/>
        </p:spPr>
        <p:txBody>
          <a:bodyPr wrap="square" rtlCol="0" anchor="ctr"/>
          <a:lstStyle/>
          <a:p>
            <a:pPr marL="0" indent="0">
              <a:buNone/>
            </a:pPr>
            <a:r>
              <a:rPr lang="en-US" sz="2500" dirty="0">
                <a:solidFill>
                  <a:srgbClr val="1A2B4A"/>
                </a:solidFill>
                <a:latin typeface="Georgia" pitchFamily="34" charset="0"/>
                <a:ea typeface="Georgia" pitchFamily="34" charset="-122"/>
                <a:cs typeface="Georgia" pitchFamily="34" charset="-120"/>
              </a:rPr>
              <a:t>Has the Church Reduced Discipleship to Baptism and Attendance?</a:t>
            </a:r>
            <a:endParaRPr lang="en-US" sz="2500" dirty="0"/>
          </a:p>
        </p:txBody>
      </p:sp>
      <p:sp>
        <p:nvSpPr>
          <p:cNvPr id="5" name="Shape 3"/>
          <p:cNvSpPr/>
          <p:nvPr/>
        </p:nvSpPr>
        <p:spPr>
          <a:xfrm>
            <a:off x="457200" y="1371600"/>
            <a:ext cx="8229600" cy="548640"/>
          </a:xfrm>
          <a:prstGeom prst="rect">
            <a:avLst/>
          </a:prstGeom>
          <a:solidFill>
            <a:srgbClr val="1A2B4A"/>
          </a:solidFill>
          <a:ln w="12700">
            <a:solidFill>
              <a:srgbClr val="1A2B4A"/>
            </a:solidFill>
            <a:prstDash val="solid"/>
          </a:ln>
        </p:spPr>
        <p:txBody>
          <a:bodyPr/>
          <a:lstStyle/>
          <a:p>
            <a:endParaRPr lang="en-US"/>
          </a:p>
        </p:txBody>
      </p:sp>
      <p:sp>
        <p:nvSpPr>
          <p:cNvPr id="6" name="Text 4"/>
          <p:cNvSpPr/>
          <p:nvPr/>
        </p:nvSpPr>
        <p:spPr>
          <a:xfrm>
            <a:off x="457200" y="1371600"/>
            <a:ext cx="8229600" cy="548640"/>
          </a:xfrm>
          <a:prstGeom prst="rect">
            <a:avLst/>
          </a:prstGeom>
          <a:noFill/>
          <a:ln/>
        </p:spPr>
        <p:txBody>
          <a:bodyPr wrap="square" rtlCol="0" anchor="ctr"/>
          <a:lstStyle/>
          <a:p>
            <a:pPr marL="0" indent="0" algn="ctr">
              <a:buNone/>
            </a:pPr>
            <a:r>
              <a:rPr lang="en-US" sz="1400" b="1" dirty="0">
                <a:solidFill>
                  <a:srgbClr val="C9A84C"/>
                </a:solidFill>
                <a:latin typeface="Georgia" pitchFamily="34" charset="0"/>
                <a:ea typeface="Georgia" pitchFamily="34" charset="-122"/>
                <a:cs typeface="Georgia" pitchFamily="34" charset="-120"/>
              </a:rPr>
              <a:t>A DIAGNOSTIC FRAMEWORK: Three Levels of Institutional Drift</a:t>
            </a:r>
            <a:endParaRPr lang="en-US" sz="1400" dirty="0"/>
          </a:p>
        </p:txBody>
      </p:sp>
      <p:sp>
        <p:nvSpPr>
          <p:cNvPr id="7" name="Shape 5"/>
          <p:cNvSpPr/>
          <p:nvPr/>
        </p:nvSpPr>
        <p:spPr>
          <a:xfrm>
            <a:off x="457200" y="2011680"/>
            <a:ext cx="822960" cy="822960"/>
          </a:xfrm>
          <a:prstGeom prst="rect">
            <a:avLst/>
          </a:prstGeom>
          <a:solidFill>
            <a:srgbClr val="A13544"/>
          </a:solidFill>
          <a:ln w="12700">
            <a:solidFill>
              <a:srgbClr val="A13544"/>
            </a:solidFill>
            <a:prstDash val="solid"/>
          </a:ln>
        </p:spPr>
        <p:txBody>
          <a:bodyPr/>
          <a:lstStyle/>
          <a:p>
            <a:endParaRPr lang="en-US"/>
          </a:p>
        </p:txBody>
      </p:sp>
      <p:sp>
        <p:nvSpPr>
          <p:cNvPr id="8" name="Text 6"/>
          <p:cNvSpPr/>
          <p:nvPr/>
        </p:nvSpPr>
        <p:spPr>
          <a:xfrm>
            <a:off x="457200" y="2148840"/>
            <a:ext cx="822960" cy="502920"/>
          </a:xfrm>
          <a:prstGeom prst="rect">
            <a:avLst/>
          </a:prstGeom>
          <a:noFill/>
          <a:ln/>
        </p:spPr>
        <p:txBody>
          <a:bodyPr wrap="square"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LEVEL 1</a:t>
            </a:r>
            <a:endParaRPr lang="en-US" sz="900" dirty="0"/>
          </a:p>
        </p:txBody>
      </p:sp>
      <p:sp>
        <p:nvSpPr>
          <p:cNvPr id="9" name="Shape 7"/>
          <p:cNvSpPr/>
          <p:nvPr/>
        </p:nvSpPr>
        <p:spPr>
          <a:xfrm>
            <a:off x="1417320" y="2011680"/>
            <a:ext cx="7269480" cy="822960"/>
          </a:xfrm>
          <a:prstGeom prst="rect">
            <a:avLst/>
          </a:prstGeom>
          <a:solidFill>
            <a:srgbClr val="FFF8EF"/>
          </a:solidFill>
          <a:ln w="12700">
            <a:solidFill>
              <a:srgbClr val="E8D9C0"/>
            </a:solidFill>
            <a:prstDash val="solid"/>
          </a:ln>
        </p:spPr>
        <p:txBody>
          <a:bodyPr/>
          <a:lstStyle/>
          <a:p>
            <a:endParaRPr lang="en-US"/>
          </a:p>
        </p:txBody>
      </p:sp>
      <p:sp>
        <p:nvSpPr>
          <p:cNvPr id="10" name="Text 8"/>
          <p:cNvSpPr/>
          <p:nvPr/>
        </p:nvSpPr>
        <p:spPr>
          <a:xfrm>
            <a:off x="1572768" y="2066544"/>
            <a:ext cx="6949440" cy="274320"/>
          </a:xfrm>
          <a:prstGeom prst="rect">
            <a:avLst/>
          </a:prstGeom>
          <a:noFill/>
          <a:ln/>
        </p:spPr>
        <p:txBody>
          <a:bodyPr wrap="square" rtlCol="0" anchor="ctr"/>
          <a:lstStyle/>
          <a:p>
            <a:pPr marL="0" indent="0">
              <a:buNone/>
            </a:pPr>
            <a:r>
              <a:rPr lang="en-US" sz="1400" b="1" dirty="0">
                <a:solidFill>
                  <a:srgbClr val="1A2B4A"/>
                </a:solidFill>
                <a:latin typeface="Georgia" pitchFamily="34" charset="0"/>
                <a:ea typeface="Georgia" pitchFamily="34" charset="-122"/>
                <a:cs typeface="Georgia" pitchFamily="34" charset="-120"/>
              </a:rPr>
              <a:t>Discipleship Reduced to Conversion</a:t>
            </a:r>
            <a:endParaRPr lang="en-US" sz="1400" dirty="0"/>
          </a:p>
        </p:txBody>
      </p:sp>
      <p:sp>
        <p:nvSpPr>
          <p:cNvPr id="11" name="Text 9"/>
          <p:cNvSpPr/>
          <p:nvPr/>
        </p:nvSpPr>
        <p:spPr>
          <a:xfrm>
            <a:off x="1572768" y="2340864"/>
            <a:ext cx="6949440" cy="457200"/>
          </a:xfrm>
          <a:prstGeom prst="rect">
            <a:avLst/>
          </a:prstGeom>
          <a:noFill/>
          <a:ln/>
        </p:spPr>
        <p:txBody>
          <a:bodyPr wrap="square" rtlCol="0" anchor="ctr"/>
          <a:lstStyle/>
          <a:p>
            <a:pPr marL="0" indent="0">
              <a:lnSpc>
                <a:spcPct val="120000"/>
              </a:lnSpc>
              <a:buNone/>
            </a:pPr>
            <a:r>
              <a:rPr lang="en-US" sz="1100" dirty="0">
                <a:solidFill>
                  <a:srgbClr val="374151"/>
                </a:solidFill>
                <a:latin typeface="Calibri" pitchFamily="34" charset="0"/>
                <a:ea typeface="Calibri" pitchFamily="34" charset="-122"/>
                <a:cs typeface="Calibri" pitchFamily="34" charset="-120"/>
              </a:rPr>
              <a:t>Success = number of baptisms. Post-baptism care is absent or minimal. The new believer is celebrated, then left alone to survive.  Result: revolving door churches; faith without formation.</a:t>
            </a:r>
            <a:endParaRPr lang="en-US" sz="1100" dirty="0"/>
          </a:p>
        </p:txBody>
      </p:sp>
      <p:sp>
        <p:nvSpPr>
          <p:cNvPr id="12" name="Shape 10"/>
          <p:cNvSpPr/>
          <p:nvPr/>
        </p:nvSpPr>
        <p:spPr>
          <a:xfrm>
            <a:off x="457200" y="2971800"/>
            <a:ext cx="822960" cy="822960"/>
          </a:xfrm>
          <a:prstGeom prst="rect">
            <a:avLst/>
          </a:prstGeom>
          <a:solidFill>
            <a:srgbClr val="A13544"/>
          </a:solidFill>
          <a:ln w="12700">
            <a:solidFill>
              <a:srgbClr val="A13544"/>
            </a:solidFill>
            <a:prstDash val="solid"/>
          </a:ln>
        </p:spPr>
        <p:txBody>
          <a:bodyPr/>
          <a:lstStyle/>
          <a:p>
            <a:endParaRPr lang="en-US"/>
          </a:p>
        </p:txBody>
      </p:sp>
      <p:sp>
        <p:nvSpPr>
          <p:cNvPr id="13" name="Text 11"/>
          <p:cNvSpPr/>
          <p:nvPr/>
        </p:nvSpPr>
        <p:spPr>
          <a:xfrm>
            <a:off x="457200" y="3108960"/>
            <a:ext cx="822960" cy="502920"/>
          </a:xfrm>
          <a:prstGeom prst="rect">
            <a:avLst/>
          </a:prstGeom>
          <a:noFill/>
          <a:ln/>
        </p:spPr>
        <p:txBody>
          <a:bodyPr wrap="square"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LEVEL 2</a:t>
            </a:r>
            <a:endParaRPr lang="en-US" sz="900" dirty="0"/>
          </a:p>
        </p:txBody>
      </p:sp>
      <p:sp>
        <p:nvSpPr>
          <p:cNvPr id="14" name="Shape 12"/>
          <p:cNvSpPr/>
          <p:nvPr/>
        </p:nvSpPr>
        <p:spPr>
          <a:xfrm>
            <a:off x="1417320" y="2971800"/>
            <a:ext cx="7269480" cy="822960"/>
          </a:xfrm>
          <a:prstGeom prst="rect">
            <a:avLst/>
          </a:prstGeom>
          <a:solidFill>
            <a:srgbClr val="FFF8EF"/>
          </a:solidFill>
          <a:ln w="12700">
            <a:solidFill>
              <a:srgbClr val="E8D9C0"/>
            </a:solidFill>
            <a:prstDash val="solid"/>
          </a:ln>
        </p:spPr>
        <p:txBody>
          <a:bodyPr/>
          <a:lstStyle/>
          <a:p>
            <a:endParaRPr lang="en-US"/>
          </a:p>
        </p:txBody>
      </p:sp>
      <p:sp>
        <p:nvSpPr>
          <p:cNvPr id="15" name="Text 13"/>
          <p:cNvSpPr/>
          <p:nvPr/>
        </p:nvSpPr>
        <p:spPr>
          <a:xfrm>
            <a:off x="1572768" y="3026664"/>
            <a:ext cx="6949440" cy="274320"/>
          </a:xfrm>
          <a:prstGeom prst="rect">
            <a:avLst/>
          </a:prstGeom>
          <a:noFill/>
          <a:ln/>
        </p:spPr>
        <p:txBody>
          <a:bodyPr wrap="square" rtlCol="0" anchor="ctr"/>
          <a:lstStyle/>
          <a:p>
            <a:pPr marL="0" indent="0">
              <a:buNone/>
            </a:pPr>
            <a:r>
              <a:rPr lang="en-US" sz="1400" b="1" dirty="0">
                <a:solidFill>
                  <a:srgbClr val="1A2B4A"/>
                </a:solidFill>
                <a:latin typeface="Georgia" pitchFamily="34" charset="0"/>
                <a:ea typeface="Georgia" pitchFamily="34" charset="-122"/>
                <a:cs typeface="Georgia" pitchFamily="34" charset="-120"/>
              </a:rPr>
              <a:t>Discipleship Reduced to Attendance</a:t>
            </a:r>
            <a:endParaRPr lang="en-US" sz="1400" dirty="0"/>
          </a:p>
        </p:txBody>
      </p:sp>
      <p:sp>
        <p:nvSpPr>
          <p:cNvPr id="16" name="Text 14"/>
          <p:cNvSpPr/>
          <p:nvPr/>
        </p:nvSpPr>
        <p:spPr>
          <a:xfrm>
            <a:off x="1572768" y="3300984"/>
            <a:ext cx="6949440" cy="457200"/>
          </a:xfrm>
          <a:prstGeom prst="rect">
            <a:avLst/>
          </a:prstGeom>
          <a:noFill/>
          <a:ln/>
        </p:spPr>
        <p:txBody>
          <a:bodyPr wrap="square" rtlCol="0" anchor="ctr"/>
          <a:lstStyle/>
          <a:p>
            <a:pPr marL="0" indent="0">
              <a:lnSpc>
                <a:spcPct val="120000"/>
              </a:lnSpc>
              <a:buNone/>
            </a:pPr>
            <a:r>
              <a:rPr lang="en-US" sz="1100" dirty="0">
                <a:solidFill>
                  <a:srgbClr val="374151"/>
                </a:solidFill>
                <a:latin typeface="Calibri" pitchFamily="34" charset="0"/>
                <a:ea typeface="Calibri" pitchFamily="34" charset="-122"/>
                <a:cs typeface="Calibri" pitchFamily="34" charset="-120"/>
              </a:rPr>
              <a:t>Success = attendance numbers and program participation. Being present at services replaces being formed into Christ's image.  Result: spiritually passive consumers who know doctrine but resist transformation.</a:t>
            </a:r>
            <a:endParaRPr lang="en-US" sz="1100" dirty="0"/>
          </a:p>
        </p:txBody>
      </p:sp>
      <p:sp>
        <p:nvSpPr>
          <p:cNvPr id="17" name="Shape 15"/>
          <p:cNvSpPr/>
          <p:nvPr/>
        </p:nvSpPr>
        <p:spPr>
          <a:xfrm>
            <a:off x="457200" y="3931920"/>
            <a:ext cx="822960" cy="822960"/>
          </a:xfrm>
          <a:prstGeom prst="rect">
            <a:avLst/>
          </a:prstGeom>
          <a:solidFill>
            <a:srgbClr val="A13544"/>
          </a:solidFill>
          <a:ln w="12700">
            <a:solidFill>
              <a:srgbClr val="A13544"/>
            </a:solidFill>
            <a:prstDash val="solid"/>
          </a:ln>
        </p:spPr>
        <p:txBody>
          <a:bodyPr/>
          <a:lstStyle/>
          <a:p>
            <a:endParaRPr lang="en-US"/>
          </a:p>
        </p:txBody>
      </p:sp>
      <p:sp>
        <p:nvSpPr>
          <p:cNvPr id="18" name="Text 16"/>
          <p:cNvSpPr/>
          <p:nvPr/>
        </p:nvSpPr>
        <p:spPr>
          <a:xfrm>
            <a:off x="457200" y="4069080"/>
            <a:ext cx="822960" cy="502920"/>
          </a:xfrm>
          <a:prstGeom prst="rect">
            <a:avLst/>
          </a:prstGeom>
          <a:noFill/>
          <a:ln/>
        </p:spPr>
        <p:txBody>
          <a:bodyPr wrap="square"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LEVEL 3</a:t>
            </a:r>
            <a:endParaRPr lang="en-US" sz="900" dirty="0"/>
          </a:p>
        </p:txBody>
      </p:sp>
      <p:sp>
        <p:nvSpPr>
          <p:cNvPr id="19" name="Shape 17"/>
          <p:cNvSpPr/>
          <p:nvPr/>
        </p:nvSpPr>
        <p:spPr>
          <a:xfrm>
            <a:off x="1417320" y="3931920"/>
            <a:ext cx="7269480" cy="822960"/>
          </a:xfrm>
          <a:prstGeom prst="rect">
            <a:avLst/>
          </a:prstGeom>
          <a:solidFill>
            <a:srgbClr val="FFF8EF"/>
          </a:solidFill>
          <a:ln w="12700">
            <a:solidFill>
              <a:srgbClr val="E8D9C0"/>
            </a:solidFill>
            <a:prstDash val="solid"/>
          </a:ln>
        </p:spPr>
        <p:txBody>
          <a:bodyPr/>
          <a:lstStyle/>
          <a:p>
            <a:endParaRPr lang="en-US"/>
          </a:p>
        </p:txBody>
      </p:sp>
      <p:sp>
        <p:nvSpPr>
          <p:cNvPr id="20" name="Text 18"/>
          <p:cNvSpPr/>
          <p:nvPr/>
        </p:nvSpPr>
        <p:spPr>
          <a:xfrm>
            <a:off x="1572768" y="3986784"/>
            <a:ext cx="6949440" cy="274320"/>
          </a:xfrm>
          <a:prstGeom prst="rect">
            <a:avLst/>
          </a:prstGeom>
          <a:noFill/>
          <a:ln/>
        </p:spPr>
        <p:txBody>
          <a:bodyPr wrap="square" rtlCol="0" anchor="ctr"/>
          <a:lstStyle/>
          <a:p>
            <a:pPr marL="0" indent="0">
              <a:buNone/>
            </a:pPr>
            <a:r>
              <a:rPr lang="en-US" sz="1400" b="1" dirty="0">
                <a:solidFill>
                  <a:srgbClr val="1A2B4A"/>
                </a:solidFill>
                <a:latin typeface="Georgia" pitchFamily="34" charset="0"/>
                <a:ea typeface="Georgia" pitchFamily="34" charset="-122"/>
                <a:cs typeface="Georgia" pitchFamily="34" charset="-120"/>
              </a:rPr>
              <a:t>Discipleship Reduced to Information</a:t>
            </a:r>
            <a:endParaRPr lang="en-US" sz="1400" dirty="0"/>
          </a:p>
        </p:txBody>
      </p:sp>
      <p:sp>
        <p:nvSpPr>
          <p:cNvPr id="21" name="Text 19"/>
          <p:cNvSpPr/>
          <p:nvPr/>
        </p:nvSpPr>
        <p:spPr>
          <a:xfrm>
            <a:off x="1572768" y="4261104"/>
            <a:ext cx="6949440" cy="457200"/>
          </a:xfrm>
          <a:prstGeom prst="rect">
            <a:avLst/>
          </a:prstGeom>
          <a:noFill/>
          <a:ln/>
        </p:spPr>
        <p:txBody>
          <a:bodyPr wrap="square" rtlCol="0" anchor="ctr"/>
          <a:lstStyle/>
          <a:p>
            <a:pPr marL="0" indent="0">
              <a:lnSpc>
                <a:spcPct val="120000"/>
              </a:lnSpc>
              <a:buNone/>
            </a:pPr>
            <a:r>
              <a:rPr lang="en-US" sz="1100" dirty="0">
                <a:solidFill>
                  <a:srgbClr val="374151"/>
                </a:solidFill>
                <a:latin typeface="Calibri" pitchFamily="34" charset="0"/>
                <a:ea typeface="Calibri" pitchFamily="34" charset="-122"/>
                <a:cs typeface="Calibri" pitchFamily="34" charset="-120"/>
              </a:rPr>
              <a:t>Success = theological knowledge. Bible studies, Sabbath School lessons, and seminars proliferate — but application to missional living is absent.  Result: believers who are theologically fluent but missionally silent.</a:t>
            </a:r>
            <a:endParaRPr lang="en-US" sz="1100" dirty="0"/>
          </a:p>
        </p:txBody>
      </p:sp>
      <p:sp>
        <p:nvSpPr>
          <p:cNvPr id="22" name="Shape 20"/>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A2B4A"/>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548640" y="164592"/>
            <a:ext cx="8046720" cy="274320"/>
          </a:xfrm>
          <a:prstGeom prst="rect">
            <a:avLst/>
          </a:prstGeom>
          <a:noFill/>
          <a:ln/>
        </p:spPr>
        <p:txBody>
          <a:bodyPr wrap="square" rtlCol="0" anchor="ctr"/>
          <a:lstStyle/>
          <a:p>
            <a:pPr marL="0" indent="0">
              <a:buNone/>
            </a:pPr>
            <a:r>
              <a:rPr lang="en-US" sz="900" b="1" kern="0" spc="200" dirty="0">
                <a:solidFill>
                  <a:srgbClr val="E2C97A"/>
                </a:solidFill>
                <a:latin typeface="Calibri" pitchFamily="34" charset="0"/>
                <a:ea typeface="Calibri" pitchFamily="34" charset="-122"/>
                <a:cs typeface="Calibri" pitchFamily="34" charset="-120"/>
              </a:rPr>
              <a:t>02  THEOLOGICAL CLARITY</a:t>
            </a:r>
            <a:endParaRPr lang="en-US" sz="900" dirty="0"/>
          </a:p>
        </p:txBody>
      </p:sp>
      <p:sp>
        <p:nvSpPr>
          <p:cNvPr id="4" name="Text 2"/>
          <p:cNvSpPr/>
          <p:nvPr/>
        </p:nvSpPr>
        <p:spPr>
          <a:xfrm>
            <a:off x="548640" y="475488"/>
            <a:ext cx="8046720" cy="1234440"/>
          </a:xfrm>
          <a:prstGeom prst="rect">
            <a:avLst/>
          </a:prstGeom>
          <a:noFill/>
          <a:ln/>
        </p:spPr>
        <p:txBody>
          <a:bodyPr wrap="square" rtlCol="0" anchor="ctr"/>
          <a:lstStyle/>
          <a:p>
            <a:pPr marL="0" indent="0">
              <a:lnSpc>
                <a:spcPct val="115000"/>
              </a:lnSpc>
              <a:buNone/>
            </a:pPr>
            <a:r>
              <a:rPr lang="en-US" sz="3400" b="1" dirty="0">
                <a:solidFill>
                  <a:srgbClr val="FFFFFF"/>
                </a:solidFill>
                <a:latin typeface="Georgia" pitchFamily="34" charset="0"/>
                <a:ea typeface="Georgia" pitchFamily="34" charset="-122"/>
                <a:cs typeface="Georgia" pitchFamily="34" charset="-120"/>
              </a:rPr>
              <a:t>Are We Forming Disciples</a:t>
            </a:r>
            <a:endParaRPr lang="en-US" sz="3400" dirty="0"/>
          </a:p>
          <a:p>
            <a:pPr marL="0" indent="0">
              <a:lnSpc>
                <a:spcPct val="115000"/>
              </a:lnSpc>
              <a:buNone/>
            </a:pPr>
            <a:r>
              <a:rPr lang="en-US" sz="3400" b="1" dirty="0">
                <a:solidFill>
                  <a:srgbClr val="FFFFFF"/>
                </a:solidFill>
                <a:latin typeface="Georgia" pitchFamily="34" charset="0"/>
                <a:ea typeface="Georgia" pitchFamily="34" charset="-122"/>
                <a:cs typeface="Georgia" pitchFamily="34" charset="-120"/>
              </a:rPr>
              <a:t>— or only Maintaining Structures?</a:t>
            </a:r>
            <a:endParaRPr lang="en-US" sz="3400" dirty="0"/>
          </a:p>
        </p:txBody>
      </p:sp>
      <p:sp>
        <p:nvSpPr>
          <p:cNvPr id="5" name="Shape 3"/>
          <p:cNvSpPr/>
          <p:nvPr/>
        </p:nvSpPr>
        <p:spPr>
          <a:xfrm>
            <a:off x="2971800" y="1874520"/>
            <a:ext cx="2834640" cy="347472"/>
          </a:xfrm>
          <a:prstGeom prst="rect">
            <a:avLst/>
          </a:prstGeom>
          <a:solidFill>
            <a:srgbClr val="7A1A24"/>
          </a:solidFill>
          <a:ln w="12700">
            <a:solidFill>
              <a:srgbClr val="7A1A24"/>
            </a:solidFill>
            <a:prstDash val="solid"/>
          </a:ln>
        </p:spPr>
        <p:txBody>
          <a:bodyPr/>
          <a:lstStyle/>
          <a:p>
            <a:endParaRPr lang="en-US"/>
          </a:p>
        </p:txBody>
      </p:sp>
      <p:sp>
        <p:nvSpPr>
          <p:cNvPr id="6" name="Text 4"/>
          <p:cNvSpPr/>
          <p:nvPr/>
        </p:nvSpPr>
        <p:spPr>
          <a:xfrm>
            <a:off x="2971800" y="1874520"/>
            <a:ext cx="2834640" cy="347472"/>
          </a:xfrm>
          <a:prstGeom prst="rect">
            <a:avLst/>
          </a:prstGeom>
          <a:noFill/>
          <a:ln/>
        </p:spPr>
        <p:txBody>
          <a:bodyPr wrap="square" rtlCol="0" anchor="ctr"/>
          <a:lstStyle/>
          <a:p>
            <a:pPr marL="0" indent="0" algn="ctr">
              <a:buNone/>
            </a:pPr>
            <a:r>
              <a:rPr lang="en-US" sz="1300" dirty="0">
                <a:solidFill>
                  <a:srgbClr val="FFFFFF"/>
                </a:solidFill>
                <a:latin typeface="Georgia" pitchFamily="34" charset="0"/>
                <a:ea typeface="Georgia" pitchFamily="34" charset="-122"/>
                <a:cs typeface="Georgia" pitchFamily="34" charset="-120"/>
              </a:rPr>
              <a:t>Member Management</a:t>
            </a:r>
            <a:endParaRPr lang="en-US" sz="1300" dirty="0"/>
          </a:p>
        </p:txBody>
      </p:sp>
      <p:sp>
        <p:nvSpPr>
          <p:cNvPr id="7" name="Shape 5"/>
          <p:cNvSpPr/>
          <p:nvPr/>
        </p:nvSpPr>
        <p:spPr>
          <a:xfrm>
            <a:off x="5897880" y="1874520"/>
            <a:ext cx="2834640" cy="347472"/>
          </a:xfrm>
          <a:prstGeom prst="rect">
            <a:avLst/>
          </a:prstGeom>
          <a:solidFill>
            <a:srgbClr val="2A5C2A"/>
          </a:solidFill>
          <a:ln w="12700">
            <a:solidFill>
              <a:srgbClr val="2A5C2A"/>
            </a:solidFill>
            <a:prstDash val="solid"/>
          </a:ln>
        </p:spPr>
        <p:txBody>
          <a:bodyPr/>
          <a:lstStyle/>
          <a:p>
            <a:endParaRPr lang="en-US"/>
          </a:p>
        </p:txBody>
      </p:sp>
      <p:sp>
        <p:nvSpPr>
          <p:cNvPr id="8" name="Text 6"/>
          <p:cNvSpPr/>
          <p:nvPr/>
        </p:nvSpPr>
        <p:spPr>
          <a:xfrm>
            <a:off x="5897880" y="1874520"/>
            <a:ext cx="2834640" cy="347472"/>
          </a:xfrm>
          <a:prstGeom prst="rect">
            <a:avLst/>
          </a:prstGeom>
          <a:noFill/>
          <a:ln/>
        </p:spPr>
        <p:txBody>
          <a:bodyPr wrap="square" rtlCol="0" anchor="ctr"/>
          <a:lstStyle/>
          <a:p>
            <a:pPr marL="0" indent="0" algn="ctr">
              <a:buNone/>
            </a:pPr>
            <a:r>
              <a:rPr lang="en-US" sz="1300" dirty="0">
                <a:solidFill>
                  <a:srgbClr val="FFFFFF"/>
                </a:solidFill>
                <a:latin typeface="Georgia" pitchFamily="34" charset="0"/>
                <a:ea typeface="Georgia" pitchFamily="34" charset="-122"/>
                <a:cs typeface="Georgia" pitchFamily="34" charset="-120"/>
              </a:rPr>
              <a:t>Disciple Making</a:t>
            </a:r>
            <a:endParaRPr lang="en-US" sz="1300" dirty="0"/>
          </a:p>
        </p:txBody>
      </p:sp>
      <p:sp>
        <p:nvSpPr>
          <p:cNvPr id="9" name="Shape 7"/>
          <p:cNvSpPr/>
          <p:nvPr/>
        </p:nvSpPr>
        <p:spPr>
          <a:xfrm>
            <a:off x="457200" y="2286000"/>
            <a:ext cx="2423160" cy="576072"/>
          </a:xfrm>
          <a:prstGeom prst="rect">
            <a:avLst/>
          </a:prstGeom>
          <a:solidFill>
            <a:srgbClr val="1E3356"/>
          </a:solidFill>
          <a:ln w="12700">
            <a:solidFill>
              <a:srgbClr val="1E3356"/>
            </a:solidFill>
            <a:prstDash val="solid"/>
          </a:ln>
        </p:spPr>
        <p:txBody>
          <a:bodyPr/>
          <a:lstStyle/>
          <a:p>
            <a:endParaRPr lang="en-US"/>
          </a:p>
        </p:txBody>
      </p:sp>
      <p:sp>
        <p:nvSpPr>
          <p:cNvPr id="10" name="Text 8"/>
          <p:cNvSpPr/>
          <p:nvPr/>
        </p:nvSpPr>
        <p:spPr>
          <a:xfrm>
            <a:off x="594360" y="2404872"/>
            <a:ext cx="2148840" cy="384048"/>
          </a:xfrm>
          <a:prstGeom prst="rect">
            <a:avLst/>
          </a:prstGeom>
          <a:noFill/>
          <a:ln/>
        </p:spPr>
        <p:txBody>
          <a:bodyPr wrap="square" rtlCol="0" anchor="ctr"/>
          <a:lstStyle/>
          <a:p>
            <a:pPr marL="0" indent="0">
              <a:buNone/>
            </a:pPr>
            <a:r>
              <a:rPr lang="en-US" sz="1200" dirty="0">
                <a:solidFill>
                  <a:srgbClr val="A8B8D0"/>
                </a:solidFill>
                <a:latin typeface="Calibri" pitchFamily="34" charset="0"/>
                <a:ea typeface="Calibri" pitchFamily="34" charset="-122"/>
                <a:cs typeface="Calibri" pitchFamily="34" charset="-120"/>
              </a:rPr>
              <a:t>Our primary metric</a:t>
            </a:r>
            <a:endParaRPr lang="en-US" sz="1200" dirty="0"/>
          </a:p>
        </p:txBody>
      </p:sp>
      <p:sp>
        <p:nvSpPr>
          <p:cNvPr id="11" name="Shape 9"/>
          <p:cNvSpPr/>
          <p:nvPr/>
        </p:nvSpPr>
        <p:spPr>
          <a:xfrm>
            <a:off x="2971800" y="2286000"/>
            <a:ext cx="2834640" cy="576072"/>
          </a:xfrm>
          <a:prstGeom prst="rect">
            <a:avLst/>
          </a:prstGeom>
          <a:solidFill>
            <a:srgbClr val="3D1218"/>
          </a:solidFill>
          <a:ln w="12700">
            <a:solidFill>
              <a:srgbClr val="7A1A24"/>
            </a:solidFill>
            <a:prstDash val="solid"/>
          </a:ln>
        </p:spPr>
        <p:txBody>
          <a:bodyPr/>
          <a:lstStyle/>
          <a:p>
            <a:endParaRPr lang="en-US"/>
          </a:p>
        </p:txBody>
      </p:sp>
      <p:sp>
        <p:nvSpPr>
          <p:cNvPr id="12" name="Text 10"/>
          <p:cNvSpPr/>
          <p:nvPr/>
        </p:nvSpPr>
        <p:spPr>
          <a:xfrm>
            <a:off x="3090672" y="2368296"/>
            <a:ext cx="2606040" cy="420624"/>
          </a:xfrm>
          <a:prstGeom prst="rect">
            <a:avLst/>
          </a:prstGeom>
          <a:noFill/>
          <a:ln/>
        </p:spPr>
        <p:txBody>
          <a:bodyPr wrap="square" rtlCol="0" anchor="ctr"/>
          <a:lstStyle/>
          <a:p>
            <a:pPr marL="0" indent="0">
              <a:buNone/>
            </a:pPr>
            <a:r>
              <a:rPr lang="en-US" sz="1200" dirty="0">
                <a:solidFill>
                  <a:srgbClr val="E8A0A8"/>
                </a:solidFill>
                <a:latin typeface="Calibri" pitchFamily="34" charset="0"/>
                <a:ea typeface="Calibri" pitchFamily="34" charset="-122"/>
                <a:cs typeface="Calibri" pitchFamily="34" charset="-120"/>
              </a:rPr>
              <a:t>Baptisms per quarter</a:t>
            </a:r>
            <a:endParaRPr lang="en-US" sz="1200" dirty="0"/>
          </a:p>
        </p:txBody>
      </p:sp>
      <p:sp>
        <p:nvSpPr>
          <p:cNvPr id="13" name="Shape 11"/>
          <p:cNvSpPr/>
          <p:nvPr/>
        </p:nvSpPr>
        <p:spPr>
          <a:xfrm>
            <a:off x="5897880" y="2286000"/>
            <a:ext cx="2834640" cy="576072"/>
          </a:xfrm>
          <a:prstGeom prst="rect">
            <a:avLst/>
          </a:prstGeom>
          <a:solidFill>
            <a:srgbClr val="1A3020"/>
          </a:solidFill>
          <a:ln w="12700">
            <a:solidFill>
              <a:srgbClr val="2A5C2A"/>
            </a:solidFill>
            <a:prstDash val="solid"/>
          </a:ln>
        </p:spPr>
        <p:txBody>
          <a:bodyPr/>
          <a:lstStyle/>
          <a:p>
            <a:endParaRPr lang="en-US"/>
          </a:p>
        </p:txBody>
      </p:sp>
      <p:sp>
        <p:nvSpPr>
          <p:cNvPr id="14" name="Text 12"/>
          <p:cNvSpPr/>
          <p:nvPr/>
        </p:nvSpPr>
        <p:spPr>
          <a:xfrm>
            <a:off x="6016752" y="2368296"/>
            <a:ext cx="2606040" cy="420624"/>
          </a:xfrm>
          <a:prstGeom prst="rect">
            <a:avLst/>
          </a:prstGeom>
          <a:noFill/>
          <a:ln/>
        </p:spPr>
        <p:txBody>
          <a:bodyPr wrap="square" rtlCol="0" anchor="ctr"/>
          <a:lstStyle/>
          <a:p>
            <a:pPr marL="0" indent="0">
              <a:buNone/>
            </a:pPr>
            <a:r>
              <a:rPr lang="en-US" sz="1200" b="1" dirty="0">
                <a:solidFill>
                  <a:srgbClr val="8FD88F"/>
                </a:solidFill>
                <a:latin typeface="Calibri" pitchFamily="34" charset="0"/>
                <a:ea typeface="Calibri" pitchFamily="34" charset="-122"/>
                <a:cs typeface="Calibri" pitchFamily="34" charset="-120"/>
              </a:rPr>
              <a:t>Disciples who make disciples</a:t>
            </a:r>
            <a:endParaRPr lang="en-US" sz="1200" dirty="0"/>
          </a:p>
        </p:txBody>
      </p:sp>
      <p:sp>
        <p:nvSpPr>
          <p:cNvPr id="15" name="Shape 13"/>
          <p:cNvSpPr/>
          <p:nvPr/>
        </p:nvSpPr>
        <p:spPr>
          <a:xfrm>
            <a:off x="457200" y="2935224"/>
            <a:ext cx="2423160" cy="576072"/>
          </a:xfrm>
          <a:prstGeom prst="rect">
            <a:avLst/>
          </a:prstGeom>
          <a:solidFill>
            <a:srgbClr val="243558"/>
          </a:solidFill>
          <a:ln w="12700">
            <a:solidFill>
              <a:srgbClr val="243558"/>
            </a:solidFill>
            <a:prstDash val="solid"/>
          </a:ln>
        </p:spPr>
        <p:txBody>
          <a:bodyPr/>
          <a:lstStyle/>
          <a:p>
            <a:endParaRPr lang="en-US"/>
          </a:p>
        </p:txBody>
      </p:sp>
      <p:sp>
        <p:nvSpPr>
          <p:cNvPr id="16" name="Text 14"/>
          <p:cNvSpPr/>
          <p:nvPr/>
        </p:nvSpPr>
        <p:spPr>
          <a:xfrm>
            <a:off x="594360" y="3054096"/>
            <a:ext cx="2148840" cy="384048"/>
          </a:xfrm>
          <a:prstGeom prst="rect">
            <a:avLst/>
          </a:prstGeom>
          <a:noFill/>
          <a:ln/>
        </p:spPr>
        <p:txBody>
          <a:bodyPr wrap="square" rtlCol="0" anchor="ctr"/>
          <a:lstStyle/>
          <a:p>
            <a:pPr marL="0" indent="0">
              <a:buNone/>
            </a:pPr>
            <a:r>
              <a:rPr lang="en-US" sz="1200" dirty="0">
                <a:solidFill>
                  <a:srgbClr val="A8B8D0"/>
                </a:solidFill>
                <a:latin typeface="Calibri" pitchFamily="34" charset="0"/>
                <a:ea typeface="Calibri" pitchFamily="34" charset="-122"/>
                <a:cs typeface="Calibri" pitchFamily="34" charset="-120"/>
              </a:rPr>
              <a:t>Our energy goes to</a:t>
            </a:r>
            <a:endParaRPr lang="en-US" sz="1200" dirty="0"/>
          </a:p>
        </p:txBody>
      </p:sp>
      <p:sp>
        <p:nvSpPr>
          <p:cNvPr id="17" name="Shape 15"/>
          <p:cNvSpPr/>
          <p:nvPr/>
        </p:nvSpPr>
        <p:spPr>
          <a:xfrm>
            <a:off x="2971800" y="2935224"/>
            <a:ext cx="2834640" cy="576072"/>
          </a:xfrm>
          <a:prstGeom prst="rect">
            <a:avLst/>
          </a:prstGeom>
          <a:solidFill>
            <a:srgbClr val="3D1218"/>
          </a:solidFill>
          <a:ln w="12700">
            <a:solidFill>
              <a:srgbClr val="7A1A24"/>
            </a:solidFill>
            <a:prstDash val="solid"/>
          </a:ln>
        </p:spPr>
        <p:txBody>
          <a:bodyPr/>
          <a:lstStyle/>
          <a:p>
            <a:endParaRPr lang="en-US"/>
          </a:p>
        </p:txBody>
      </p:sp>
      <p:sp>
        <p:nvSpPr>
          <p:cNvPr id="18" name="Text 16"/>
          <p:cNvSpPr/>
          <p:nvPr/>
        </p:nvSpPr>
        <p:spPr>
          <a:xfrm>
            <a:off x="3090672" y="3017520"/>
            <a:ext cx="2606040" cy="420624"/>
          </a:xfrm>
          <a:prstGeom prst="rect">
            <a:avLst/>
          </a:prstGeom>
          <a:noFill/>
          <a:ln/>
        </p:spPr>
        <p:txBody>
          <a:bodyPr wrap="square" rtlCol="0" anchor="ctr"/>
          <a:lstStyle/>
          <a:p>
            <a:pPr marL="0" indent="0">
              <a:buNone/>
            </a:pPr>
            <a:r>
              <a:rPr lang="en-US" sz="1200" dirty="0">
                <a:solidFill>
                  <a:srgbClr val="E8A0A8"/>
                </a:solidFill>
                <a:latin typeface="Calibri" pitchFamily="34" charset="0"/>
                <a:ea typeface="Calibri" pitchFamily="34" charset="-122"/>
                <a:cs typeface="Calibri" pitchFamily="34" charset="-120"/>
              </a:rPr>
              <a:t>Church programs and events</a:t>
            </a:r>
            <a:endParaRPr lang="en-US" sz="1200" dirty="0"/>
          </a:p>
        </p:txBody>
      </p:sp>
      <p:sp>
        <p:nvSpPr>
          <p:cNvPr id="19" name="Shape 17"/>
          <p:cNvSpPr/>
          <p:nvPr/>
        </p:nvSpPr>
        <p:spPr>
          <a:xfrm>
            <a:off x="5897880" y="2935224"/>
            <a:ext cx="2834640" cy="576072"/>
          </a:xfrm>
          <a:prstGeom prst="rect">
            <a:avLst/>
          </a:prstGeom>
          <a:solidFill>
            <a:srgbClr val="1A3020"/>
          </a:solidFill>
          <a:ln w="12700">
            <a:solidFill>
              <a:srgbClr val="2A5C2A"/>
            </a:solidFill>
            <a:prstDash val="solid"/>
          </a:ln>
        </p:spPr>
        <p:txBody>
          <a:bodyPr/>
          <a:lstStyle/>
          <a:p>
            <a:endParaRPr lang="en-US"/>
          </a:p>
        </p:txBody>
      </p:sp>
      <p:sp>
        <p:nvSpPr>
          <p:cNvPr id="20" name="Text 18"/>
          <p:cNvSpPr/>
          <p:nvPr/>
        </p:nvSpPr>
        <p:spPr>
          <a:xfrm>
            <a:off x="6016752" y="3017520"/>
            <a:ext cx="2606040" cy="420624"/>
          </a:xfrm>
          <a:prstGeom prst="rect">
            <a:avLst/>
          </a:prstGeom>
          <a:noFill/>
          <a:ln/>
        </p:spPr>
        <p:txBody>
          <a:bodyPr wrap="square" rtlCol="0" anchor="ctr"/>
          <a:lstStyle/>
          <a:p>
            <a:pPr marL="0" indent="0">
              <a:buNone/>
            </a:pPr>
            <a:r>
              <a:rPr lang="en-US" sz="1200" b="1" dirty="0">
                <a:solidFill>
                  <a:srgbClr val="8FD88F"/>
                </a:solidFill>
                <a:latin typeface="Calibri" pitchFamily="34" charset="0"/>
                <a:ea typeface="Calibri" pitchFamily="34" charset="-122"/>
                <a:cs typeface="Calibri" pitchFamily="34" charset="-120"/>
              </a:rPr>
              <a:t>Intentional relationships and mentoring</a:t>
            </a:r>
            <a:endParaRPr lang="en-US" sz="1200" dirty="0"/>
          </a:p>
        </p:txBody>
      </p:sp>
      <p:sp>
        <p:nvSpPr>
          <p:cNvPr id="21" name="Shape 19"/>
          <p:cNvSpPr/>
          <p:nvPr/>
        </p:nvSpPr>
        <p:spPr>
          <a:xfrm>
            <a:off x="457200" y="3584448"/>
            <a:ext cx="2423160" cy="576072"/>
          </a:xfrm>
          <a:prstGeom prst="rect">
            <a:avLst/>
          </a:prstGeom>
          <a:solidFill>
            <a:srgbClr val="1E3356"/>
          </a:solidFill>
          <a:ln w="12700">
            <a:solidFill>
              <a:srgbClr val="1E3356"/>
            </a:solidFill>
            <a:prstDash val="solid"/>
          </a:ln>
        </p:spPr>
        <p:txBody>
          <a:bodyPr/>
          <a:lstStyle/>
          <a:p>
            <a:endParaRPr lang="en-US"/>
          </a:p>
        </p:txBody>
      </p:sp>
      <p:sp>
        <p:nvSpPr>
          <p:cNvPr id="22" name="Text 20"/>
          <p:cNvSpPr/>
          <p:nvPr/>
        </p:nvSpPr>
        <p:spPr>
          <a:xfrm>
            <a:off x="594360" y="3703320"/>
            <a:ext cx="2148840" cy="384048"/>
          </a:xfrm>
          <a:prstGeom prst="rect">
            <a:avLst/>
          </a:prstGeom>
          <a:noFill/>
          <a:ln/>
        </p:spPr>
        <p:txBody>
          <a:bodyPr wrap="square" rtlCol="0" anchor="ctr"/>
          <a:lstStyle/>
          <a:p>
            <a:pPr marL="0" indent="0">
              <a:buNone/>
            </a:pPr>
            <a:r>
              <a:rPr lang="en-US" sz="1200" dirty="0">
                <a:solidFill>
                  <a:srgbClr val="A8B8D0"/>
                </a:solidFill>
                <a:latin typeface="Calibri" pitchFamily="34" charset="0"/>
                <a:ea typeface="Calibri" pitchFamily="34" charset="-122"/>
                <a:cs typeface="Calibri" pitchFamily="34" charset="-120"/>
              </a:rPr>
              <a:t>We celebrate when</a:t>
            </a:r>
            <a:endParaRPr lang="en-US" sz="1200" dirty="0"/>
          </a:p>
        </p:txBody>
      </p:sp>
      <p:sp>
        <p:nvSpPr>
          <p:cNvPr id="23" name="Shape 21"/>
          <p:cNvSpPr/>
          <p:nvPr/>
        </p:nvSpPr>
        <p:spPr>
          <a:xfrm>
            <a:off x="2971800" y="3584448"/>
            <a:ext cx="2834640" cy="576072"/>
          </a:xfrm>
          <a:prstGeom prst="rect">
            <a:avLst/>
          </a:prstGeom>
          <a:solidFill>
            <a:srgbClr val="3D1218"/>
          </a:solidFill>
          <a:ln w="12700">
            <a:solidFill>
              <a:srgbClr val="7A1A24"/>
            </a:solidFill>
            <a:prstDash val="solid"/>
          </a:ln>
        </p:spPr>
        <p:txBody>
          <a:bodyPr/>
          <a:lstStyle/>
          <a:p>
            <a:endParaRPr lang="en-US"/>
          </a:p>
        </p:txBody>
      </p:sp>
      <p:sp>
        <p:nvSpPr>
          <p:cNvPr id="24" name="Text 22"/>
          <p:cNvSpPr/>
          <p:nvPr/>
        </p:nvSpPr>
        <p:spPr>
          <a:xfrm>
            <a:off x="3090672" y="3666744"/>
            <a:ext cx="2606040" cy="420624"/>
          </a:xfrm>
          <a:prstGeom prst="rect">
            <a:avLst/>
          </a:prstGeom>
          <a:noFill/>
          <a:ln/>
        </p:spPr>
        <p:txBody>
          <a:bodyPr wrap="square" rtlCol="0" anchor="ctr"/>
          <a:lstStyle/>
          <a:p>
            <a:pPr marL="0" indent="0">
              <a:buNone/>
            </a:pPr>
            <a:r>
              <a:rPr lang="en-US" sz="1200" dirty="0">
                <a:solidFill>
                  <a:srgbClr val="E8A0A8"/>
                </a:solidFill>
                <a:latin typeface="Calibri" pitchFamily="34" charset="0"/>
                <a:ea typeface="Calibri" pitchFamily="34" charset="-122"/>
                <a:cs typeface="Calibri" pitchFamily="34" charset="-120"/>
              </a:rPr>
              <a:t>Members show up faithfully</a:t>
            </a:r>
            <a:endParaRPr lang="en-US" sz="1200" dirty="0"/>
          </a:p>
        </p:txBody>
      </p:sp>
      <p:sp>
        <p:nvSpPr>
          <p:cNvPr id="25" name="Shape 23"/>
          <p:cNvSpPr/>
          <p:nvPr/>
        </p:nvSpPr>
        <p:spPr>
          <a:xfrm>
            <a:off x="5897880" y="3584448"/>
            <a:ext cx="2834640" cy="576072"/>
          </a:xfrm>
          <a:prstGeom prst="rect">
            <a:avLst/>
          </a:prstGeom>
          <a:solidFill>
            <a:srgbClr val="1A3020"/>
          </a:solidFill>
          <a:ln w="12700">
            <a:solidFill>
              <a:srgbClr val="2A5C2A"/>
            </a:solidFill>
            <a:prstDash val="solid"/>
          </a:ln>
        </p:spPr>
        <p:txBody>
          <a:bodyPr/>
          <a:lstStyle/>
          <a:p>
            <a:endParaRPr lang="en-US"/>
          </a:p>
        </p:txBody>
      </p:sp>
      <p:sp>
        <p:nvSpPr>
          <p:cNvPr id="26" name="Text 24"/>
          <p:cNvSpPr/>
          <p:nvPr/>
        </p:nvSpPr>
        <p:spPr>
          <a:xfrm>
            <a:off x="6016752" y="3666744"/>
            <a:ext cx="2606040" cy="420624"/>
          </a:xfrm>
          <a:prstGeom prst="rect">
            <a:avLst/>
          </a:prstGeom>
          <a:noFill/>
          <a:ln/>
        </p:spPr>
        <p:txBody>
          <a:bodyPr wrap="square" rtlCol="0" anchor="ctr"/>
          <a:lstStyle/>
          <a:p>
            <a:pPr marL="0" indent="0">
              <a:buNone/>
            </a:pPr>
            <a:r>
              <a:rPr lang="en-US" sz="1200" b="1" dirty="0">
                <a:solidFill>
                  <a:srgbClr val="8FD88F"/>
                </a:solidFill>
                <a:latin typeface="Calibri" pitchFamily="34" charset="0"/>
                <a:ea typeface="Calibri" pitchFamily="34" charset="-122"/>
                <a:cs typeface="Calibri" pitchFamily="34" charset="-120"/>
              </a:rPr>
              <a:t>Members go out missionally</a:t>
            </a:r>
            <a:endParaRPr lang="en-US" sz="1200" dirty="0"/>
          </a:p>
        </p:txBody>
      </p:sp>
      <p:sp>
        <p:nvSpPr>
          <p:cNvPr id="27" name="Shape 25"/>
          <p:cNvSpPr/>
          <p:nvPr/>
        </p:nvSpPr>
        <p:spPr>
          <a:xfrm>
            <a:off x="457200" y="4233672"/>
            <a:ext cx="2423160" cy="576072"/>
          </a:xfrm>
          <a:prstGeom prst="rect">
            <a:avLst/>
          </a:prstGeom>
          <a:solidFill>
            <a:srgbClr val="243558"/>
          </a:solidFill>
          <a:ln w="12700">
            <a:solidFill>
              <a:srgbClr val="243558"/>
            </a:solidFill>
            <a:prstDash val="solid"/>
          </a:ln>
        </p:spPr>
        <p:txBody>
          <a:bodyPr/>
          <a:lstStyle/>
          <a:p>
            <a:endParaRPr lang="en-US"/>
          </a:p>
        </p:txBody>
      </p:sp>
      <p:sp>
        <p:nvSpPr>
          <p:cNvPr id="28" name="Text 26"/>
          <p:cNvSpPr/>
          <p:nvPr/>
        </p:nvSpPr>
        <p:spPr>
          <a:xfrm>
            <a:off x="594360" y="4352544"/>
            <a:ext cx="2148840" cy="384048"/>
          </a:xfrm>
          <a:prstGeom prst="rect">
            <a:avLst/>
          </a:prstGeom>
          <a:noFill/>
          <a:ln/>
        </p:spPr>
        <p:txBody>
          <a:bodyPr wrap="square" rtlCol="0" anchor="ctr"/>
          <a:lstStyle/>
          <a:p>
            <a:pPr marL="0" indent="0">
              <a:buNone/>
            </a:pPr>
            <a:r>
              <a:rPr lang="en-US" sz="1200" dirty="0">
                <a:solidFill>
                  <a:srgbClr val="A8B8D0"/>
                </a:solidFill>
                <a:latin typeface="Calibri" pitchFamily="34" charset="0"/>
                <a:ea typeface="Calibri" pitchFamily="34" charset="-122"/>
                <a:cs typeface="Calibri" pitchFamily="34" charset="-120"/>
              </a:rPr>
              <a:t>Formation happens via</a:t>
            </a:r>
            <a:endParaRPr lang="en-US" sz="1200" dirty="0"/>
          </a:p>
        </p:txBody>
      </p:sp>
      <p:sp>
        <p:nvSpPr>
          <p:cNvPr id="29" name="Shape 27"/>
          <p:cNvSpPr/>
          <p:nvPr/>
        </p:nvSpPr>
        <p:spPr>
          <a:xfrm>
            <a:off x="2971800" y="4233672"/>
            <a:ext cx="2834640" cy="576072"/>
          </a:xfrm>
          <a:prstGeom prst="rect">
            <a:avLst/>
          </a:prstGeom>
          <a:solidFill>
            <a:srgbClr val="3D1218"/>
          </a:solidFill>
          <a:ln w="12700">
            <a:solidFill>
              <a:srgbClr val="7A1A24"/>
            </a:solidFill>
            <a:prstDash val="solid"/>
          </a:ln>
        </p:spPr>
        <p:txBody>
          <a:bodyPr/>
          <a:lstStyle/>
          <a:p>
            <a:endParaRPr lang="en-US"/>
          </a:p>
        </p:txBody>
      </p:sp>
      <p:sp>
        <p:nvSpPr>
          <p:cNvPr id="30" name="Text 28"/>
          <p:cNvSpPr/>
          <p:nvPr/>
        </p:nvSpPr>
        <p:spPr>
          <a:xfrm>
            <a:off x="3090672" y="4315968"/>
            <a:ext cx="2606040" cy="420624"/>
          </a:xfrm>
          <a:prstGeom prst="rect">
            <a:avLst/>
          </a:prstGeom>
          <a:noFill/>
          <a:ln/>
        </p:spPr>
        <p:txBody>
          <a:bodyPr wrap="square" rtlCol="0" anchor="ctr"/>
          <a:lstStyle/>
          <a:p>
            <a:pPr marL="0" indent="0">
              <a:buNone/>
            </a:pPr>
            <a:r>
              <a:rPr lang="en-US" sz="1200" dirty="0">
                <a:solidFill>
                  <a:srgbClr val="E8A0A8"/>
                </a:solidFill>
                <a:latin typeface="Calibri" pitchFamily="34" charset="0"/>
                <a:ea typeface="Calibri" pitchFamily="34" charset="-122"/>
                <a:cs typeface="Calibri" pitchFamily="34" charset="-120"/>
              </a:rPr>
              <a:t>Preaching heard passively</a:t>
            </a:r>
            <a:endParaRPr lang="en-US" sz="1200" dirty="0"/>
          </a:p>
        </p:txBody>
      </p:sp>
      <p:sp>
        <p:nvSpPr>
          <p:cNvPr id="31" name="Shape 29"/>
          <p:cNvSpPr/>
          <p:nvPr/>
        </p:nvSpPr>
        <p:spPr>
          <a:xfrm>
            <a:off x="5897880" y="4233672"/>
            <a:ext cx="2834640" cy="576072"/>
          </a:xfrm>
          <a:prstGeom prst="rect">
            <a:avLst/>
          </a:prstGeom>
          <a:solidFill>
            <a:srgbClr val="1A3020"/>
          </a:solidFill>
          <a:ln w="12700">
            <a:solidFill>
              <a:srgbClr val="2A5C2A"/>
            </a:solidFill>
            <a:prstDash val="solid"/>
          </a:ln>
        </p:spPr>
        <p:txBody>
          <a:bodyPr/>
          <a:lstStyle/>
          <a:p>
            <a:endParaRPr lang="en-US"/>
          </a:p>
        </p:txBody>
      </p:sp>
      <p:sp>
        <p:nvSpPr>
          <p:cNvPr id="32" name="Text 30"/>
          <p:cNvSpPr/>
          <p:nvPr/>
        </p:nvSpPr>
        <p:spPr>
          <a:xfrm>
            <a:off x="6016752" y="4315968"/>
            <a:ext cx="2606040" cy="420624"/>
          </a:xfrm>
          <a:prstGeom prst="rect">
            <a:avLst/>
          </a:prstGeom>
          <a:noFill/>
          <a:ln/>
        </p:spPr>
        <p:txBody>
          <a:bodyPr wrap="square" rtlCol="0" anchor="ctr"/>
          <a:lstStyle/>
          <a:p>
            <a:pPr marL="0" indent="0">
              <a:buNone/>
            </a:pPr>
            <a:r>
              <a:rPr lang="en-US" sz="1200" b="1" dirty="0">
                <a:solidFill>
                  <a:srgbClr val="8FD88F"/>
                </a:solidFill>
                <a:latin typeface="Calibri" pitchFamily="34" charset="0"/>
                <a:ea typeface="Calibri" pitchFamily="34" charset="-122"/>
                <a:cs typeface="Calibri" pitchFamily="34" charset="-120"/>
              </a:rPr>
              <a:t>Apprenticeship practiced actively</a:t>
            </a:r>
            <a:endParaRPr lang="en-US" sz="1200" dirty="0"/>
          </a:p>
        </p:txBody>
      </p:sp>
      <p:sp>
        <p:nvSpPr>
          <p:cNvPr id="33" name="Shape 31"/>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1E8"/>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548640" y="164592"/>
            <a:ext cx="8046720" cy="274320"/>
          </a:xfrm>
          <a:prstGeom prst="rect">
            <a:avLst/>
          </a:prstGeom>
          <a:noFill/>
          <a:ln/>
        </p:spPr>
        <p:txBody>
          <a:bodyPr wrap="square" rtlCol="0" anchor="ctr"/>
          <a:lstStyle/>
          <a:p>
            <a:pPr marL="0" indent="0">
              <a:buNone/>
            </a:pPr>
            <a:r>
              <a:rPr lang="en-US" sz="900" b="1" kern="0" spc="200" dirty="0">
                <a:solidFill>
                  <a:srgbClr val="C9A84C"/>
                </a:solidFill>
                <a:latin typeface="Calibri" pitchFamily="34" charset="0"/>
                <a:ea typeface="Calibri" pitchFamily="34" charset="-122"/>
                <a:cs typeface="Calibri" pitchFamily="34" charset="-120"/>
              </a:rPr>
              <a:t>02  THEOLOGICAL CLARITY</a:t>
            </a:r>
            <a:endParaRPr lang="en-US" sz="900" dirty="0"/>
          </a:p>
        </p:txBody>
      </p:sp>
      <p:sp>
        <p:nvSpPr>
          <p:cNvPr id="4" name="Text 2"/>
          <p:cNvSpPr/>
          <p:nvPr/>
        </p:nvSpPr>
        <p:spPr>
          <a:xfrm>
            <a:off x="548640" y="457200"/>
            <a:ext cx="8046720" cy="640080"/>
          </a:xfrm>
          <a:prstGeom prst="rect">
            <a:avLst/>
          </a:prstGeom>
          <a:noFill/>
          <a:ln/>
        </p:spPr>
        <p:txBody>
          <a:bodyPr wrap="square" rtlCol="0" anchor="ctr"/>
          <a:lstStyle/>
          <a:p>
            <a:pPr marL="0" indent="0">
              <a:buNone/>
            </a:pPr>
            <a:r>
              <a:rPr lang="en-US" sz="2800" dirty="0">
                <a:solidFill>
                  <a:srgbClr val="1A2B4A"/>
                </a:solidFill>
                <a:latin typeface="Georgia" pitchFamily="34" charset="0"/>
                <a:ea typeface="Georgia" pitchFamily="34" charset="-122"/>
                <a:cs typeface="Georgia" pitchFamily="34" charset="-120"/>
              </a:rPr>
              <a:t>The Cost of the Discipleship Deficit</a:t>
            </a:r>
            <a:endParaRPr lang="en-US" sz="2800" dirty="0"/>
          </a:p>
        </p:txBody>
      </p:sp>
      <p:sp>
        <p:nvSpPr>
          <p:cNvPr id="5" name="Shape 3"/>
          <p:cNvSpPr/>
          <p:nvPr/>
        </p:nvSpPr>
        <p:spPr>
          <a:xfrm>
            <a:off x="457200" y="1188720"/>
            <a:ext cx="2651760" cy="1783080"/>
          </a:xfrm>
          <a:prstGeom prst="rect">
            <a:avLst/>
          </a:prstGeom>
          <a:solidFill>
            <a:srgbClr val="1A2B4A"/>
          </a:solidFill>
          <a:ln w="12700">
            <a:solidFill>
              <a:srgbClr val="1A2B4A"/>
            </a:solidFill>
            <a:prstDash val="solid"/>
          </a:ln>
        </p:spPr>
        <p:txBody>
          <a:bodyPr/>
          <a:lstStyle/>
          <a:p>
            <a:endParaRPr lang="en-US"/>
          </a:p>
        </p:txBody>
      </p:sp>
      <p:sp>
        <p:nvSpPr>
          <p:cNvPr id="6" name="Text 4"/>
          <p:cNvSpPr/>
          <p:nvPr/>
        </p:nvSpPr>
        <p:spPr>
          <a:xfrm>
            <a:off x="457200" y="1280160"/>
            <a:ext cx="2651760" cy="685800"/>
          </a:xfrm>
          <a:prstGeom prst="rect">
            <a:avLst/>
          </a:prstGeom>
          <a:noFill/>
          <a:ln/>
        </p:spPr>
        <p:txBody>
          <a:bodyPr wrap="square" rtlCol="0" anchor="ctr"/>
          <a:lstStyle/>
          <a:p>
            <a:pPr marL="0" indent="0" algn="ctr">
              <a:buNone/>
            </a:pPr>
            <a:r>
              <a:rPr lang="en-US" sz="4200" b="1" dirty="0">
                <a:solidFill>
                  <a:srgbClr val="C9A84C"/>
                </a:solidFill>
                <a:latin typeface="Georgia" pitchFamily="34" charset="0"/>
                <a:ea typeface="Georgia" pitchFamily="34" charset="-122"/>
                <a:cs typeface="Georgia" pitchFamily="34" charset="-120"/>
              </a:rPr>
              <a:t>~50%</a:t>
            </a:r>
            <a:endParaRPr lang="en-US" sz="4200" dirty="0"/>
          </a:p>
        </p:txBody>
      </p:sp>
      <p:sp>
        <p:nvSpPr>
          <p:cNvPr id="7" name="Text 5"/>
          <p:cNvSpPr/>
          <p:nvPr/>
        </p:nvSpPr>
        <p:spPr>
          <a:xfrm>
            <a:off x="594360" y="1993392"/>
            <a:ext cx="2377440" cy="658368"/>
          </a:xfrm>
          <a:prstGeom prst="rect">
            <a:avLst/>
          </a:prstGeom>
          <a:noFill/>
          <a:ln/>
        </p:spPr>
        <p:txBody>
          <a:bodyPr wrap="square" rtlCol="0" anchor="ctr"/>
          <a:lstStyle/>
          <a:p>
            <a:pPr marL="0" indent="0" algn="ctr">
              <a:lnSpc>
                <a:spcPct val="125000"/>
              </a:lnSpc>
              <a:buNone/>
            </a:pPr>
            <a:r>
              <a:rPr lang="en-US" sz="1150" dirty="0">
                <a:solidFill>
                  <a:srgbClr val="A8B8D0"/>
                </a:solidFill>
                <a:latin typeface="Calibri" pitchFamily="34" charset="0"/>
                <a:ea typeface="Calibri" pitchFamily="34" charset="-122"/>
                <a:cs typeface="Calibri" pitchFamily="34" charset="-120"/>
              </a:rPr>
              <a:t>of baptized members become inactive within 5 years</a:t>
            </a:r>
            <a:endParaRPr lang="en-US" sz="1150" dirty="0"/>
          </a:p>
        </p:txBody>
      </p:sp>
      <p:sp>
        <p:nvSpPr>
          <p:cNvPr id="8" name="Shape 6"/>
          <p:cNvSpPr/>
          <p:nvPr/>
        </p:nvSpPr>
        <p:spPr>
          <a:xfrm>
            <a:off x="3291840" y="1188720"/>
            <a:ext cx="2651760" cy="1783080"/>
          </a:xfrm>
          <a:prstGeom prst="rect">
            <a:avLst/>
          </a:prstGeom>
          <a:solidFill>
            <a:srgbClr val="1A2B4A"/>
          </a:solidFill>
          <a:ln w="12700">
            <a:solidFill>
              <a:srgbClr val="1A2B4A"/>
            </a:solidFill>
            <a:prstDash val="solid"/>
          </a:ln>
        </p:spPr>
        <p:txBody>
          <a:bodyPr/>
          <a:lstStyle/>
          <a:p>
            <a:endParaRPr lang="en-US"/>
          </a:p>
        </p:txBody>
      </p:sp>
      <p:sp>
        <p:nvSpPr>
          <p:cNvPr id="9" name="Text 7"/>
          <p:cNvSpPr/>
          <p:nvPr/>
        </p:nvSpPr>
        <p:spPr>
          <a:xfrm>
            <a:off x="3291840" y="1280160"/>
            <a:ext cx="2651760" cy="685800"/>
          </a:xfrm>
          <a:prstGeom prst="rect">
            <a:avLst/>
          </a:prstGeom>
          <a:noFill/>
          <a:ln/>
        </p:spPr>
        <p:txBody>
          <a:bodyPr wrap="square" rtlCol="0" anchor="ctr"/>
          <a:lstStyle/>
          <a:p>
            <a:pPr marL="0" indent="0" algn="ctr">
              <a:buNone/>
            </a:pPr>
            <a:r>
              <a:rPr lang="en-US" sz="4200" b="1" dirty="0">
                <a:solidFill>
                  <a:srgbClr val="C9A84C"/>
                </a:solidFill>
                <a:latin typeface="Georgia" pitchFamily="34" charset="0"/>
                <a:ea typeface="Georgia" pitchFamily="34" charset="-122"/>
                <a:cs typeface="Georgia" pitchFamily="34" charset="-120"/>
              </a:rPr>
              <a:t>Low</a:t>
            </a:r>
            <a:endParaRPr lang="en-US" sz="4200" dirty="0"/>
          </a:p>
        </p:txBody>
      </p:sp>
      <p:sp>
        <p:nvSpPr>
          <p:cNvPr id="10" name="Text 8"/>
          <p:cNvSpPr/>
          <p:nvPr/>
        </p:nvSpPr>
        <p:spPr>
          <a:xfrm>
            <a:off x="3429000" y="1993392"/>
            <a:ext cx="2377440" cy="658368"/>
          </a:xfrm>
          <a:prstGeom prst="rect">
            <a:avLst/>
          </a:prstGeom>
          <a:noFill/>
          <a:ln/>
        </p:spPr>
        <p:txBody>
          <a:bodyPr wrap="square" rtlCol="0" anchor="ctr"/>
          <a:lstStyle/>
          <a:p>
            <a:pPr marL="0" indent="0" algn="ctr">
              <a:lnSpc>
                <a:spcPct val="125000"/>
              </a:lnSpc>
              <a:buNone/>
            </a:pPr>
            <a:r>
              <a:rPr lang="en-US" sz="1150" dirty="0">
                <a:solidFill>
                  <a:srgbClr val="A8B8D0"/>
                </a:solidFill>
                <a:latin typeface="Calibri" pitchFamily="34" charset="0"/>
                <a:ea typeface="Calibri" pitchFamily="34" charset="-122"/>
                <a:cs typeface="Calibri" pitchFamily="34" charset="-120"/>
              </a:rPr>
              <a:t>intentional post-baptism discipleship programs in local churches</a:t>
            </a:r>
            <a:endParaRPr lang="en-US" sz="1150" dirty="0"/>
          </a:p>
        </p:txBody>
      </p:sp>
      <p:sp>
        <p:nvSpPr>
          <p:cNvPr id="11" name="Shape 9"/>
          <p:cNvSpPr/>
          <p:nvPr/>
        </p:nvSpPr>
        <p:spPr>
          <a:xfrm>
            <a:off x="6126480" y="1188720"/>
            <a:ext cx="2651760" cy="1783080"/>
          </a:xfrm>
          <a:prstGeom prst="rect">
            <a:avLst/>
          </a:prstGeom>
          <a:solidFill>
            <a:srgbClr val="1A2B4A"/>
          </a:solidFill>
          <a:ln w="12700">
            <a:solidFill>
              <a:srgbClr val="1A2B4A"/>
            </a:solidFill>
            <a:prstDash val="solid"/>
          </a:ln>
        </p:spPr>
        <p:txBody>
          <a:bodyPr/>
          <a:lstStyle/>
          <a:p>
            <a:endParaRPr lang="en-US"/>
          </a:p>
        </p:txBody>
      </p:sp>
      <p:sp>
        <p:nvSpPr>
          <p:cNvPr id="12" name="Text 10"/>
          <p:cNvSpPr/>
          <p:nvPr/>
        </p:nvSpPr>
        <p:spPr>
          <a:xfrm>
            <a:off x="6126480" y="1280160"/>
            <a:ext cx="2651760" cy="685800"/>
          </a:xfrm>
          <a:prstGeom prst="rect">
            <a:avLst/>
          </a:prstGeom>
          <a:noFill/>
          <a:ln/>
        </p:spPr>
        <p:txBody>
          <a:bodyPr wrap="square" rtlCol="0" anchor="ctr"/>
          <a:lstStyle/>
          <a:p>
            <a:pPr marL="0" indent="0" algn="ctr">
              <a:buNone/>
            </a:pPr>
            <a:r>
              <a:rPr lang="en-US" sz="4200" b="1" dirty="0">
                <a:solidFill>
                  <a:srgbClr val="C9A84C"/>
                </a:solidFill>
                <a:latin typeface="Georgia" pitchFamily="34" charset="0"/>
                <a:ea typeface="Georgia" pitchFamily="34" charset="-122"/>
                <a:cs typeface="Georgia" pitchFamily="34" charset="-120"/>
              </a:rPr>
              <a:t>High</a:t>
            </a:r>
            <a:endParaRPr lang="en-US" sz="4200" dirty="0"/>
          </a:p>
        </p:txBody>
      </p:sp>
      <p:sp>
        <p:nvSpPr>
          <p:cNvPr id="13" name="Text 11"/>
          <p:cNvSpPr/>
          <p:nvPr/>
        </p:nvSpPr>
        <p:spPr>
          <a:xfrm>
            <a:off x="6263640" y="1993392"/>
            <a:ext cx="2377440" cy="658368"/>
          </a:xfrm>
          <a:prstGeom prst="rect">
            <a:avLst/>
          </a:prstGeom>
          <a:noFill/>
          <a:ln/>
        </p:spPr>
        <p:txBody>
          <a:bodyPr wrap="square" rtlCol="0" anchor="ctr"/>
          <a:lstStyle/>
          <a:p>
            <a:pPr marL="0" indent="0" algn="ctr">
              <a:lnSpc>
                <a:spcPct val="125000"/>
              </a:lnSpc>
              <a:buNone/>
            </a:pPr>
            <a:r>
              <a:rPr lang="en-US" sz="1150" dirty="0">
                <a:solidFill>
                  <a:srgbClr val="A8B8D0"/>
                </a:solidFill>
                <a:latin typeface="Calibri" pitchFamily="34" charset="0"/>
                <a:ea typeface="Calibri" pitchFamily="34" charset="-122"/>
                <a:cs typeface="Calibri" pitchFamily="34" charset="-120"/>
              </a:rPr>
              <a:t>doctrinal knowledge; low transformation metrics in studies</a:t>
            </a:r>
            <a:endParaRPr lang="en-US" sz="1150" dirty="0"/>
          </a:p>
        </p:txBody>
      </p:sp>
      <p:sp>
        <p:nvSpPr>
          <p:cNvPr id="14" name="Shape 12"/>
          <p:cNvSpPr/>
          <p:nvPr/>
        </p:nvSpPr>
        <p:spPr>
          <a:xfrm>
            <a:off x="457200" y="3017520"/>
            <a:ext cx="8229600" cy="1645920"/>
          </a:xfrm>
          <a:prstGeom prst="rect">
            <a:avLst/>
          </a:prstGeom>
          <a:solidFill>
            <a:srgbClr val="FFF8EF"/>
          </a:solidFill>
          <a:ln w="12700">
            <a:solidFill>
              <a:srgbClr val="C9A84C"/>
            </a:solidFill>
            <a:prstDash val="solid"/>
          </a:ln>
        </p:spPr>
        <p:txBody>
          <a:bodyPr/>
          <a:lstStyle/>
          <a:p>
            <a:endParaRPr lang="en-US"/>
          </a:p>
        </p:txBody>
      </p:sp>
      <p:sp>
        <p:nvSpPr>
          <p:cNvPr id="15" name="Shape 13"/>
          <p:cNvSpPr/>
          <p:nvPr/>
        </p:nvSpPr>
        <p:spPr>
          <a:xfrm>
            <a:off x="457200" y="3017520"/>
            <a:ext cx="64008" cy="1645920"/>
          </a:xfrm>
          <a:prstGeom prst="rect">
            <a:avLst/>
          </a:prstGeom>
          <a:solidFill>
            <a:srgbClr val="C9A84C"/>
          </a:solidFill>
          <a:ln w="12700">
            <a:solidFill>
              <a:srgbClr val="C9A84C"/>
            </a:solidFill>
            <a:prstDash val="solid"/>
          </a:ln>
        </p:spPr>
        <p:txBody>
          <a:bodyPr/>
          <a:lstStyle/>
          <a:p>
            <a:endParaRPr lang="en-US"/>
          </a:p>
        </p:txBody>
      </p:sp>
      <p:sp>
        <p:nvSpPr>
          <p:cNvPr id="16" name="Text 14"/>
          <p:cNvSpPr/>
          <p:nvPr/>
        </p:nvSpPr>
        <p:spPr>
          <a:xfrm>
            <a:off x="749808" y="3108960"/>
            <a:ext cx="7726680" cy="960120"/>
          </a:xfrm>
          <a:prstGeom prst="rect">
            <a:avLst/>
          </a:prstGeom>
          <a:noFill/>
          <a:ln/>
        </p:spPr>
        <p:txBody>
          <a:bodyPr wrap="square" rtlCol="0" anchor="ctr"/>
          <a:lstStyle/>
          <a:p>
            <a:pPr marL="0" indent="0">
              <a:lnSpc>
                <a:spcPct val="135000"/>
              </a:lnSpc>
              <a:buNone/>
            </a:pPr>
            <a:r>
              <a:rPr lang="en-US" sz="1300" i="1" dirty="0">
                <a:solidFill>
                  <a:srgbClr val="1A2B4A"/>
                </a:solidFill>
                <a:latin typeface="Georgia" pitchFamily="34" charset="0"/>
                <a:ea typeface="Georgia" pitchFamily="34" charset="-122"/>
                <a:cs typeface="Georgia" pitchFamily="34" charset="-120"/>
              </a:rPr>
              <a:t>"Cheap grace is the deadly enemy of our Church. Cheap grace means grace as a doctrine, a principle, a system. It means forgiveness of sins proclaimed as a general truth, the love of God taught as the Christian conception of God."</a:t>
            </a:r>
            <a:endParaRPr lang="en-US" sz="1300" dirty="0"/>
          </a:p>
        </p:txBody>
      </p:sp>
      <p:sp>
        <p:nvSpPr>
          <p:cNvPr id="17" name="Text 15"/>
          <p:cNvSpPr/>
          <p:nvPr/>
        </p:nvSpPr>
        <p:spPr>
          <a:xfrm>
            <a:off x="4846320" y="4251960"/>
            <a:ext cx="3657600" cy="274320"/>
          </a:xfrm>
          <a:prstGeom prst="rect">
            <a:avLst/>
          </a:prstGeom>
          <a:noFill/>
          <a:ln/>
        </p:spPr>
        <p:txBody>
          <a:bodyPr wrap="square" rtlCol="0" anchor="ctr"/>
          <a:lstStyle/>
          <a:p>
            <a:pPr marL="0" indent="0" algn="r">
              <a:buNone/>
            </a:pPr>
            <a:r>
              <a:rPr lang="en-US" sz="1000" dirty="0">
                <a:solidFill>
                  <a:srgbClr val="6B7280"/>
                </a:solidFill>
                <a:latin typeface="Calibri" pitchFamily="34" charset="0"/>
                <a:ea typeface="Calibri" pitchFamily="34" charset="-122"/>
                <a:cs typeface="Calibri" pitchFamily="34" charset="-120"/>
              </a:rPr>
              <a:t>Dietrich Bonhoeffer — The Cost of Discipleship (1937)</a:t>
            </a:r>
            <a:endParaRPr lang="en-US" sz="1000" dirty="0"/>
          </a:p>
        </p:txBody>
      </p:sp>
      <p:sp>
        <p:nvSpPr>
          <p:cNvPr id="18" name="Shape 16"/>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243558"/>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640080" y="457200"/>
            <a:ext cx="7863840" cy="365760"/>
          </a:xfrm>
          <a:prstGeom prst="rect">
            <a:avLst/>
          </a:prstGeom>
          <a:noFill/>
          <a:ln/>
        </p:spPr>
        <p:txBody>
          <a:bodyPr wrap="square" rtlCol="0" anchor="ctr"/>
          <a:lstStyle/>
          <a:p>
            <a:pPr marL="0" indent="0">
              <a:buNone/>
            </a:pPr>
            <a:r>
              <a:rPr lang="en-US" sz="1100" b="1" kern="0" spc="300" dirty="0">
                <a:solidFill>
                  <a:srgbClr val="E2C97A"/>
                </a:solidFill>
                <a:latin typeface="Calibri" pitchFamily="34" charset="0"/>
                <a:ea typeface="Calibri" pitchFamily="34" charset="-122"/>
                <a:cs typeface="Calibri" pitchFamily="34" charset="-120"/>
              </a:rPr>
              <a:t>MOVEMENT THREE</a:t>
            </a:r>
            <a:endParaRPr lang="en-US" sz="1100" dirty="0"/>
          </a:p>
        </p:txBody>
      </p:sp>
      <p:sp>
        <p:nvSpPr>
          <p:cNvPr id="4" name="Text 2"/>
          <p:cNvSpPr/>
          <p:nvPr/>
        </p:nvSpPr>
        <p:spPr>
          <a:xfrm>
            <a:off x="640080" y="914400"/>
            <a:ext cx="7863840" cy="2011680"/>
          </a:xfrm>
          <a:prstGeom prst="rect">
            <a:avLst/>
          </a:prstGeom>
          <a:noFill/>
          <a:ln/>
        </p:spPr>
        <p:txBody>
          <a:bodyPr wrap="square" rtlCol="0" anchor="ctr"/>
          <a:lstStyle/>
          <a:p>
            <a:pPr marL="0" indent="0">
              <a:lnSpc>
                <a:spcPct val="110000"/>
              </a:lnSpc>
              <a:buNone/>
            </a:pPr>
            <a:r>
              <a:rPr lang="en-US" sz="4600" b="1" dirty="0">
                <a:solidFill>
                  <a:srgbClr val="FFFFFF"/>
                </a:solidFill>
                <a:latin typeface="Georgia" pitchFamily="34" charset="0"/>
                <a:ea typeface="Georgia" pitchFamily="34" charset="-122"/>
                <a:cs typeface="Georgia" pitchFamily="34" charset="-120"/>
              </a:rPr>
              <a:t>Discipleship as Mission:</a:t>
            </a:r>
            <a:endParaRPr lang="en-US" sz="4600" dirty="0"/>
          </a:p>
          <a:p>
            <a:pPr marL="0" indent="0">
              <a:lnSpc>
                <a:spcPct val="110000"/>
              </a:lnSpc>
              <a:buNone/>
            </a:pPr>
            <a:r>
              <a:rPr lang="en-US" sz="4600" b="1" dirty="0">
                <a:solidFill>
                  <a:srgbClr val="FFFFFF"/>
                </a:solidFill>
                <a:latin typeface="Georgia" pitchFamily="34" charset="0"/>
                <a:ea typeface="Georgia" pitchFamily="34" charset="-122"/>
                <a:cs typeface="Georgia" pitchFamily="34" charset="-120"/>
              </a:rPr>
              <a:t>Urban &amp; Practical</a:t>
            </a:r>
            <a:endParaRPr lang="en-US" sz="4600" dirty="0"/>
          </a:p>
        </p:txBody>
      </p:sp>
      <p:sp>
        <p:nvSpPr>
          <p:cNvPr id="5" name="Shape 3"/>
          <p:cNvSpPr/>
          <p:nvPr/>
        </p:nvSpPr>
        <p:spPr>
          <a:xfrm>
            <a:off x="640080" y="2926080"/>
            <a:ext cx="2011680" cy="41148"/>
          </a:xfrm>
          <a:prstGeom prst="rect">
            <a:avLst/>
          </a:prstGeom>
          <a:solidFill>
            <a:srgbClr val="C9A84C"/>
          </a:solidFill>
          <a:ln w="12700">
            <a:solidFill>
              <a:srgbClr val="C9A84C"/>
            </a:solidFill>
            <a:prstDash val="solid"/>
          </a:ln>
        </p:spPr>
        <p:txBody>
          <a:bodyPr/>
          <a:lstStyle/>
          <a:p>
            <a:endParaRPr lang="en-US"/>
          </a:p>
        </p:txBody>
      </p:sp>
      <p:sp>
        <p:nvSpPr>
          <p:cNvPr id="6" name="Text 4"/>
          <p:cNvSpPr/>
          <p:nvPr/>
        </p:nvSpPr>
        <p:spPr>
          <a:xfrm>
            <a:off x="640080" y="3108960"/>
            <a:ext cx="7863840" cy="640080"/>
          </a:xfrm>
          <a:prstGeom prst="rect">
            <a:avLst/>
          </a:prstGeom>
          <a:noFill/>
          <a:ln/>
        </p:spPr>
        <p:txBody>
          <a:bodyPr wrap="square" rtlCol="0" anchor="ctr"/>
          <a:lstStyle/>
          <a:p>
            <a:pPr marL="0" indent="0">
              <a:buNone/>
            </a:pPr>
            <a:r>
              <a:rPr lang="en-US" sz="1400" i="1" dirty="0">
                <a:solidFill>
                  <a:srgbClr val="A8B8D0"/>
                </a:solidFill>
                <a:latin typeface="Georgia" pitchFamily="34" charset="0"/>
                <a:ea typeface="Georgia" pitchFamily="34" charset="-122"/>
                <a:cs typeface="Georgia" pitchFamily="34" charset="-120"/>
              </a:rPr>
              <a:t>"The field is the world" — Matthew 13:38. Discipleship happens where people live, work, and struggle.</a:t>
            </a:r>
            <a:endParaRPr lang="en-US" sz="1400" dirty="0"/>
          </a:p>
        </p:txBody>
      </p:sp>
      <p:sp>
        <p:nvSpPr>
          <p:cNvPr id="7" name="Shape 5"/>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1E8"/>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548640" y="164592"/>
            <a:ext cx="8046720" cy="274320"/>
          </a:xfrm>
          <a:prstGeom prst="rect">
            <a:avLst/>
          </a:prstGeom>
          <a:noFill/>
          <a:ln/>
        </p:spPr>
        <p:txBody>
          <a:bodyPr wrap="square" rtlCol="0" anchor="ctr"/>
          <a:lstStyle/>
          <a:p>
            <a:pPr marL="0" indent="0">
              <a:buNone/>
            </a:pPr>
            <a:r>
              <a:rPr lang="en-US" sz="900" b="1" kern="0" spc="200" dirty="0">
                <a:solidFill>
                  <a:srgbClr val="C9A84C"/>
                </a:solidFill>
                <a:latin typeface="Calibri" pitchFamily="34" charset="0"/>
                <a:ea typeface="Calibri" pitchFamily="34" charset="-122"/>
                <a:cs typeface="Calibri" pitchFamily="34" charset="-120"/>
              </a:rPr>
              <a:t>03  DISCIPLESHIP AS MISSION</a:t>
            </a:r>
            <a:endParaRPr lang="en-US" sz="900" dirty="0"/>
          </a:p>
        </p:txBody>
      </p:sp>
      <p:sp>
        <p:nvSpPr>
          <p:cNvPr id="4" name="Text 2"/>
          <p:cNvSpPr/>
          <p:nvPr/>
        </p:nvSpPr>
        <p:spPr>
          <a:xfrm>
            <a:off x="548640" y="457200"/>
            <a:ext cx="8046720" cy="640080"/>
          </a:xfrm>
          <a:prstGeom prst="rect">
            <a:avLst/>
          </a:prstGeom>
          <a:noFill/>
          <a:ln/>
        </p:spPr>
        <p:txBody>
          <a:bodyPr wrap="square" rtlCol="0" anchor="ctr"/>
          <a:lstStyle/>
          <a:p>
            <a:pPr marL="0" indent="0">
              <a:buNone/>
            </a:pPr>
            <a:r>
              <a:rPr lang="en-US" sz="2600" dirty="0">
                <a:solidFill>
                  <a:srgbClr val="1A2B4A"/>
                </a:solidFill>
                <a:latin typeface="Georgia" pitchFamily="34" charset="0"/>
                <a:ea typeface="Georgia" pitchFamily="34" charset="-122"/>
                <a:cs typeface="Georgia" pitchFamily="34" charset="-120"/>
              </a:rPr>
              <a:t>Does Discipleship Begin Before or After Baptism?</a:t>
            </a:r>
            <a:endParaRPr lang="en-US" sz="2600" dirty="0"/>
          </a:p>
        </p:txBody>
      </p:sp>
      <p:sp>
        <p:nvSpPr>
          <p:cNvPr id="5" name="Shape 3"/>
          <p:cNvSpPr/>
          <p:nvPr/>
        </p:nvSpPr>
        <p:spPr>
          <a:xfrm>
            <a:off x="365760" y="1234440"/>
            <a:ext cx="1554480" cy="594360"/>
          </a:xfrm>
          <a:prstGeom prst="rect">
            <a:avLst/>
          </a:prstGeom>
          <a:solidFill>
            <a:srgbClr val="1A2B4A"/>
          </a:solidFill>
          <a:ln w="12700">
            <a:solidFill>
              <a:srgbClr val="1A2B4A"/>
            </a:solidFill>
            <a:prstDash val="solid"/>
          </a:ln>
        </p:spPr>
        <p:txBody>
          <a:bodyPr/>
          <a:lstStyle/>
          <a:p>
            <a:endParaRPr lang="en-US"/>
          </a:p>
        </p:txBody>
      </p:sp>
      <p:sp>
        <p:nvSpPr>
          <p:cNvPr id="6" name="Text 4"/>
          <p:cNvSpPr/>
          <p:nvPr/>
        </p:nvSpPr>
        <p:spPr>
          <a:xfrm>
            <a:off x="365760" y="1234440"/>
            <a:ext cx="1554480" cy="594360"/>
          </a:xfrm>
          <a:prstGeom prst="rect">
            <a:avLst/>
          </a:prstGeom>
          <a:noFill/>
          <a:ln/>
        </p:spPr>
        <p:txBody>
          <a:bodyPr wrap="square" rtlCol="0" anchor="ctr"/>
          <a:lstStyle/>
          <a:p>
            <a:pPr marL="0" indent="0" algn="ctr">
              <a:buNone/>
            </a:pPr>
            <a:r>
              <a:rPr lang="en-US" sz="1250" b="1" dirty="0">
                <a:solidFill>
                  <a:srgbClr val="C9A84C"/>
                </a:solidFill>
                <a:latin typeface="Georgia" pitchFamily="34" charset="0"/>
                <a:ea typeface="Georgia" pitchFamily="34" charset="-122"/>
                <a:cs typeface="Georgia" pitchFamily="34" charset="-120"/>
              </a:rPr>
              <a:t>Pre-Contact</a:t>
            </a:r>
            <a:endParaRPr lang="en-US" sz="1250" dirty="0"/>
          </a:p>
        </p:txBody>
      </p:sp>
      <p:sp>
        <p:nvSpPr>
          <p:cNvPr id="7" name="Shape 5"/>
          <p:cNvSpPr/>
          <p:nvPr/>
        </p:nvSpPr>
        <p:spPr>
          <a:xfrm>
            <a:off x="1920240" y="1440180"/>
            <a:ext cx="128016" cy="182880"/>
          </a:xfrm>
          <a:prstGeom prst="rect">
            <a:avLst/>
          </a:prstGeom>
          <a:solidFill>
            <a:srgbClr val="C9A84C"/>
          </a:solidFill>
          <a:ln w="12700">
            <a:solidFill>
              <a:srgbClr val="C9A84C"/>
            </a:solidFill>
            <a:prstDash val="solid"/>
          </a:ln>
        </p:spPr>
        <p:txBody>
          <a:bodyPr/>
          <a:lstStyle/>
          <a:p>
            <a:endParaRPr lang="en-US"/>
          </a:p>
        </p:txBody>
      </p:sp>
      <p:sp>
        <p:nvSpPr>
          <p:cNvPr id="8" name="Shape 6"/>
          <p:cNvSpPr/>
          <p:nvPr/>
        </p:nvSpPr>
        <p:spPr>
          <a:xfrm>
            <a:off x="2048256" y="1234440"/>
            <a:ext cx="1554480" cy="594360"/>
          </a:xfrm>
          <a:prstGeom prst="rect">
            <a:avLst/>
          </a:prstGeom>
          <a:solidFill>
            <a:srgbClr val="1A2B4A"/>
          </a:solidFill>
          <a:ln w="12700">
            <a:solidFill>
              <a:srgbClr val="1A2B4A"/>
            </a:solidFill>
            <a:prstDash val="solid"/>
          </a:ln>
        </p:spPr>
        <p:txBody>
          <a:bodyPr/>
          <a:lstStyle/>
          <a:p>
            <a:endParaRPr lang="en-US"/>
          </a:p>
        </p:txBody>
      </p:sp>
      <p:sp>
        <p:nvSpPr>
          <p:cNvPr id="9" name="Text 7"/>
          <p:cNvSpPr/>
          <p:nvPr/>
        </p:nvSpPr>
        <p:spPr>
          <a:xfrm>
            <a:off x="2048256" y="1234440"/>
            <a:ext cx="1554480" cy="594360"/>
          </a:xfrm>
          <a:prstGeom prst="rect">
            <a:avLst/>
          </a:prstGeom>
          <a:noFill/>
          <a:ln/>
        </p:spPr>
        <p:txBody>
          <a:bodyPr wrap="square" rtlCol="0" anchor="ctr"/>
          <a:lstStyle/>
          <a:p>
            <a:pPr marL="0" indent="0" algn="ctr">
              <a:buNone/>
            </a:pPr>
            <a:r>
              <a:rPr lang="en-US" sz="1250" b="1" dirty="0">
                <a:solidFill>
                  <a:srgbClr val="C9A84C"/>
                </a:solidFill>
                <a:latin typeface="Georgia" pitchFamily="34" charset="0"/>
                <a:ea typeface="Georgia" pitchFamily="34" charset="-122"/>
                <a:cs typeface="Georgia" pitchFamily="34" charset="-120"/>
              </a:rPr>
              <a:t>Evangelism</a:t>
            </a:r>
            <a:endParaRPr lang="en-US" sz="1250" dirty="0"/>
          </a:p>
        </p:txBody>
      </p:sp>
      <p:sp>
        <p:nvSpPr>
          <p:cNvPr id="10" name="Shape 8"/>
          <p:cNvSpPr/>
          <p:nvPr/>
        </p:nvSpPr>
        <p:spPr>
          <a:xfrm>
            <a:off x="3602736" y="1440180"/>
            <a:ext cx="128016" cy="182880"/>
          </a:xfrm>
          <a:prstGeom prst="rect">
            <a:avLst/>
          </a:prstGeom>
          <a:solidFill>
            <a:srgbClr val="C9A84C"/>
          </a:solidFill>
          <a:ln w="12700">
            <a:solidFill>
              <a:srgbClr val="C9A84C"/>
            </a:solidFill>
            <a:prstDash val="solid"/>
          </a:ln>
        </p:spPr>
        <p:txBody>
          <a:bodyPr/>
          <a:lstStyle/>
          <a:p>
            <a:endParaRPr lang="en-US"/>
          </a:p>
        </p:txBody>
      </p:sp>
      <p:sp>
        <p:nvSpPr>
          <p:cNvPr id="11" name="Shape 9"/>
          <p:cNvSpPr/>
          <p:nvPr/>
        </p:nvSpPr>
        <p:spPr>
          <a:xfrm>
            <a:off x="3730752" y="1234440"/>
            <a:ext cx="1554480" cy="594360"/>
          </a:xfrm>
          <a:prstGeom prst="rect">
            <a:avLst/>
          </a:prstGeom>
          <a:solidFill>
            <a:srgbClr val="1A2B4A"/>
          </a:solidFill>
          <a:ln w="12700">
            <a:solidFill>
              <a:srgbClr val="1A2B4A"/>
            </a:solidFill>
            <a:prstDash val="solid"/>
          </a:ln>
        </p:spPr>
        <p:txBody>
          <a:bodyPr/>
          <a:lstStyle/>
          <a:p>
            <a:endParaRPr lang="en-US"/>
          </a:p>
        </p:txBody>
      </p:sp>
      <p:sp>
        <p:nvSpPr>
          <p:cNvPr id="12" name="Text 10"/>
          <p:cNvSpPr/>
          <p:nvPr/>
        </p:nvSpPr>
        <p:spPr>
          <a:xfrm>
            <a:off x="3730752" y="1234440"/>
            <a:ext cx="1554480" cy="594360"/>
          </a:xfrm>
          <a:prstGeom prst="rect">
            <a:avLst/>
          </a:prstGeom>
          <a:noFill/>
          <a:ln/>
        </p:spPr>
        <p:txBody>
          <a:bodyPr wrap="square" rtlCol="0" anchor="ctr"/>
          <a:lstStyle/>
          <a:p>
            <a:pPr marL="0" indent="0" algn="ctr">
              <a:buNone/>
            </a:pPr>
            <a:r>
              <a:rPr lang="en-US" sz="1250" b="1" dirty="0">
                <a:solidFill>
                  <a:srgbClr val="C9A84C"/>
                </a:solidFill>
                <a:latin typeface="Georgia" pitchFamily="34" charset="0"/>
                <a:ea typeface="Georgia" pitchFamily="34" charset="-122"/>
                <a:cs typeface="Georgia" pitchFamily="34" charset="-120"/>
              </a:rPr>
              <a:t>Baptism</a:t>
            </a:r>
            <a:endParaRPr lang="en-US" sz="1250" dirty="0"/>
          </a:p>
        </p:txBody>
      </p:sp>
      <p:sp>
        <p:nvSpPr>
          <p:cNvPr id="13" name="Shape 11"/>
          <p:cNvSpPr/>
          <p:nvPr/>
        </p:nvSpPr>
        <p:spPr>
          <a:xfrm>
            <a:off x="5285232" y="1440180"/>
            <a:ext cx="128016" cy="182880"/>
          </a:xfrm>
          <a:prstGeom prst="rect">
            <a:avLst/>
          </a:prstGeom>
          <a:solidFill>
            <a:srgbClr val="C9A84C"/>
          </a:solidFill>
          <a:ln w="12700">
            <a:solidFill>
              <a:srgbClr val="C9A84C"/>
            </a:solidFill>
            <a:prstDash val="solid"/>
          </a:ln>
        </p:spPr>
        <p:txBody>
          <a:bodyPr/>
          <a:lstStyle/>
          <a:p>
            <a:endParaRPr lang="en-US"/>
          </a:p>
        </p:txBody>
      </p:sp>
      <p:sp>
        <p:nvSpPr>
          <p:cNvPr id="14" name="Shape 12"/>
          <p:cNvSpPr/>
          <p:nvPr/>
        </p:nvSpPr>
        <p:spPr>
          <a:xfrm>
            <a:off x="5413248" y="1234440"/>
            <a:ext cx="1554480" cy="594360"/>
          </a:xfrm>
          <a:prstGeom prst="rect">
            <a:avLst/>
          </a:prstGeom>
          <a:solidFill>
            <a:srgbClr val="1A2B4A"/>
          </a:solidFill>
          <a:ln w="12700">
            <a:solidFill>
              <a:srgbClr val="1A2B4A"/>
            </a:solidFill>
            <a:prstDash val="solid"/>
          </a:ln>
        </p:spPr>
        <p:txBody>
          <a:bodyPr/>
          <a:lstStyle/>
          <a:p>
            <a:endParaRPr lang="en-US"/>
          </a:p>
        </p:txBody>
      </p:sp>
      <p:sp>
        <p:nvSpPr>
          <p:cNvPr id="15" name="Text 13"/>
          <p:cNvSpPr/>
          <p:nvPr/>
        </p:nvSpPr>
        <p:spPr>
          <a:xfrm>
            <a:off x="5413248" y="1234440"/>
            <a:ext cx="1554480" cy="594360"/>
          </a:xfrm>
          <a:prstGeom prst="rect">
            <a:avLst/>
          </a:prstGeom>
          <a:noFill/>
          <a:ln/>
        </p:spPr>
        <p:txBody>
          <a:bodyPr wrap="square" rtlCol="0" anchor="ctr"/>
          <a:lstStyle/>
          <a:p>
            <a:pPr marL="0" indent="0" algn="ctr">
              <a:buNone/>
            </a:pPr>
            <a:r>
              <a:rPr lang="en-US" sz="1250" b="1" dirty="0">
                <a:solidFill>
                  <a:srgbClr val="C9A84C"/>
                </a:solidFill>
                <a:latin typeface="Georgia" pitchFamily="34" charset="0"/>
                <a:ea typeface="Georgia" pitchFamily="34" charset="-122"/>
                <a:cs typeface="Georgia" pitchFamily="34" charset="-120"/>
              </a:rPr>
              <a:t>Post-Baptism</a:t>
            </a:r>
            <a:endParaRPr lang="en-US" sz="1250" dirty="0"/>
          </a:p>
        </p:txBody>
      </p:sp>
      <p:sp>
        <p:nvSpPr>
          <p:cNvPr id="16" name="Shape 14"/>
          <p:cNvSpPr/>
          <p:nvPr/>
        </p:nvSpPr>
        <p:spPr>
          <a:xfrm>
            <a:off x="6967728" y="1440180"/>
            <a:ext cx="128016" cy="182880"/>
          </a:xfrm>
          <a:prstGeom prst="rect">
            <a:avLst/>
          </a:prstGeom>
          <a:solidFill>
            <a:srgbClr val="C9A84C"/>
          </a:solidFill>
          <a:ln w="12700">
            <a:solidFill>
              <a:srgbClr val="C9A84C"/>
            </a:solidFill>
            <a:prstDash val="solid"/>
          </a:ln>
        </p:spPr>
        <p:txBody>
          <a:bodyPr/>
          <a:lstStyle/>
          <a:p>
            <a:endParaRPr lang="en-US"/>
          </a:p>
        </p:txBody>
      </p:sp>
      <p:sp>
        <p:nvSpPr>
          <p:cNvPr id="17" name="Shape 15"/>
          <p:cNvSpPr/>
          <p:nvPr/>
        </p:nvSpPr>
        <p:spPr>
          <a:xfrm>
            <a:off x="7095744" y="1234440"/>
            <a:ext cx="1554480" cy="594360"/>
          </a:xfrm>
          <a:prstGeom prst="rect">
            <a:avLst/>
          </a:prstGeom>
          <a:solidFill>
            <a:srgbClr val="1A2B4A"/>
          </a:solidFill>
          <a:ln w="12700">
            <a:solidFill>
              <a:srgbClr val="1A2B4A"/>
            </a:solidFill>
            <a:prstDash val="solid"/>
          </a:ln>
        </p:spPr>
        <p:txBody>
          <a:bodyPr/>
          <a:lstStyle/>
          <a:p>
            <a:endParaRPr lang="en-US"/>
          </a:p>
        </p:txBody>
      </p:sp>
      <p:sp>
        <p:nvSpPr>
          <p:cNvPr id="18" name="Text 16"/>
          <p:cNvSpPr/>
          <p:nvPr/>
        </p:nvSpPr>
        <p:spPr>
          <a:xfrm>
            <a:off x="7095744" y="1234440"/>
            <a:ext cx="1554480" cy="594360"/>
          </a:xfrm>
          <a:prstGeom prst="rect">
            <a:avLst/>
          </a:prstGeom>
          <a:noFill/>
          <a:ln/>
        </p:spPr>
        <p:txBody>
          <a:bodyPr wrap="square" rtlCol="0" anchor="ctr"/>
          <a:lstStyle/>
          <a:p>
            <a:pPr marL="0" indent="0" algn="ctr">
              <a:buNone/>
            </a:pPr>
            <a:r>
              <a:rPr lang="en-US" sz="1250" b="1" dirty="0">
                <a:solidFill>
                  <a:srgbClr val="C9A84C"/>
                </a:solidFill>
                <a:latin typeface="Georgia" pitchFamily="34" charset="0"/>
                <a:ea typeface="Georgia" pitchFamily="34" charset="-122"/>
                <a:cs typeface="Georgia" pitchFamily="34" charset="-120"/>
              </a:rPr>
              <a:t>Multiplication</a:t>
            </a:r>
            <a:endParaRPr lang="en-US" sz="1250" dirty="0"/>
          </a:p>
        </p:txBody>
      </p:sp>
      <p:sp>
        <p:nvSpPr>
          <p:cNvPr id="19" name="Shape 17"/>
          <p:cNvSpPr/>
          <p:nvPr/>
        </p:nvSpPr>
        <p:spPr>
          <a:xfrm>
            <a:off x="365760" y="1901952"/>
            <a:ext cx="8412480" cy="64008"/>
          </a:xfrm>
          <a:prstGeom prst="rect">
            <a:avLst/>
          </a:prstGeom>
          <a:solidFill>
            <a:srgbClr val="C9A84C"/>
          </a:solidFill>
          <a:ln w="12700">
            <a:solidFill>
              <a:srgbClr val="C9A84C"/>
            </a:solidFill>
            <a:prstDash val="solid"/>
          </a:ln>
        </p:spPr>
        <p:txBody>
          <a:bodyPr/>
          <a:lstStyle/>
          <a:p>
            <a:endParaRPr lang="en-US"/>
          </a:p>
        </p:txBody>
      </p:sp>
      <p:sp>
        <p:nvSpPr>
          <p:cNvPr id="20" name="Text 18"/>
          <p:cNvSpPr/>
          <p:nvPr/>
        </p:nvSpPr>
        <p:spPr>
          <a:xfrm>
            <a:off x="365760" y="1993392"/>
            <a:ext cx="8412480" cy="320040"/>
          </a:xfrm>
          <a:prstGeom prst="rect">
            <a:avLst/>
          </a:prstGeom>
          <a:noFill/>
          <a:ln/>
        </p:spPr>
        <p:txBody>
          <a:bodyPr wrap="square" rtlCol="0" anchor="ctr"/>
          <a:lstStyle/>
          <a:p>
            <a:pPr marL="0" indent="0" algn="ctr">
              <a:buNone/>
            </a:pPr>
            <a:r>
              <a:rPr lang="en-US" sz="1000" b="1" kern="0" spc="100" dirty="0">
                <a:solidFill>
                  <a:srgbClr val="C9A84C"/>
                </a:solidFill>
                <a:latin typeface="Calibri" pitchFamily="34" charset="0"/>
                <a:ea typeface="Calibri" pitchFamily="34" charset="-122"/>
                <a:cs typeface="Calibri" pitchFamily="34" charset="-120"/>
              </a:rPr>
              <a:t>DISCIPLESHIP SPANS THE ENTIRE JOURNEY</a:t>
            </a:r>
            <a:endParaRPr lang="en-US" sz="1000" dirty="0"/>
          </a:p>
        </p:txBody>
      </p:sp>
      <p:sp>
        <p:nvSpPr>
          <p:cNvPr id="21" name="Shape 19"/>
          <p:cNvSpPr/>
          <p:nvPr/>
        </p:nvSpPr>
        <p:spPr>
          <a:xfrm>
            <a:off x="365760" y="2377440"/>
            <a:ext cx="1554480" cy="2331720"/>
          </a:xfrm>
          <a:prstGeom prst="rect">
            <a:avLst/>
          </a:prstGeom>
          <a:solidFill>
            <a:srgbClr val="F5F1E8"/>
          </a:solidFill>
          <a:ln w="12700">
            <a:solidFill>
              <a:srgbClr val="D4CBAF"/>
            </a:solidFill>
            <a:prstDash val="solid"/>
          </a:ln>
        </p:spPr>
        <p:txBody>
          <a:bodyPr/>
          <a:lstStyle/>
          <a:p>
            <a:endParaRPr lang="en-US"/>
          </a:p>
        </p:txBody>
      </p:sp>
      <p:sp>
        <p:nvSpPr>
          <p:cNvPr id="22" name="Text 20"/>
          <p:cNvSpPr/>
          <p:nvPr/>
        </p:nvSpPr>
        <p:spPr>
          <a:xfrm>
            <a:off x="457200" y="2496312"/>
            <a:ext cx="1371600" cy="1828800"/>
          </a:xfrm>
          <a:prstGeom prst="rect">
            <a:avLst/>
          </a:prstGeom>
          <a:noFill/>
          <a:ln/>
        </p:spPr>
        <p:txBody>
          <a:bodyPr wrap="square" rtlCol="0" anchor="ctr"/>
          <a:lstStyle/>
          <a:p>
            <a:pPr marL="0" indent="0">
              <a:lnSpc>
                <a:spcPct val="135000"/>
              </a:lnSpc>
              <a:buNone/>
            </a:pPr>
            <a:r>
              <a:rPr lang="en-US" sz="1100" dirty="0">
                <a:solidFill>
                  <a:srgbClr val="374151"/>
                </a:solidFill>
                <a:latin typeface="Calibri" pitchFamily="34" charset="0"/>
                <a:ea typeface="Calibri" pitchFamily="34" charset="-122"/>
                <a:cs typeface="Calibri" pitchFamily="34" charset="-120"/>
              </a:rPr>
              <a:t>Prayer, presence, relationship — before any formal evangelism</a:t>
            </a:r>
            <a:endParaRPr lang="en-US" sz="1100" dirty="0"/>
          </a:p>
        </p:txBody>
      </p:sp>
      <p:sp>
        <p:nvSpPr>
          <p:cNvPr id="23" name="Shape 21"/>
          <p:cNvSpPr/>
          <p:nvPr/>
        </p:nvSpPr>
        <p:spPr>
          <a:xfrm>
            <a:off x="2048256" y="2377440"/>
            <a:ext cx="1554480" cy="2331720"/>
          </a:xfrm>
          <a:prstGeom prst="rect">
            <a:avLst/>
          </a:prstGeom>
          <a:solidFill>
            <a:srgbClr val="F5F1E8"/>
          </a:solidFill>
          <a:ln w="12700">
            <a:solidFill>
              <a:srgbClr val="D4CBAF"/>
            </a:solidFill>
            <a:prstDash val="solid"/>
          </a:ln>
        </p:spPr>
        <p:txBody>
          <a:bodyPr/>
          <a:lstStyle/>
          <a:p>
            <a:endParaRPr lang="en-US"/>
          </a:p>
        </p:txBody>
      </p:sp>
      <p:sp>
        <p:nvSpPr>
          <p:cNvPr id="24" name="Text 22"/>
          <p:cNvSpPr/>
          <p:nvPr/>
        </p:nvSpPr>
        <p:spPr>
          <a:xfrm>
            <a:off x="2139696" y="2496312"/>
            <a:ext cx="1371600" cy="1828800"/>
          </a:xfrm>
          <a:prstGeom prst="rect">
            <a:avLst/>
          </a:prstGeom>
          <a:noFill/>
          <a:ln/>
        </p:spPr>
        <p:txBody>
          <a:bodyPr wrap="square" rtlCol="0" anchor="ctr"/>
          <a:lstStyle/>
          <a:p>
            <a:pPr marL="0" indent="0">
              <a:lnSpc>
                <a:spcPct val="135000"/>
              </a:lnSpc>
              <a:buNone/>
            </a:pPr>
            <a:r>
              <a:rPr lang="en-US" sz="1100" dirty="0">
                <a:solidFill>
                  <a:srgbClr val="374151"/>
                </a:solidFill>
                <a:latin typeface="Calibri" pitchFamily="34" charset="0"/>
                <a:ea typeface="Calibri" pitchFamily="34" charset="-122"/>
                <a:cs typeface="Calibri" pitchFamily="34" charset="-120"/>
              </a:rPr>
              <a:t>Proclamation, discovery Bible studies, engagement with truth</a:t>
            </a:r>
            <a:endParaRPr lang="en-US" sz="1100" dirty="0"/>
          </a:p>
        </p:txBody>
      </p:sp>
      <p:sp>
        <p:nvSpPr>
          <p:cNvPr id="25" name="Shape 23"/>
          <p:cNvSpPr/>
          <p:nvPr/>
        </p:nvSpPr>
        <p:spPr>
          <a:xfrm>
            <a:off x="3730752" y="2377440"/>
            <a:ext cx="1554480" cy="2331720"/>
          </a:xfrm>
          <a:prstGeom prst="rect">
            <a:avLst/>
          </a:prstGeom>
          <a:solidFill>
            <a:srgbClr val="EEE8D5"/>
          </a:solidFill>
          <a:ln w="12700">
            <a:solidFill>
              <a:srgbClr val="C9A84C"/>
            </a:solidFill>
            <a:prstDash val="solid"/>
          </a:ln>
        </p:spPr>
        <p:txBody>
          <a:bodyPr/>
          <a:lstStyle/>
          <a:p>
            <a:endParaRPr lang="en-US"/>
          </a:p>
        </p:txBody>
      </p:sp>
      <p:sp>
        <p:nvSpPr>
          <p:cNvPr id="26" name="Text 24"/>
          <p:cNvSpPr/>
          <p:nvPr/>
        </p:nvSpPr>
        <p:spPr>
          <a:xfrm>
            <a:off x="3822192" y="2496312"/>
            <a:ext cx="1371600" cy="1828800"/>
          </a:xfrm>
          <a:prstGeom prst="rect">
            <a:avLst/>
          </a:prstGeom>
          <a:noFill/>
          <a:ln/>
        </p:spPr>
        <p:txBody>
          <a:bodyPr wrap="square" rtlCol="0" anchor="ctr"/>
          <a:lstStyle/>
          <a:p>
            <a:pPr marL="0" indent="0">
              <a:lnSpc>
                <a:spcPct val="135000"/>
              </a:lnSpc>
              <a:buNone/>
            </a:pPr>
            <a:r>
              <a:rPr lang="en-US" sz="1100" dirty="0">
                <a:solidFill>
                  <a:srgbClr val="374151"/>
                </a:solidFill>
                <a:latin typeface="Calibri" pitchFamily="34" charset="0"/>
                <a:ea typeface="Calibri" pitchFamily="34" charset="-122"/>
                <a:cs typeface="Calibri" pitchFamily="34" charset="-120"/>
              </a:rPr>
              <a:t>Public commitment — initiation into the covenant community</a:t>
            </a:r>
            <a:endParaRPr lang="en-US" sz="1100" dirty="0"/>
          </a:p>
        </p:txBody>
      </p:sp>
      <p:sp>
        <p:nvSpPr>
          <p:cNvPr id="27" name="Text 25"/>
          <p:cNvSpPr/>
          <p:nvPr/>
        </p:nvSpPr>
        <p:spPr>
          <a:xfrm>
            <a:off x="3803904" y="4325112"/>
            <a:ext cx="1417320" cy="320040"/>
          </a:xfrm>
          <a:prstGeom prst="rect">
            <a:avLst/>
          </a:prstGeom>
          <a:noFill/>
          <a:ln/>
        </p:spPr>
        <p:txBody>
          <a:bodyPr wrap="square" rtlCol="0" anchor="ctr"/>
          <a:lstStyle/>
          <a:p>
            <a:pPr marL="0" indent="0">
              <a:buNone/>
            </a:pPr>
            <a:r>
              <a:rPr lang="en-US" sz="950" b="1" i="1" dirty="0">
                <a:solidFill>
                  <a:srgbClr val="C9A84C"/>
                </a:solidFill>
                <a:latin typeface="Calibri" pitchFamily="34" charset="0"/>
                <a:ea typeface="Calibri" pitchFamily="34" charset="-122"/>
                <a:cs typeface="Calibri" pitchFamily="34" charset="-120"/>
              </a:rPr>
              <a:t>Entry point,</a:t>
            </a:r>
            <a:endParaRPr lang="en-US" sz="950" dirty="0"/>
          </a:p>
          <a:p>
            <a:pPr marL="0" indent="0">
              <a:buNone/>
            </a:pPr>
            <a:r>
              <a:rPr lang="en-US" sz="950" b="1" i="1" dirty="0">
                <a:solidFill>
                  <a:srgbClr val="C9A84C"/>
                </a:solidFill>
                <a:latin typeface="Calibri" pitchFamily="34" charset="0"/>
                <a:ea typeface="Calibri" pitchFamily="34" charset="-122"/>
                <a:cs typeface="Calibri" pitchFamily="34" charset="-120"/>
              </a:rPr>
              <a:t>not finish line</a:t>
            </a:r>
            <a:endParaRPr lang="en-US" sz="950" dirty="0"/>
          </a:p>
        </p:txBody>
      </p:sp>
      <p:sp>
        <p:nvSpPr>
          <p:cNvPr id="28" name="Shape 26"/>
          <p:cNvSpPr/>
          <p:nvPr/>
        </p:nvSpPr>
        <p:spPr>
          <a:xfrm>
            <a:off x="5413248" y="2377440"/>
            <a:ext cx="1554480" cy="2331720"/>
          </a:xfrm>
          <a:prstGeom prst="rect">
            <a:avLst/>
          </a:prstGeom>
          <a:solidFill>
            <a:srgbClr val="F5F1E8"/>
          </a:solidFill>
          <a:ln w="12700">
            <a:solidFill>
              <a:srgbClr val="D4CBAF"/>
            </a:solidFill>
            <a:prstDash val="solid"/>
          </a:ln>
        </p:spPr>
        <p:txBody>
          <a:bodyPr/>
          <a:lstStyle/>
          <a:p>
            <a:endParaRPr lang="en-US"/>
          </a:p>
        </p:txBody>
      </p:sp>
      <p:sp>
        <p:nvSpPr>
          <p:cNvPr id="29" name="Text 27"/>
          <p:cNvSpPr/>
          <p:nvPr/>
        </p:nvSpPr>
        <p:spPr>
          <a:xfrm>
            <a:off x="5504688" y="2496312"/>
            <a:ext cx="1371600" cy="1828800"/>
          </a:xfrm>
          <a:prstGeom prst="rect">
            <a:avLst/>
          </a:prstGeom>
          <a:noFill/>
          <a:ln/>
        </p:spPr>
        <p:txBody>
          <a:bodyPr wrap="square" rtlCol="0" anchor="ctr"/>
          <a:lstStyle/>
          <a:p>
            <a:pPr marL="0" indent="0">
              <a:lnSpc>
                <a:spcPct val="135000"/>
              </a:lnSpc>
              <a:buNone/>
            </a:pPr>
            <a:r>
              <a:rPr lang="en-US" sz="1100" dirty="0">
                <a:solidFill>
                  <a:srgbClr val="374151"/>
                </a:solidFill>
                <a:latin typeface="Calibri" pitchFamily="34" charset="0"/>
                <a:ea typeface="Calibri" pitchFamily="34" charset="-122"/>
                <a:cs typeface="Calibri" pitchFamily="34" charset="-120"/>
              </a:rPr>
              <a:t>Mentoring, accountability, spiritual gifts, mission deployment</a:t>
            </a:r>
            <a:endParaRPr lang="en-US" sz="1100" dirty="0"/>
          </a:p>
        </p:txBody>
      </p:sp>
      <p:sp>
        <p:nvSpPr>
          <p:cNvPr id="30" name="Shape 28"/>
          <p:cNvSpPr/>
          <p:nvPr/>
        </p:nvSpPr>
        <p:spPr>
          <a:xfrm>
            <a:off x="7095744" y="2377440"/>
            <a:ext cx="1554480" cy="2331720"/>
          </a:xfrm>
          <a:prstGeom prst="rect">
            <a:avLst/>
          </a:prstGeom>
          <a:solidFill>
            <a:srgbClr val="F5F1E8"/>
          </a:solidFill>
          <a:ln w="12700">
            <a:solidFill>
              <a:srgbClr val="D4CBAF"/>
            </a:solidFill>
            <a:prstDash val="solid"/>
          </a:ln>
        </p:spPr>
        <p:txBody>
          <a:bodyPr/>
          <a:lstStyle/>
          <a:p>
            <a:endParaRPr lang="en-US"/>
          </a:p>
        </p:txBody>
      </p:sp>
      <p:sp>
        <p:nvSpPr>
          <p:cNvPr id="31" name="Text 29"/>
          <p:cNvSpPr/>
          <p:nvPr/>
        </p:nvSpPr>
        <p:spPr>
          <a:xfrm>
            <a:off x="7187184" y="2496312"/>
            <a:ext cx="1371600" cy="1828800"/>
          </a:xfrm>
          <a:prstGeom prst="rect">
            <a:avLst/>
          </a:prstGeom>
          <a:noFill/>
          <a:ln/>
        </p:spPr>
        <p:txBody>
          <a:bodyPr wrap="square" rtlCol="0" anchor="ctr"/>
          <a:lstStyle/>
          <a:p>
            <a:pPr marL="0" indent="0">
              <a:lnSpc>
                <a:spcPct val="135000"/>
              </a:lnSpc>
              <a:buNone/>
            </a:pPr>
            <a:r>
              <a:rPr lang="en-US" sz="1100" dirty="0">
                <a:solidFill>
                  <a:srgbClr val="374151"/>
                </a:solidFill>
                <a:latin typeface="Calibri" pitchFamily="34" charset="0"/>
                <a:ea typeface="Calibri" pitchFamily="34" charset="-122"/>
                <a:cs typeface="Calibri" pitchFamily="34" charset="-120"/>
              </a:rPr>
              <a:t>The disciple becomes a disciple-maker — the cycle continues</a:t>
            </a:r>
            <a:endParaRPr lang="en-US" sz="1100" dirty="0"/>
          </a:p>
        </p:txBody>
      </p:sp>
      <p:sp>
        <p:nvSpPr>
          <p:cNvPr id="32" name="Shape 30"/>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5F1E8"/>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548640" y="164592"/>
            <a:ext cx="8046720" cy="274320"/>
          </a:xfrm>
          <a:prstGeom prst="rect">
            <a:avLst/>
          </a:prstGeom>
          <a:noFill/>
          <a:ln/>
        </p:spPr>
        <p:txBody>
          <a:bodyPr wrap="square" rtlCol="0" anchor="ctr"/>
          <a:lstStyle/>
          <a:p>
            <a:pPr marL="0" indent="0">
              <a:buNone/>
            </a:pPr>
            <a:r>
              <a:rPr lang="en-US" sz="900" b="1" kern="0" spc="200" dirty="0">
                <a:solidFill>
                  <a:srgbClr val="C9A84C"/>
                </a:solidFill>
                <a:latin typeface="Calibri" pitchFamily="34" charset="0"/>
                <a:ea typeface="Calibri" pitchFamily="34" charset="-122"/>
                <a:cs typeface="Calibri" pitchFamily="34" charset="-120"/>
              </a:rPr>
              <a:t>03  DISCIPLESHIP AS MISSION</a:t>
            </a:r>
            <a:endParaRPr lang="en-US" sz="900" dirty="0"/>
          </a:p>
        </p:txBody>
      </p:sp>
      <p:sp>
        <p:nvSpPr>
          <p:cNvPr id="4" name="Text 2"/>
          <p:cNvSpPr/>
          <p:nvPr/>
        </p:nvSpPr>
        <p:spPr>
          <a:xfrm>
            <a:off x="548640" y="457200"/>
            <a:ext cx="8046720" cy="594360"/>
          </a:xfrm>
          <a:prstGeom prst="rect">
            <a:avLst/>
          </a:prstGeom>
          <a:noFill/>
          <a:ln/>
        </p:spPr>
        <p:txBody>
          <a:bodyPr wrap="square" rtlCol="0" anchor="ctr"/>
          <a:lstStyle/>
          <a:p>
            <a:pPr marL="0" indent="0">
              <a:buNone/>
            </a:pPr>
            <a:r>
              <a:rPr lang="en-US" sz="2300" dirty="0">
                <a:solidFill>
                  <a:srgbClr val="1A2B4A"/>
                </a:solidFill>
                <a:latin typeface="Georgia" pitchFamily="34" charset="0"/>
                <a:ea typeface="Georgia" pitchFamily="34" charset="-122"/>
                <a:cs typeface="Georgia" pitchFamily="34" charset="-120"/>
              </a:rPr>
              <a:t>Evangelism, Baptism &amp; Teaching: An Integrated Model</a:t>
            </a:r>
            <a:endParaRPr lang="en-US" sz="2300" dirty="0"/>
          </a:p>
        </p:txBody>
      </p:sp>
      <p:sp>
        <p:nvSpPr>
          <p:cNvPr id="5" name="Shape 3"/>
          <p:cNvSpPr/>
          <p:nvPr/>
        </p:nvSpPr>
        <p:spPr>
          <a:xfrm>
            <a:off x="457200" y="1188720"/>
            <a:ext cx="3840480" cy="411480"/>
          </a:xfrm>
          <a:prstGeom prst="rect">
            <a:avLst/>
          </a:prstGeom>
          <a:solidFill>
            <a:srgbClr val="A13544"/>
          </a:solidFill>
          <a:ln w="12700">
            <a:solidFill>
              <a:srgbClr val="A13544"/>
            </a:solidFill>
            <a:prstDash val="solid"/>
          </a:ln>
        </p:spPr>
        <p:txBody>
          <a:bodyPr/>
          <a:lstStyle/>
          <a:p>
            <a:endParaRPr lang="en-US"/>
          </a:p>
        </p:txBody>
      </p:sp>
      <p:sp>
        <p:nvSpPr>
          <p:cNvPr id="6" name="Text 4"/>
          <p:cNvSpPr/>
          <p:nvPr/>
        </p:nvSpPr>
        <p:spPr>
          <a:xfrm>
            <a:off x="457200" y="1188720"/>
            <a:ext cx="3840480" cy="411480"/>
          </a:xfrm>
          <a:prstGeom prst="rect">
            <a:avLst/>
          </a:prstGeom>
          <a:noFill/>
          <a:ln/>
        </p:spPr>
        <p:txBody>
          <a:bodyPr wrap="square" rtlCol="0" anchor="ctr"/>
          <a:lstStyle/>
          <a:p>
            <a:pPr marL="0" indent="0" algn="ctr">
              <a:buNone/>
            </a:pPr>
            <a:r>
              <a:rPr lang="en-US" sz="1400" b="1" dirty="0">
                <a:solidFill>
                  <a:srgbClr val="FFFFFF"/>
                </a:solidFill>
                <a:latin typeface="Georgia" pitchFamily="34" charset="0"/>
                <a:ea typeface="Georgia" pitchFamily="34" charset="-122"/>
                <a:cs typeface="Georgia" pitchFamily="34" charset="-120"/>
              </a:rPr>
              <a:t>THE SEQUENTIAL ERROR</a:t>
            </a:r>
            <a:endParaRPr lang="en-US" sz="1400" dirty="0"/>
          </a:p>
        </p:txBody>
      </p:sp>
      <p:sp>
        <p:nvSpPr>
          <p:cNvPr id="7" name="Shape 5"/>
          <p:cNvSpPr/>
          <p:nvPr/>
        </p:nvSpPr>
        <p:spPr>
          <a:xfrm>
            <a:off x="457200" y="1664208"/>
            <a:ext cx="3840480" cy="3017520"/>
          </a:xfrm>
          <a:prstGeom prst="rect">
            <a:avLst/>
          </a:prstGeom>
          <a:solidFill>
            <a:srgbClr val="FFF0F0"/>
          </a:solidFill>
          <a:ln w="12700">
            <a:solidFill>
              <a:srgbClr val="E8C0C0"/>
            </a:solidFill>
            <a:prstDash val="solid"/>
          </a:ln>
        </p:spPr>
        <p:txBody>
          <a:bodyPr/>
          <a:lstStyle/>
          <a:p>
            <a:endParaRPr lang="en-US"/>
          </a:p>
        </p:txBody>
      </p:sp>
      <p:sp>
        <p:nvSpPr>
          <p:cNvPr id="8" name="Text 6"/>
          <p:cNvSpPr/>
          <p:nvPr/>
        </p:nvSpPr>
        <p:spPr>
          <a:xfrm>
            <a:off x="594360" y="1737360"/>
            <a:ext cx="3566160" cy="2834640"/>
          </a:xfrm>
          <a:prstGeom prst="rect">
            <a:avLst/>
          </a:prstGeom>
          <a:noFill/>
          <a:ln/>
        </p:spPr>
        <p:txBody>
          <a:bodyPr wrap="square" rtlCol="0" anchor="ctr"/>
          <a:lstStyle/>
          <a:p>
            <a:pPr marL="0" indent="0">
              <a:lnSpc>
                <a:spcPct val="130000"/>
              </a:lnSpc>
              <a:buNone/>
            </a:pPr>
            <a:r>
              <a:rPr lang="en-US" sz="1300" b="1" dirty="0">
                <a:solidFill>
                  <a:srgbClr val="A13544"/>
                </a:solidFill>
                <a:latin typeface="Georgia" pitchFamily="34" charset="0"/>
                <a:ea typeface="Georgia" pitchFamily="34" charset="-122"/>
                <a:cs typeface="Georgia" pitchFamily="34" charset="-120"/>
              </a:rPr>
              <a:t>Evangelism  →  Baptism  →  Teaching
</a:t>
            </a:r>
            <a:r>
              <a:rPr lang="en-US" sz="1200" dirty="0">
                <a:solidFill>
                  <a:srgbClr val="374151"/>
                </a:solidFill>
                <a:latin typeface="Calibri" pitchFamily="34" charset="0"/>
                <a:ea typeface="Calibri" pitchFamily="34" charset="-122"/>
                <a:cs typeface="Calibri" pitchFamily="34" charset="-120"/>
              </a:rPr>
              <a:t>This linear model treats evangelism as pre-church, baptism as the goal, and teaching as an optional follow-up.
It produces converts with some doctrine but without formation — people who know some of the truth but have not been shaped by it into witnesses.</a:t>
            </a:r>
            <a:endParaRPr lang="en-US" sz="1300" dirty="0"/>
          </a:p>
        </p:txBody>
      </p:sp>
      <p:sp>
        <p:nvSpPr>
          <p:cNvPr id="9" name="Shape 7"/>
          <p:cNvSpPr/>
          <p:nvPr/>
        </p:nvSpPr>
        <p:spPr>
          <a:xfrm>
            <a:off x="4846320" y="1188720"/>
            <a:ext cx="3840480" cy="411480"/>
          </a:xfrm>
          <a:prstGeom prst="rect">
            <a:avLst/>
          </a:prstGeom>
          <a:solidFill>
            <a:srgbClr val="437A22"/>
          </a:solidFill>
          <a:ln w="12700">
            <a:solidFill>
              <a:srgbClr val="437A22"/>
            </a:solidFill>
            <a:prstDash val="solid"/>
          </a:ln>
        </p:spPr>
        <p:txBody>
          <a:bodyPr/>
          <a:lstStyle/>
          <a:p>
            <a:endParaRPr lang="en-US"/>
          </a:p>
        </p:txBody>
      </p:sp>
      <p:sp>
        <p:nvSpPr>
          <p:cNvPr id="10" name="Text 8"/>
          <p:cNvSpPr/>
          <p:nvPr/>
        </p:nvSpPr>
        <p:spPr>
          <a:xfrm>
            <a:off x="4846320" y="1188720"/>
            <a:ext cx="3840480" cy="411480"/>
          </a:xfrm>
          <a:prstGeom prst="rect">
            <a:avLst/>
          </a:prstGeom>
          <a:noFill/>
          <a:ln/>
        </p:spPr>
        <p:txBody>
          <a:bodyPr wrap="square" rtlCol="0" anchor="ctr"/>
          <a:lstStyle/>
          <a:p>
            <a:pPr marL="0" indent="0" algn="ctr">
              <a:buNone/>
            </a:pPr>
            <a:r>
              <a:rPr lang="en-US" sz="1400" b="1" dirty="0">
                <a:solidFill>
                  <a:srgbClr val="FFFFFF"/>
                </a:solidFill>
                <a:latin typeface="Georgia" pitchFamily="34" charset="0"/>
                <a:ea typeface="Georgia" pitchFamily="34" charset="-122"/>
                <a:cs typeface="Georgia" pitchFamily="34" charset="-120"/>
              </a:rPr>
              <a:t>THE INTEGRATED MODEL</a:t>
            </a:r>
            <a:endParaRPr lang="en-US" sz="1400" dirty="0"/>
          </a:p>
        </p:txBody>
      </p:sp>
      <p:sp>
        <p:nvSpPr>
          <p:cNvPr id="11" name="Shape 9"/>
          <p:cNvSpPr/>
          <p:nvPr/>
        </p:nvSpPr>
        <p:spPr>
          <a:xfrm>
            <a:off x="4846320" y="1664208"/>
            <a:ext cx="3840480" cy="3017520"/>
          </a:xfrm>
          <a:prstGeom prst="rect">
            <a:avLst/>
          </a:prstGeom>
          <a:solidFill>
            <a:srgbClr val="F0FFF0"/>
          </a:solidFill>
          <a:ln w="12700">
            <a:solidFill>
              <a:srgbClr val="B8E0B8"/>
            </a:solidFill>
            <a:prstDash val="solid"/>
          </a:ln>
        </p:spPr>
        <p:txBody>
          <a:bodyPr/>
          <a:lstStyle/>
          <a:p>
            <a:endParaRPr lang="en-US"/>
          </a:p>
        </p:txBody>
      </p:sp>
      <p:sp>
        <p:nvSpPr>
          <p:cNvPr id="12" name="Text 10"/>
          <p:cNvSpPr/>
          <p:nvPr/>
        </p:nvSpPr>
        <p:spPr>
          <a:xfrm>
            <a:off x="4983480" y="1737360"/>
            <a:ext cx="3566160" cy="2834640"/>
          </a:xfrm>
          <a:prstGeom prst="rect">
            <a:avLst/>
          </a:prstGeom>
          <a:noFill/>
          <a:ln/>
        </p:spPr>
        <p:txBody>
          <a:bodyPr wrap="square" rtlCol="0" anchor="ctr"/>
          <a:lstStyle/>
          <a:p>
            <a:pPr marL="0" indent="0">
              <a:lnSpc>
                <a:spcPct val="130000"/>
              </a:lnSpc>
              <a:buNone/>
            </a:pPr>
            <a:r>
              <a:rPr lang="en-US" sz="1200" b="1" dirty="0">
                <a:solidFill>
                  <a:srgbClr val="437A22"/>
                </a:solidFill>
                <a:latin typeface="Georgia" pitchFamily="34" charset="0"/>
                <a:ea typeface="Georgia" pitchFamily="34" charset="-122"/>
                <a:cs typeface="Georgia" pitchFamily="34" charset="-120"/>
              </a:rPr>
              <a:t>Evangelism + Teaching + Baptism = Discipleship
</a:t>
            </a:r>
            <a:r>
              <a:rPr lang="en-US" sz="1200" dirty="0">
                <a:solidFill>
                  <a:srgbClr val="374151"/>
                </a:solidFill>
                <a:latin typeface="Calibri" pitchFamily="34" charset="0"/>
                <a:ea typeface="Calibri" pitchFamily="34" charset="-122"/>
                <a:cs typeface="Calibri" pitchFamily="34" charset="-120"/>
              </a:rPr>
              <a:t>Acts 2:42 model: "They devoted themselves to the apostles' teaching and to fellowship, to the breaking of bread and to prayer." Formation and proclamation are inseparable.
Pre-baptismal instruction, accountability groups, and missional community are not programs — they are the shape of NT discipleship.</a:t>
            </a:r>
            <a:endParaRPr lang="en-US" sz="1200" dirty="0"/>
          </a:p>
        </p:txBody>
      </p:sp>
      <p:sp>
        <p:nvSpPr>
          <p:cNvPr id="13" name="Shape 11"/>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A2B4A"/>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548640" y="164592"/>
            <a:ext cx="8046720" cy="274320"/>
          </a:xfrm>
          <a:prstGeom prst="rect">
            <a:avLst/>
          </a:prstGeom>
          <a:noFill/>
          <a:ln/>
        </p:spPr>
        <p:txBody>
          <a:bodyPr wrap="square" rtlCol="0" anchor="ctr"/>
          <a:lstStyle/>
          <a:p>
            <a:pPr marL="0" indent="0">
              <a:buNone/>
            </a:pPr>
            <a:r>
              <a:rPr lang="en-US" sz="900" b="1" kern="0" spc="200" dirty="0">
                <a:solidFill>
                  <a:srgbClr val="E2C97A"/>
                </a:solidFill>
                <a:latin typeface="Calibri" pitchFamily="34" charset="0"/>
                <a:ea typeface="Calibri" pitchFamily="34" charset="-122"/>
                <a:cs typeface="Calibri" pitchFamily="34" charset="-120"/>
              </a:rPr>
              <a:t>03  DISCIPLESHIP AS MISSION</a:t>
            </a:r>
            <a:endParaRPr lang="en-US" sz="900" dirty="0"/>
          </a:p>
        </p:txBody>
      </p:sp>
      <p:sp>
        <p:nvSpPr>
          <p:cNvPr id="4" name="Text 2"/>
          <p:cNvSpPr/>
          <p:nvPr/>
        </p:nvSpPr>
        <p:spPr>
          <a:xfrm>
            <a:off x="548640" y="475488"/>
            <a:ext cx="8046720" cy="640080"/>
          </a:xfrm>
          <a:prstGeom prst="rect">
            <a:avLst/>
          </a:prstGeom>
          <a:noFill/>
          <a:ln/>
        </p:spPr>
        <p:txBody>
          <a:bodyPr wrap="square" rtlCol="0" anchor="ctr"/>
          <a:lstStyle/>
          <a:p>
            <a:pPr marL="0" indent="0">
              <a:buNone/>
            </a:pPr>
            <a:r>
              <a:rPr lang="en-US" sz="2800" b="1" dirty="0">
                <a:solidFill>
                  <a:srgbClr val="FFFFFF"/>
                </a:solidFill>
                <a:latin typeface="Georgia" pitchFamily="34" charset="0"/>
                <a:ea typeface="Georgia" pitchFamily="34" charset="-122"/>
                <a:cs typeface="Georgia" pitchFamily="34" charset="-120"/>
              </a:rPr>
              <a:t>Discipleship in Secular, Urban Contexts</a:t>
            </a:r>
            <a:endParaRPr lang="en-US" sz="2800" dirty="0"/>
          </a:p>
        </p:txBody>
      </p:sp>
      <p:sp>
        <p:nvSpPr>
          <p:cNvPr id="5" name="Shape 3"/>
          <p:cNvSpPr/>
          <p:nvPr/>
        </p:nvSpPr>
        <p:spPr>
          <a:xfrm>
            <a:off x="457200" y="1234440"/>
            <a:ext cx="4114800" cy="1691640"/>
          </a:xfrm>
          <a:prstGeom prst="rect">
            <a:avLst/>
          </a:prstGeom>
          <a:solidFill>
            <a:srgbClr val="2E4470"/>
          </a:solidFill>
          <a:ln w="12700">
            <a:solidFill>
              <a:srgbClr val="2E4470"/>
            </a:solidFill>
            <a:prstDash val="solid"/>
          </a:ln>
        </p:spPr>
        <p:txBody>
          <a:bodyPr/>
          <a:lstStyle/>
          <a:p>
            <a:endParaRPr lang="en-US"/>
          </a:p>
        </p:txBody>
      </p:sp>
      <p:sp>
        <p:nvSpPr>
          <p:cNvPr id="6" name="Shape 4"/>
          <p:cNvSpPr/>
          <p:nvPr/>
        </p:nvSpPr>
        <p:spPr>
          <a:xfrm>
            <a:off x="457200" y="1234440"/>
            <a:ext cx="4114800" cy="41148"/>
          </a:xfrm>
          <a:prstGeom prst="rect">
            <a:avLst/>
          </a:prstGeom>
          <a:solidFill>
            <a:srgbClr val="C9A84C"/>
          </a:solidFill>
          <a:ln w="12700">
            <a:solidFill>
              <a:srgbClr val="C9A84C"/>
            </a:solidFill>
            <a:prstDash val="solid"/>
          </a:ln>
        </p:spPr>
        <p:txBody>
          <a:bodyPr/>
          <a:lstStyle/>
          <a:p>
            <a:endParaRPr lang="en-US"/>
          </a:p>
        </p:txBody>
      </p:sp>
      <p:sp>
        <p:nvSpPr>
          <p:cNvPr id="7" name="Text 5"/>
          <p:cNvSpPr/>
          <p:nvPr/>
        </p:nvSpPr>
        <p:spPr>
          <a:xfrm>
            <a:off x="621792" y="1325880"/>
            <a:ext cx="3785616" cy="365760"/>
          </a:xfrm>
          <a:prstGeom prst="rect">
            <a:avLst/>
          </a:prstGeom>
          <a:noFill/>
          <a:ln/>
        </p:spPr>
        <p:txBody>
          <a:bodyPr wrap="square" rtlCol="0" anchor="ctr"/>
          <a:lstStyle/>
          <a:p>
            <a:pPr marL="0" indent="0">
              <a:buNone/>
            </a:pPr>
            <a:r>
              <a:rPr lang="en-US" sz="1500" b="1" dirty="0">
                <a:solidFill>
                  <a:srgbClr val="C9A84C"/>
                </a:solidFill>
                <a:latin typeface="Georgia" pitchFamily="34" charset="0"/>
                <a:ea typeface="Georgia" pitchFamily="34" charset="-122"/>
                <a:cs typeface="Georgia" pitchFamily="34" charset="-120"/>
              </a:rPr>
              <a:t>Presence Before Proclamation</a:t>
            </a:r>
            <a:endParaRPr lang="en-US" sz="1500" dirty="0"/>
          </a:p>
        </p:txBody>
      </p:sp>
      <p:sp>
        <p:nvSpPr>
          <p:cNvPr id="8" name="Text 6"/>
          <p:cNvSpPr/>
          <p:nvPr/>
        </p:nvSpPr>
        <p:spPr>
          <a:xfrm>
            <a:off x="621792" y="1737360"/>
            <a:ext cx="3785616" cy="868680"/>
          </a:xfrm>
          <a:prstGeom prst="rect">
            <a:avLst/>
          </a:prstGeom>
          <a:noFill/>
          <a:ln/>
        </p:spPr>
        <p:txBody>
          <a:bodyPr wrap="square" rtlCol="0" anchor="ctr"/>
          <a:lstStyle/>
          <a:p>
            <a:pPr marL="0" indent="0">
              <a:lnSpc>
                <a:spcPct val="125000"/>
              </a:lnSpc>
              <a:buNone/>
            </a:pPr>
            <a:r>
              <a:rPr lang="en-US" sz="1100" dirty="0">
                <a:solidFill>
                  <a:srgbClr val="FFFFFF"/>
                </a:solidFill>
                <a:latin typeface="Calibri" pitchFamily="34" charset="0"/>
                <a:ea typeface="Calibri" pitchFamily="34" charset="-122"/>
                <a:cs typeface="Calibri" pitchFamily="34" charset="-120"/>
              </a:rPr>
              <a:t>In post-Christian urban settings, trust precedes truth. Disciples must earn relational capital before theological conversation is possible. Jesus ate with sinners before he taught them (Luke 15:2).</a:t>
            </a:r>
            <a:endParaRPr lang="en-US" sz="1100" dirty="0"/>
          </a:p>
        </p:txBody>
      </p:sp>
      <p:sp>
        <p:nvSpPr>
          <p:cNvPr id="9" name="Text 7"/>
          <p:cNvSpPr/>
          <p:nvPr/>
        </p:nvSpPr>
        <p:spPr>
          <a:xfrm>
            <a:off x="621792" y="2624328"/>
            <a:ext cx="3785616" cy="256032"/>
          </a:xfrm>
          <a:prstGeom prst="rect">
            <a:avLst/>
          </a:prstGeom>
          <a:noFill/>
          <a:ln/>
        </p:spPr>
        <p:txBody>
          <a:bodyPr wrap="square" rtlCol="0" anchor="ctr"/>
          <a:lstStyle/>
          <a:p>
            <a:pPr marL="0" indent="0">
              <a:buNone/>
            </a:pPr>
            <a:r>
              <a:rPr lang="en-US" sz="1000" i="1" dirty="0">
                <a:solidFill>
                  <a:srgbClr val="E2C97A"/>
                </a:solidFill>
                <a:latin typeface="Georgia" pitchFamily="34" charset="0"/>
                <a:ea typeface="Georgia" pitchFamily="34" charset="-122"/>
                <a:cs typeface="Georgia" pitchFamily="34" charset="-120"/>
              </a:rPr>
              <a:t>Luke 15:2; John 1:14 — "dwelling among us"</a:t>
            </a:r>
            <a:endParaRPr lang="en-US" sz="1000" dirty="0"/>
          </a:p>
        </p:txBody>
      </p:sp>
      <p:sp>
        <p:nvSpPr>
          <p:cNvPr id="10" name="Shape 8"/>
          <p:cNvSpPr/>
          <p:nvPr/>
        </p:nvSpPr>
        <p:spPr>
          <a:xfrm>
            <a:off x="4800600" y="1234440"/>
            <a:ext cx="4114800" cy="1691640"/>
          </a:xfrm>
          <a:prstGeom prst="rect">
            <a:avLst/>
          </a:prstGeom>
          <a:solidFill>
            <a:srgbClr val="2E4470"/>
          </a:solidFill>
          <a:ln w="12700">
            <a:solidFill>
              <a:srgbClr val="2E4470"/>
            </a:solidFill>
            <a:prstDash val="solid"/>
          </a:ln>
        </p:spPr>
        <p:txBody>
          <a:bodyPr/>
          <a:lstStyle/>
          <a:p>
            <a:endParaRPr lang="en-US"/>
          </a:p>
        </p:txBody>
      </p:sp>
      <p:sp>
        <p:nvSpPr>
          <p:cNvPr id="11" name="Shape 9"/>
          <p:cNvSpPr/>
          <p:nvPr/>
        </p:nvSpPr>
        <p:spPr>
          <a:xfrm>
            <a:off x="4800600" y="1234440"/>
            <a:ext cx="4114800" cy="41148"/>
          </a:xfrm>
          <a:prstGeom prst="rect">
            <a:avLst/>
          </a:prstGeom>
          <a:solidFill>
            <a:srgbClr val="C9A84C"/>
          </a:solidFill>
          <a:ln w="12700">
            <a:solidFill>
              <a:srgbClr val="C9A84C"/>
            </a:solidFill>
            <a:prstDash val="solid"/>
          </a:ln>
        </p:spPr>
        <p:txBody>
          <a:bodyPr/>
          <a:lstStyle/>
          <a:p>
            <a:endParaRPr lang="en-US"/>
          </a:p>
        </p:txBody>
      </p:sp>
      <p:sp>
        <p:nvSpPr>
          <p:cNvPr id="12" name="Text 10"/>
          <p:cNvSpPr/>
          <p:nvPr/>
        </p:nvSpPr>
        <p:spPr>
          <a:xfrm>
            <a:off x="4965192" y="1325880"/>
            <a:ext cx="3785616" cy="365760"/>
          </a:xfrm>
          <a:prstGeom prst="rect">
            <a:avLst/>
          </a:prstGeom>
          <a:noFill/>
          <a:ln/>
        </p:spPr>
        <p:txBody>
          <a:bodyPr wrap="square" rtlCol="0" anchor="ctr"/>
          <a:lstStyle/>
          <a:p>
            <a:pPr marL="0" indent="0">
              <a:buNone/>
            </a:pPr>
            <a:r>
              <a:rPr lang="en-US" sz="1500" b="1" dirty="0">
                <a:solidFill>
                  <a:srgbClr val="C9A84C"/>
                </a:solidFill>
                <a:latin typeface="Georgia" pitchFamily="34" charset="0"/>
                <a:ea typeface="Georgia" pitchFamily="34" charset="-122"/>
                <a:cs typeface="Georgia" pitchFamily="34" charset="-120"/>
              </a:rPr>
              <a:t>Discipleship in Third Places</a:t>
            </a:r>
            <a:endParaRPr lang="en-US" sz="1500" dirty="0"/>
          </a:p>
        </p:txBody>
      </p:sp>
      <p:sp>
        <p:nvSpPr>
          <p:cNvPr id="13" name="Text 11"/>
          <p:cNvSpPr/>
          <p:nvPr/>
        </p:nvSpPr>
        <p:spPr>
          <a:xfrm>
            <a:off x="4965192" y="1737360"/>
            <a:ext cx="3785616" cy="868680"/>
          </a:xfrm>
          <a:prstGeom prst="rect">
            <a:avLst/>
          </a:prstGeom>
          <a:noFill/>
          <a:ln/>
        </p:spPr>
        <p:txBody>
          <a:bodyPr wrap="square" rtlCol="0" anchor="ctr"/>
          <a:lstStyle/>
          <a:p>
            <a:pPr marL="0" indent="0">
              <a:lnSpc>
                <a:spcPct val="125000"/>
              </a:lnSpc>
              <a:buNone/>
            </a:pPr>
            <a:r>
              <a:rPr lang="en-US" sz="1100" dirty="0">
                <a:solidFill>
                  <a:srgbClr val="FFFFFF"/>
                </a:solidFill>
                <a:latin typeface="Calibri" pitchFamily="34" charset="0"/>
                <a:ea typeface="Calibri" pitchFamily="34" charset="-122"/>
                <a:cs typeface="Calibri" pitchFamily="34" charset="-120"/>
              </a:rPr>
              <a:t>Cafés, gyms, workplaces, neighborhoods — the city is the mission field. Discipleship must move off campus. The early church discipled in homes, markets, and synagogues — not exclusively in temple courts.</a:t>
            </a:r>
            <a:endParaRPr lang="en-US" sz="1100" dirty="0"/>
          </a:p>
        </p:txBody>
      </p:sp>
      <p:sp>
        <p:nvSpPr>
          <p:cNvPr id="14" name="Text 12"/>
          <p:cNvSpPr/>
          <p:nvPr/>
        </p:nvSpPr>
        <p:spPr>
          <a:xfrm>
            <a:off x="4965192" y="2624328"/>
            <a:ext cx="3785616" cy="256032"/>
          </a:xfrm>
          <a:prstGeom prst="rect">
            <a:avLst/>
          </a:prstGeom>
          <a:noFill/>
          <a:ln/>
        </p:spPr>
        <p:txBody>
          <a:bodyPr wrap="square" rtlCol="0" anchor="ctr"/>
          <a:lstStyle/>
          <a:p>
            <a:pPr marL="0" indent="0">
              <a:buNone/>
            </a:pPr>
            <a:r>
              <a:rPr lang="en-US" sz="1000" i="1" dirty="0">
                <a:solidFill>
                  <a:srgbClr val="E2C97A"/>
                </a:solidFill>
                <a:latin typeface="Georgia" pitchFamily="34" charset="0"/>
                <a:ea typeface="Georgia" pitchFamily="34" charset="-122"/>
                <a:cs typeface="Georgia" pitchFamily="34" charset="-120"/>
              </a:rPr>
              <a:t>Acts 20:20 — "from house to house"</a:t>
            </a:r>
            <a:endParaRPr lang="en-US" sz="1000" dirty="0"/>
          </a:p>
        </p:txBody>
      </p:sp>
      <p:sp>
        <p:nvSpPr>
          <p:cNvPr id="15" name="Shape 13"/>
          <p:cNvSpPr/>
          <p:nvPr/>
        </p:nvSpPr>
        <p:spPr>
          <a:xfrm>
            <a:off x="457200" y="3063240"/>
            <a:ext cx="4114800" cy="1691640"/>
          </a:xfrm>
          <a:prstGeom prst="rect">
            <a:avLst/>
          </a:prstGeom>
          <a:solidFill>
            <a:srgbClr val="2E4470"/>
          </a:solidFill>
          <a:ln w="12700">
            <a:solidFill>
              <a:srgbClr val="2E4470"/>
            </a:solidFill>
            <a:prstDash val="solid"/>
          </a:ln>
        </p:spPr>
        <p:txBody>
          <a:bodyPr/>
          <a:lstStyle/>
          <a:p>
            <a:endParaRPr lang="en-US"/>
          </a:p>
        </p:txBody>
      </p:sp>
      <p:sp>
        <p:nvSpPr>
          <p:cNvPr id="16" name="Shape 14"/>
          <p:cNvSpPr/>
          <p:nvPr/>
        </p:nvSpPr>
        <p:spPr>
          <a:xfrm>
            <a:off x="457200" y="3063240"/>
            <a:ext cx="4114800" cy="41148"/>
          </a:xfrm>
          <a:prstGeom prst="rect">
            <a:avLst/>
          </a:prstGeom>
          <a:solidFill>
            <a:srgbClr val="C9A84C"/>
          </a:solidFill>
          <a:ln w="12700">
            <a:solidFill>
              <a:srgbClr val="C9A84C"/>
            </a:solidFill>
            <a:prstDash val="solid"/>
          </a:ln>
        </p:spPr>
        <p:txBody>
          <a:bodyPr/>
          <a:lstStyle/>
          <a:p>
            <a:endParaRPr lang="en-US"/>
          </a:p>
        </p:txBody>
      </p:sp>
      <p:sp>
        <p:nvSpPr>
          <p:cNvPr id="17" name="Text 15"/>
          <p:cNvSpPr/>
          <p:nvPr/>
        </p:nvSpPr>
        <p:spPr>
          <a:xfrm>
            <a:off x="621792" y="3154680"/>
            <a:ext cx="3785616" cy="365760"/>
          </a:xfrm>
          <a:prstGeom prst="rect">
            <a:avLst/>
          </a:prstGeom>
          <a:noFill/>
          <a:ln/>
        </p:spPr>
        <p:txBody>
          <a:bodyPr wrap="square" rtlCol="0" anchor="ctr"/>
          <a:lstStyle/>
          <a:p>
            <a:pPr marL="0" indent="0">
              <a:buNone/>
            </a:pPr>
            <a:r>
              <a:rPr lang="en-US" sz="1500" b="1" dirty="0">
                <a:solidFill>
                  <a:srgbClr val="C9A84C"/>
                </a:solidFill>
                <a:latin typeface="Georgia" pitchFamily="34" charset="0"/>
                <a:ea typeface="Georgia" pitchFamily="34" charset="-122"/>
                <a:cs typeface="Georgia" pitchFamily="34" charset="-120"/>
              </a:rPr>
              <a:t>Secular Questions, Biblical Answers</a:t>
            </a:r>
            <a:endParaRPr lang="en-US" sz="1500" dirty="0"/>
          </a:p>
        </p:txBody>
      </p:sp>
      <p:sp>
        <p:nvSpPr>
          <p:cNvPr id="18" name="Text 16"/>
          <p:cNvSpPr/>
          <p:nvPr/>
        </p:nvSpPr>
        <p:spPr>
          <a:xfrm>
            <a:off x="621792" y="3566160"/>
            <a:ext cx="3785616" cy="868680"/>
          </a:xfrm>
          <a:prstGeom prst="rect">
            <a:avLst/>
          </a:prstGeom>
          <a:noFill/>
          <a:ln/>
        </p:spPr>
        <p:txBody>
          <a:bodyPr wrap="square" rtlCol="0" anchor="ctr"/>
          <a:lstStyle/>
          <a:p>
            <a:pPr marL="0" indent="0">
              <a:lnSpc>
                <a:spcPct val="125000"/>
              </a:lnSpc>
              <a:buNone/>
            </a:pPr>
            <a:r>
              <a:rPr lang="en-US" sz="1100" dirty="0">
                <a:solidFill>
                  <a:srgbClr val="FFFFFF"/>
                </a:solidFill>
                <a:latin typeface="Calibri" pitchFamily="34" charset="0"/>
                <a:ea typeface="Calibri" pitchFamily="34" charset="-122"/>
                <a:cs typeface="Calibri" pitchFamily="34" charset="-120"/>
              </a:rPr>
              <a:t>Urban secular people ask: Who am I? Why am I here? Does love last? Disciples trained in incarnational apologetics can answer these with the gospel. Tim Keller's urban ministry modeled this bridge.</a:t>
            </a:r>
            <a:endParaRPr lang="en-US" sz="1100" dirty="0"/>
          </a:p>
        </p:txBody>
      </p:sp>
      <p:sp>
        <p:nvSpPr>
          <p:cNvPr id="19" name="Text 17"/>
          <p:cNvSpPr/>
          <p:nvPr/>
        </p:nvSpPr>
        <p:spPr>
          <a:xfrm>
            <a:off x="621792" y="4453128"/>
            <a:ext cx="3785616" cy="256032"/>
          </a:xfrm>
          <a:prstGeom prst="rect">
            <a:avLst/>
          </a:prstGeom>
          <a:noFill/>
          <a:ln/>
        </p:spPr>
        <p:txBody>
          <a:bodyPr wrap="square" rtlCol="0" anchor="ctr"/>
          <a:lstStyle/>
          <a:p>
            <a:pPr marL="0" indent="0">
              <a:buNone/>
            </a:pPr>
            <a:r>
              <a:rPr lang="en-US" sz="1000" i="1" dirty="0">
                <a:solidFill>
                  <a:srgbClr val="E2C97A"/>
                </a:solidFill>
                <a:latin typeface="Georgia" pitchFamily="34" charset="0"/>
                <a:ea typeface="Georgia" pitchFamily="34" charset="-122"/>
                <a:cs typeface="Georgia" pitchFamily="34" charset="-120"/>
              </a:rPr>
              <a:t>1 Peter 3:15 — "always prepared to give an answer"</a:t>
            </a:r>
            <a:endParaRPr lang="en-US" sz="1000" dirty="0"/>
          </a:p>
        </p:txBody>
      </p:sp>
      <p:sp>
        <p:nvSpPr>
          <p:cNvPr id="20" name="Shape 18"/>
          <p:cNvSpPr/>
          <p:nvPr/>
        </p:nvSpPr>
        <p:spPr>
          <a:xfrm>
            <a:off x="4800600" y="3063240"/>
            <a:ext cx="4114800" cy="1691640"/>
          </a:xfrm>
          <a:prstGeom prst="rect">
            <a:avLst/>
          </a:prstGeom>
          <a:solidFill>
            <a:srgbClr val="2E4470"/>
          </a:solidFill>
          <a:ln w="12700">
            <a:solidFill>
              <a:srgbClr val="2E4470"/>
            </a:solidFill>
            <a:prstDash val="solid"/>
          </a:ln>
        </p:spPr>
        <p:txBody>
          <a:bodyPr/>
          <a:lstStyle/>
          <a:p>
            <a:endParaRPr lang="en-US"/>
          </a:p>
        </p:txBody>
      </p:sp>
      <p:sp>
        <p:nvSpPr>
          <p:cNvPr id="21" name="Shape 19"/>
          <p:cNvSpPr/>
          <p:nvPr/>
        </p:nvSpPr>
        <p:spPr>
          <a:xfrm>
            <a:off x="4800600" y="3063240"/>
            <a:ext cx="4114800" cy="41148"/>
          </a:xfrm>
          <a:prstGeom prst="rect">
            <a:avLst/>
          </a:prstGeom>
          <a:solidFill>
            <a:srgbClr val="C9A84C"/>
          </a:solidFill>
          <a:ln w="12700">
            <a:solidFill>
              <a:srgbClr val="C9A84C"/>
            </a:solidFill>
            <a:prstDash val="solid"/>
          </a:ln>
        </p:spPr>
        <p:txBody>
          <a:bodyPr/>
          <a:lstStyle/>
          <a:p>
            <a:endParaRPr lang="en-US"/>
          </a:p>
        </p:txBody>
      </p:sp>
      <p:sp>
        <p:nvSpPr>
          <p:cNvPr id="22" name="Text 20"/>
          <p:cNvSpPr/>
          <p:nvPr/>
        </p:nvSpPr>
        <p:spPr>
          <a:xfrm>
            <a:off x="4965192" y="3154680"/>
            <a:ext cx="3785616" cy="365760"/>
          </a:xfrm>
          <a:prstGeom prst="rect">
            <a:avLst/>
          </a:prstGeom>
          <a:noFill/>
          <a:ln/>
        </p:spPr>
        <p:txBody>
          <a:bodyPr wrap="square" rtlCol="0" anchor="ctr"/>
          <a:lstStyle/>
          <a:p>
            <a:pPr marL="0" indent="0">
              <a:buNone/>
            </a:pPr>
            <a:r>
              <a:rPr lang="en-US" sz="1500" b="1" dirty="0">
                <a:solidFill>
                  <a:srgbClr val="C9A84C"/>
                </a:solidFill>
                <a:latin typeface="Georgia" pitchFamily="34" charset="0"/>
                <a:ea typeface="Georgia" pitchFamily="34" charset="-122"/>
                <a:cs typeface="Georgia" pitchFamily="34" charset="-120"/>
              </a:rPr>
              <a:t>Micro-Communities of Formation</a:t>
            </a:r>
            <a:endParaRPr lang="en-US" sz="1500" dirty="0"/>
          </a:p>
        </p:txBody>
      </p:sp>
      <p:sp>
        <p:nvSpPr>
          <p:cNvPr id="23" name="Text 21"/>
          <p:cNvSpPr/>
          <p:nvPr/>
        </p:nvSpPr>
        <p:spPr>
          <a:xfrm>
            <a:off x="4965192" y="3566160"/>
            <a:ext cx="3785616" cy="868680"/>
          </a:xfrm>
          <a:prstGeom prst="rect">
            <a:avLst/>
          </a:prstGeom>
          <a:noFill/>
          <a:ln/>
        </p:spPr>
        <p:txBody>
          <a:bodyPr wrap="square" rtlCol="0" anchor="ctr"/>
          <a:lstStyle/>
          <a:p>
            <a:pPr marL="0" indent="0">
              <a:lnSpc>
                <a:spcPct val="125000"/>
              </a:lnSpc>
              <a:buNone/>
            </a:pPr>
            <a:r>
              <a:rPr lang="en-US" sz="1100" dirty="0">
                <a:solidFill>
                  <a:srgbClr val="FFFFFF"/>
                </a:solidFill>
                <a:latin typeface="Calibri" pitchFamily="34" charset="0"/>
                <a:ea typeface="Calibri" pitchFamily="34" charset="-122"/>
                <a:cs typeface="Calibri" pitchFamily="34" charset="-120"/>
              </a:rPr>
              <a:t>Small, accountable, missional groups replace the passive large-service model. These 8-12 person communities combine prayer, study, confession, and neighborhood service — the Acts 2:42 pattern in urban form.</a:t>
            </a:r>
            <a:endParaRPr lang="en-US" sz="1100" dirty="0"/>
          </a:p>
        </p:txBody>
      </p:sp>
      <p:sp>
        <p:nvSpPr>
          <p:cNvPr id="24" name="Text 22"/>
          <p:cNvSpPr/>
          <p:nvPr/>
        </p:nvSpPr>
        <p:spPr>
          <a:xfrm>
            <a:off x="4965192" y="4453128"/>
            <a:ext cx="3785616" cy="256032"/>
          </a:xfrm>
          <a:prstGeom prst="rect">
            <a:avLst/>
          </a:prstGeom>
          <a:noFill/>
          <a:ln/>
        </p:spPr>
        <p:txBody>
          <a:bodyPr wrap="square" rtlCol="0" anchor="ctr"/>
          <a:lstStyle/>
          <a:p>
            <a:pPr marL="0" indent="0">
              <a:buNone/>
            </a:pPr>
            <a:r>
              <a:rPr lang="en-US" sz="1000" i="1" dirty="0">
                <a:solidFill>
                  <a:srgbClr val="E2C97A"/>
                </a:solidFill>
                <a:latin typeface="Georgia" pitchFamily="34" charset="0"/>
                <a:ea typeface="Georgia" pitchFamily="34" charset="-122"/>
                <a:cs typeface="Georgia" pitchFamily="34" charset="-120"/>
              </a:rPr>
              <a:t>Acts 2:42–47 — "breaking bread in their homes"</a:t>
            </a:r>
            <a:endParaRPr lang="en-US" sz="1000" dirty="0"/>
          </a:p>
        </p:txBody>
      </p:sp>
      <p:sp>
        <p:nvSpPr>
          <p:cNvPr id="25" name="Shape 23"/>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F1E8"/>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548640" y="164592"/>
            <a:ext cx="8046720" cy="274320"/>
          </a:xfrm>
          <a:prstGeom prst="rect">
            <a:avLst/>
          </a:prstGeom>
          <a:noFill/>
          <a:ln/>
        </p:spPr>
        <p:txBody>
          <a:bodyPr wrap="square" rtlCol="0" anchor="ctr"/>
          <a:lstStyle/>
          <a:p>
            <a:pPr marL="0" indent="0">
              <a:buNone/>
            </a:pPr>
            <a:r>
              <a:rPr lang="en-US" sz="900" b="1" kern="0" spc="200" dirty="0">
                <a:solidFill>
                  <a:srgbClr val="C9A84C"/>
                </a:solidFill>
                <a:latin typeface="Calibri" pitchFamily="34" charset="0"/>
                <a:ea typeface="Calibri" pitchFamily="34" charset="-122"/>
                <a:cs typeface="Calibri" pitchFamily="34" charset="-120"/>
              </a:rPr>
              <a:t>03  DISCIPLESHIP AS MISSION</a:t>
            </a:r>
            <a:endParaRPr lang="en-US" sz="900" dirty="0"/>
          </a:p>
        </p:txBody>
      </p:sp>
      <p:sp>
        <p:nvSpPr>
          <p:cNvPr id="4" name="Text 2"/>
          <p:cNvSpPr/>
          <p:nvPr/>
        </p:nvSpPr>
        <p:spPr>
          <a:xfrm>
            <a:off x="548640" y="457200"/>
            <a:ext cx="8046720" cy="685800"/>
          </a:xfrm>
          <a:prstGeom prst="rect">
            <a:avLst/>
          </a:prstGeom>
          <a:noFill/>
          <a:ln/>
        </p:spPr>
        <p:txBody>
          <a:bodyPr wrap="square" rtlCol="0" anchor="ctr"/>
          <a:lstStyle/>
          <a:p>
            <a:pPr marL="0" indent="0">
              <a:buNone/>
            </a:pPr>
            <a:r>
              <a:rPr lang="en-US" sz="2600" dirty="0">
                <a:solidFill>
                  <a:srgbClr val="1A2B4A"/>
                </a:solidFill>
                <a:latin typeface="Georgia" pitchFamily="34" charset="0"/>
                <a:ea typeface="Georgia" pitchFamily="34" charset="-122"/>
                <a:cs typeface="Georgia" pitchFamily="34" charset="-120"/>
              </a:rPr>
              <a:t>The Adventist Missional DNA: Resources for Urban Discipleship</a:t>
            </a:r>
            <a:endParaRPr lang="en-US" sz="2600" dirty="0"/>
          </a:p>
        </p:txBody>
      </p:sp>
      <p:sp>
        <p:nvSpPr>
          <p:cNvPr id="5" name="Shape 3"/>
          <p:cNvSpPr/>
          <p:nvPr/>
        </p:nvSpPr>
        <p:spPr>
          <a:xfrm>
            <a:off x="457200" y="1261872"/>
            <a:ext cx="2651760" cy="411480"/>
          </a:xfrm>
          <a:prstGeom prst="rect">
            <a:avLst/>
          </a:prstGeom>
          <a:solidFill>
            <a:srgbClr val="1A2B4A"/>
          </a:solidFill>
          <a:ln w="12700">
            <a:solidFill>
              <a:srgbClr val="1A2B4A"/>
            </a:solidFill>
            <a:prstDash val="solid"/>
          </a:ln>
        </p:spPr>
        <p:txBody>
          <a:bodyPr/>
          <a:lstStyle/>
          <a:p>
            <a:endParaRPr lang="en-US"/>
          </a:p>
        </p:txBody>
      </p:sp>
      <p:sp>
        <p:nvSpPr>
          <p:cNvPr id="6" name="Text 4"/>
          <p:cNvSpPr/>
          <p:nvPr/>
        </p:nvSpPr>
        <p:spPr>
          <a:xfrm>
            <a:off x="457200" y="1261872"/>
            <a:ext cx="2651760" cy="411480"/>
          </a:xfrm>
          <a:prstGeom prst="rect">
            <a:avLst/>
          </a:prstGeom>
          <a:noFill/>
          <a:ln/>
        </p:spPr>
        <p:txBody>
          <a:bodyPr wrap="square" rtlCol="0" anchor="ctr"/>
          <a:lstStyle/>
          <a:p>
            <a:pPr marL="0" indent="0" algn="ctr">
              <a:buNone/>
            </a:pPr>
            <a:r>
              <a:rPr lang="en-US" sz="1300" b="1" dirty="0">
                <a:solidFill>
                  <a:srgbClr val="C9A84C"/>
                </a:solidFill>
                <a:latin typeface="Georgia" pitchFamily="34" charset="0"/>
                <a:ea typeface="Georgia" pitchFamily="34" charset="-122"/>
                <a:cs typeface="Georgia" pitchFamily="34" charset="-120"/>
              </a:rPr>
              <a:t>Ellen G. White</a:t>
            </a:r>
            <a:endParaRPr lang="en-US" sz="1300" dirty="0"/>
          </a:p>
        </p:txBody>
      </p:sp>
      <p:sp>
        <p:nvSpPr>
          <p:cNvPr id="7" name="Shape 5"/>
          <p:cNvSpPr/>
          <p:nvPr/>
        </p:nvSpPr>
        <p:spPr>
          <a:xfrm>
            <a:off x="457200" y="1737360"/>
            <a:ext cx="2651760" cy="2971800"/>
          </a:xfrm>
          <a:prstGeom prst="rect">
            <a:avLst/>
          </a:prstGeom>
          <a:solidFill>
            <a:srgbClr val="F5F1E8"/>
          </a:solidFill>
          <a:ln w="12700">
            <a:solidFill>
              <a:srgbClr val="D4CBAF"/>
            </a:solidFill>
            <a:prstDash val="solid"/>
          </a:ln>
        </p:spPr>
        <p:txBody>
          <a:bodyPr/>
          <a:lstStyle/>
          <a:p>
            <a:endParaRPr lang="en-US"/>
          </a:p>
        </p:txBody>
      </p:sp>
      <p:sp>
        <p:nvSpPr>
          <p:cNvPr id="8" name="Shape 6"/>
          <p:cNvSpPr/>
          <p:nvPr/>
        </p:nvSpPr>
        <p:spPr>
          <a:xfrm>
            <a:off x="621792" y="1901952"/>
            <a:ext cx="164592" cy="164592"/>
          </a:xfrm>
          <a:prstGeom prst="rect">
            <a:avLst/>
          </a:prstGeom>
          <a:solidFill>
            <a:srgbClr val="C9A84C"/>
          </a:solidFill>
          <a:ln w="12700">
            <a:solidFill>
              <a:srgbClr val="C9A84C"/>
            </a:solidFill>
            <a:prstDash val="solid"/>
          </a:ln>
        </p:spPr>
        <p:txBody>
          <a:bodyPr/>
          <a:lstStyle/>
          <a:p>
            <a:endParaRPr lang="en-US"/>
          </a:p>
        </p:txBody>
      </p:sp>
      <p:sp>
        <p:nvSpPr>
          <p:cNvPr id="9" name="Text 7"/>
          <p:cNvSpPr/>
          <p:nvPr/>
        </p:nvSpPr>
        <p:spPr>
          <a:xfrm>
            <a:off x="877824" y="1828800"/>
            <a:ext cx="2148840" cy="777240"/>
          </a:xfrm>
          <a:prstGeom prst="rect">
            <a:avLst/>
          </a:prstGeom>
          <a:noFill/>
          <a:ln/>
        </p:spPr>
        <p:txBody>
          <a:bodyPr wrap="square" rtlCol="0" anchor="ctr"/>
          <a:lstStyle/>
          <a:p>
            <a:pPr marL="0" indent="0">
              <a:lnSpc>
                <a:spcPct val="130000"/>
              </a:lnSpc>
              <a:buNone/>
            </a:pPr>
            <a:r>
              <a:rPr lang="en-US" sz="1150" dirty="0">
                <a:solidFill>
                  <a:srgbClr val="374151"/>
                </a:solidFill>
                <a:latin typeface="Calibri" pitchFamily="34" charset="0"/>
                <a:ea typeface="Calibri" pitchFamily="34" charset="-122"/>
                <a:cs typeface="Calibri" pitchFamily="34" charset="-120"/>
              </a:rPr>
              <a:t>Ministry of Healing: holistic mission — body, mind, spirit — as discipleship strategy</a:t>
            </a:r>
            <a:endParaRPr lang="en-US" sz="1150" dirty="0"/>
          </a:p>
        </p:txBody>
      </p:sp>
      <p:sp>
        <p:nvSpPr>
          <p:cNvPr id="10" name="Shape 8"/>
          <p:cNvSpPr/>
          <p:nvPr/>
        </p:nvSpPr>
        <p:spPr>
          <a:xfrm>
            <a:off x="621792" y="2816352"/>
            <a:ext cx="164592" cy="164592"/>
          </a:xfrm>
          <a:prstGeom prst="rect">
            <a:avLst/>
          </a:prstGeom>
          <a:solidFill>
            <a:srgbClr val="C9A84C"/>
          </a:solidFill>
          <a:ln w="12700">
            <a:solidFill>
              <a:srgbClr val="C9A84C"/>
            </a:solidFill>
            <a:prstDash val="solid"/>
          </a:ln>
        </p:spPr>
        <p:txBody>
          <a:bodyPr/>
          <a:lstStyle/>
          <a:p>
            <a:endParaRPr lang="en-US"/>
          </a:p>
        </p:txBody>
      </p:sp>
      <p:sp>
        <p:nvSpPr>
          <p:cNvPr id="11" name="Text 9"/>
          <p:cNvSpPr/>
          <p:nvPr/>
        </p:nvSpPr>
        <p:spPr>
          <a:xfrm>
            <a:off x="877824" y="2743200"/>
            <a:ext cx="2148840" cy="777240"/>
          </a:xfrm>
          <a:prstGeom prst="rect">
            <a:avLst/>
          </a:prstGeom>
          <a:noFill/>
          <a:ln/>
        </p:spPr>
        <p:txBody>
          <a:bodyPr wrap="square" rtlCol="0" anchor="ctr"/>
          <a:lstStyle/>
          <a:p>
            <a:pPr marL="0" indent="0">
              <a:lnSpc>
                <a:spcPct val="130000"/>
              </a:lnSpc>
              <a:buNone/>
            </a:pPr>
            <a:r>
              <a:rPr lang="en-US" sz="1150" dirty="0">
                <a:solidFill>
                  <a:srgbClr val="374151"/>
                </a:solidFill>
                <a:latin typeface="Calibri" pitchFamily="34" charset="0"/>
                <a:ea typeface="Calibri" pitchFamily="34" charset="-122"/>
                <a:cs typeface="Calibri" pitchFamily="34" charset="-120"/>
              </a:rPr>
              <a:t>Christ's Object Lessons: every church member a missionary channel in daily life</a:t>
            </a:r>
            <a:endParaRPr lang="en-US" sz="1150" dirty="0"/>
          </a:p>
        </p:txBody>
      </p:sp>
      <p:sp>
        <p:nvSpPr>
          <p:cNvPr id="12" name="Shape 10"/>
          <p:cNvSpPr/>
          <p:nvPr/>
        </p:nvSpPr>
        <p:spPr>
          <a:xfrm>
            <a:off x="621792" y="3730752"/>
            <a:ext cx="164592" cy="164592"/>
          </a:xfrm>
          <a:prstGeom prst="rect">
            <a:avLst/>
          </a:prstGeom>
          <a:solidFill>
            <a:srgbClr val="C9A84C"/>
          </a:solidFill>
          <a:ln w="12700">
            <a:solidFill>
              <a:srgbClr val="C9A84C"/>
            </a:solidFill>
            <a:prstDash val="solid"/>
          </a:ln>
        </p:spPr>
        <p:txBody>
          <a:bodyPr/>
          <a:lstStyle/>
          <a:p>
            <a:endParaRPr lang="en-US"/>
          </a:p>
        </p:txBody>
      </p:sp>
      <p:sp>
        <p:nvSpPr>
          <p:cNvPr id="13" name="Text 11"/>
          <p:cNvSpPr/>
          <p:nvPr/>
        </p:nvSpPr>
        <p:spPr>
          <a:xfrm>
            <a:off x="877824" y="3657600"/>
            <a:ext cx="2148840" cy="777240"/>
          </a:xfrm>
          <a:prstGeom prst="rect">
            <a:avLst/>
          </a:prstGeom>
          <a:noFill/>
          <a:ln/>
        </p:spPr>
        <p:txBody>
          <a:bodyPr wrap="square" rtlCol="0" anchor="ctr"/>
          <a:lstStyle/>
          <a:p>
            <a:pPr marL="0" indent="0">
              <a:lnSpc>
                <a:spcPct val="130000"/>
              </a:lnSpc>
              <a:buNone/>
            </a:pPr>
            <a:r>
              <a:rPr lang="en-US" sz="1150" dirty="0">
                <a:solidFill>
                  <a:srgbClr val="374151"/>
                </a:solidFill>
                <a:latin typeface="Calibri" pitchFamily="34" charset="0"/>
                <a:ea typeface="Calibri" pitchFamily="34" charset="-122"/>
                <a:cs typeface="Calibri" pitchFamily="34" charset="-120"/>
              </a:rPr>
              <a:t>"Small companies" model: neighborhood-based groups for witness and formation</a:t>
            </a:r>
            <a:endParaRPr lang="en-US" sz="1150" dirty="0"/>
          </a:p>
        </p:txBody>
      </p:sp>
      <p:sp>
        <p:nvSpPr>
          <p:cNvPr id="14" name="Shape 12"/>
          <p:cNvSpPr/>
          <p:nvPr/>
        </p:nvSpPr>
        <p:spPr>
          <a:xfrm>
            <a:off x="3246120" y="1261872"/>
            <a:ext cx="2651760" cy="411480"/>
          </a:xfrm>
          <a:prstGeom prst="rect">
            <a:avLst/>
          </a:prstGeom>
          <a:solidFill>
            <a:srgbClr val="1A2B4A"/>
          </a:solidFill>
          <a:ln w="12700">
            <a:solidFill>
              <a:srgbClr val="1A2B4A"/>
            </a:solidFill>
            <a:prstDash val="solid"/>
          </a:ln>
        </p:spPr>
        <p:txBody>
          <a:bodyPr/>
          <a:lstStyle/>
          <a:p>
            <a:endParaRPr lang="en-US"/>
          </a:p>
        </p:txBody>
      </p:sp>
      <p:sp>
        <p:nvSpPr>
          <p:cNvPr id="15" name="Text 13"/>
          <p:cNvSpPr/>
          <p:nvPr/>
        </p:nvSpPr>
        <p:spPr>
          <a:xfrm>
            <a:off x="3246120" y="1261872"/>
            <a:ext cx="2651760" cy="411480"/>
          </a:xfrm>
          <a:prstGeom prst="rect">
            <a:avLst/>
          </a:prstGeom>
          <a:noFill/>
          <a:ln/>
        </p:spPr>
        <p:txBody>
          <a:bodyPr wrap="square" rtlCol="0" anchor="ctr"/>
          <a:lstStyle/>
          <a:p>
            <a:pPr marL="0" indent="0" algn="ctr">
              <a:buNone/>
            </a:pPr>
            <a:r>
              <a:rPr lang="en-US" sz="1300" b="1" dirty="0">
                <a:solidFill>
                  <a:srgbClr val="C9A84C"/>
                </a:solidFill>
                <a:latin typeface="Georgia" pitchFamily="34" charset="0"/>
                <a:ea typeface="Georgia" pitchFamily="34" charset="-122"/>
                <a:cs typeface="Georgia" pitchFamily="34" charset="-120"/>
              </a:rPr>
              <a:t>SDA Global Mission Vision</a:t>
            </a:r>
            <a:endParaRPr lang="en-US" sz="1300" dirty="0"/>
          </a:p>
        </p:txBody>
      </p:sp>
      <p:sp>
        <p:nvSpPr>
          <p:cNvPr id="16" name="Shape 14"/>
          <p:cNvSpPr/>
          <p:nvPr/>
        </p:nvSpPr>
        <p:spPr>
          <a:xfrm>
            <a:off x="3246120" y="1737360"/>
            <a:ext cx="2651760" cy="2971800"/>
          </a:xfrm>
          <a:prstGeom prst="rect">
            <a:avLst/>
          </a:prstGeom>
          <a:solidFill>
            <a:srgbClr val="F5F1E8"/>
          </a:solidFill>
          <a:ln w="12700">
            <a:solidFill>
              <a:srgbClr val="D4CBAF"/>
            </a:solidFill>
            <a:prstDash val="solid"/>
          </a:ln>
        </p:spPr>
        <p:txBody>
          <a:bodyPr/>
          <a:lstStyle/>
          <a:p>
            <a:endParaRPr lang="en-US"/>
          </a:p>
        </p:txBody>
      </p:sp>
      <p:sp>
        <p:nvSpPr>
          <p:cNvPr id="17" name="Shape 15"/>
          <p:cNvSpPr/>
          <p:nvPr/>
        </p:nvSpPr>
        <p:spPr>
          <a:xfrm>
            <a:off x="3410712" y="1901952"/>
            <a:ext cx="164592" cy="164592"/>
          </a:xfrm>
          <a:prstGeom prst="rect">
            <a:avLst/>
          </a:prstGeom>
          <a:solidFill>
            <a:srgbClr val="C9A84C"/>
          </a:solidFill>
          <a:ln w="12700">
            <a:solidFill>
              <a:srgbClr val="C9A84C"/>
            </a:solidFill>
            <a:prstDash val="solid"/>
          </a:ln>
        </p:spPr>
        <p:txBody>
          <a:bodyPr/>
          <a:lstStyle/>
          <a:p>
            <a:endParaRPr lang="en-US"/>
          </a:p>
        </p:txBody>
      </p:sp>
      <p:sp>
        <p:nvSpPr>
          <p:cNvPr id="18" name="Text 16"/>
          <p:cNvSpPr/>
          <p:nvPr/>
        </p:nvSpPr>
        <p:spPr>
          <a:xfrm>
            <a:off x="3666744" y="1828800"/>
            <a:ext cx="2148840" cy="777240"/>
          </a:xfrm>
          <a:prstGeom prst="rect">
            <a:avLst/>
          </a:prstGeom>
          <a:noFill/>
          <a:ln/>
        </p:spPr>
        <p:txBody>
          <a:bodyPr wrap="square" rtlCol="0" anchor="ctr"/>
          <a:lstStyle/>
          <a:p>
            <a:pPr marL="0" indent="0">
              <a:lnSpc>
                <a:spcPct val="130000"/>
              </a:lnSpc>
              <a:buNone/>
            </a:pPr>
            <a:r>
              <a:rPr lang="en-US" sz="1150" dirty="0">
                <a:solidFill>
                  <a:srgbClr val="374151"/>
                </a:solidFill>
                <a:latin typeface="Calibri" pitchFamily="34" charset="0"/>
                <a:ea typeface="Calibri" pitchFamily="34" charset="-122"/>
                <a:cs typeface="Calibri" pitchFamily="34" charset="-120"/>
              </a:rPr>
              <a:t>Total Member Involvement (TMI): every baptized believer is a disciple-maker</a:t>
            </a:r>
            <a:endParaRPr lang="en-US" sz="1150" dirty="0"/>
          </a:p>
        </p:txBody>
      </p:sp>
      <p:sp>
        <p:nvSpPr>
          <p:cNvPr id="19" name="Shape 17"/>
          <p:cNvSpPr/>
          <p:nvPr/>
        </p:nvSpPr>
        <p:spPr>
          <a:xfrm>
            <a:off x="3410712" y="2816352"/>
            <a:ext cx="164592" cy="164592"/>
          </a:xfrm>
          <a:prstGeom prst="rect">
            <a:avLst/>
          </a:prstGeom>
          <a:solidFill>
            <a:srgbClr val="C9A84C"/>
          </a:solidFill>
          <a:ln w="12700">
            <a:solidFill>
              <a:srgbClr val="C9A84C"/>
            </a:solidFill>
            <a:prstDash val="solid"/>
          </a:ln>
        </p:spPr>
        <p:txBody>
          <a:bodyPr/>
          <a:lstStyle/>
          <a:p>
            <a:endParaRPr lang="en-US"/>
          </a:p>
        </p:txBody>
      </p:sp>
      <p:sp>
        <p:nvSpPr>
          <p:cNvPr id="20" name="Text 18"/>
          <p:cNvSpPr/>
          <p:nvPr/>
        </p:nvSpPr>
        <p:spPr>
          <a:xfrm>
            <a:off x="3666744" y="2743200"/>
            <a:ext cx="2148840" cy="777240"/>
          </a:xfrm>
          <a:prstGeom prst="rect">
            <a:avLst/>
          </a:prstGeom>
          <a:noFill/>
          <a:ln/>
        </p:spPr>
        <p:txBody>
          <a:bodyPr wrap="square" rtlCol="0" anchor="ctr"/>
          <a:lstStyle/>
          <a:p>
            <a:pPr marL="0" indent="0">
              <a:lnSpc>
                <a:spcPct val="130000"/>
              </a:lnSpc>
              <a:buNone/>
            </a:pPr>
            <a:r>
              <a:rPr lang="en-US" sz="1150" dirty="0">
                <a:solidFill>
                  <a:srgbClr val="374151"/>
                </a:solidFill>
                <a:latin typeface="Calibri" pitchFamily="34" charset="0"/>
                <a:ea typeface="Calibri" pitchFamily="34" charset="-122"/>
                <a:cs typeface="Calibri" pitchFamily="34" charset="-120"/>
              </a:rPr>
              <a:t>Intentional Discipleship pathways adopted by GC leadership (2015 onward)</a:t>
            </a:r>
            <a:endParaRPr lang="en-US" sz="1150" dirty="0"/>
          </a:p>
        </p:txBody>
      </p:sp>
      <p:sp>
        <p:nvSpPr>
          <p:cNvPr id="21" name="Shape 19"/>
          <p:cNvSpPr/>
          <p:nvPr/>
        </p:nvSpPr>
        <p:spPr>
          <a:xfrm>
            <a:off x="3410712" y="3730752"/>
            <a:ext cx="164592" cy="164592"/>
          </a:xfrm>
          <a:prstGeom prst="rect">
            <a:avLst/>
          </a:prstGeom>
          <a:solidFill>
            <a:srgbClr val="C9A84C"/>
          </a:solidFill>
          <a:ln w="12700">
            <a:solidFill>
              <a:srgbClr val="C9A84C"/>
            </a:solidFill>
            <a:prstDash val="solid"/>
          </a:ln>
        </p:spPr>
        <p:txBody>
          <a:bodyPr/>
          <a:lstStyle/>
          <a:p>
            <a:endParaRPr lang="en-US"/>
          </a:p>
        </p:txBody>
      </p:sp>
      <p:sp>
        <p:nvSpPr>
          <p:cNvPr id="22" name="Text 20"/>
          <p:cNvSpPr/>
          <p:nvPr/>
        </p:nvSpPr>
        <p:spPr>
          <a:xfrm>
            <a:off x="3666744" y="3657600"/>
            <a:ext cx="2148840" cy="777240"/>
          </a:xfrm>
          <a:prstGeom prst="rect">
            <a:avLst/>
          </a:prstGeom>
          <a:noFill/>
          <a:ln/>
        </p:spPr>
        <p:txBody>
          <a:bodyPr wrap="square" rtlCol="0" anchor="ctr"/>
          <a:lstStyle/>
          <a:p>
            <a:pPr marL="0" indent="0">
              <a:lnSpc>
                <a:spcPct val="130000"/>
              </a:lnSpc>
              <a:buNone/>
            </a:pPr>
            <a:r>
              <a:rPr lang="en-US" sz="1150" dirty="0">
                <a:solidFill>
                  <a:srgbClr val="374151"/>
                </a:solidFill>
                <a:latin typeface="Calibri" pitchFamily="34" charset="0"/>
                <a:ea typeface="Calibri" pitchFamily="34" charset="-122"/>
                <a:cs typeface="Calibri" pitchFamily="34" charset="-120"/>
              </a:rPr>
              <a:t>Urban Centers of Influence: café missions, clinics, schools as discipleship hubs</a:t>
            </a:r>
            <a:endParaRPr lang="en-US" sz="1150" dirty="0"/>
          </a:p>
        </p:txBody>
      </p:sp>
      <p:sp>
        <p:nvSpPr>
          <p:cNvPr id="23" name="Shape 21"/>
          <p:cNvSpPr/>
          <p:nvPr/>
        </p:nvSpPr>
        <p:spPr>
          <a:xfrm>
            <a:off x="6035040" y="1261872"/>
            <a:ext cx="2651760" cy="411480"/>
          </a:xfrm>
          <a:prstGeom prst="rect">
            <a:avLst/>
          </a:prstGeom>
          <a:solidFill>
            <a:srgbClr val="1A2B4A"/>
          </a:solidFill>
          <a:ln w="12700">
            <a:solidFill>
              <a:srgbClr val="1A2B4A"/>
            </a:solidFill>
            <a:prstDash val="solid"/>
          </a:ln>
        </p:spPr>
        <p:txBody>
          <a:bodyPr/>
          <a:lstStyle/>
          <a:p>
            <a:endParaRPr lang="en-US"/>
          </a:p>
        </p:txBody>
      </p:sp>
      <p:sp>
        <p:nvSpPr>
          <p:cNvPr id="24" name="Text 22"/>
          <p:cNvSpPr/>
          <p:nvPr/>
        </p:nvSpPr>
        <p:spPr>
          <a:xfrm>
            <a:off x="6035040" y="1261872"/>
            <a:ext cx="2651760" cy="411480"/>
          </a:xfrm>
          <a:prstGeom prst="rect">
            <a:avLst/>
          </a:prstGeom>
          <a:noFill/>
          <a:ln/>
        </p:spPr>
        <p:txBody>
          <a:bodyPr wrap="square" rtlCol="0" anchor="ctr"/>
          <a:lstStyle/>
          <a:p>
            <a:pPr marL="0" indent="0" algn="ctr">
              <a:buNone/>
            </a:pPr>
            <a:r>
              <a:rPr lang="en-US" sz="1300" b="1" dirty="0">
                <a:solidFill>
                  <a:srgbClr val="C9A84C"/>
                </a:solidFill>
                <a:latin typeface="Georgia" pitchFamily="34" charset="0"/>
                <a:ea typeface="Georgia" pitchFamily="34" charset="-122"/>
                <a:cs typeface="Georgia" pitchFamily="34" charset="-120"/>
              </a:rPr>
              <a:t>Practical Applications</a:t>
            </a:r>
            <a:endParaRPr lang="en-US" sz="1300" dirty="0"/>
          </a:p>
        </p:txBody>
      </p:sp>
      <p:sp>
        <p:nvSpPr>
          <p:cNvPr id="25" name="Shape 23"/>
          <p:cNvSpPr/>
          <p:nvPr/>
        </p:nvSpPr>
        <p:spPr>
          <a:xfrm>
            <a:off x="6035040" y="1737360"/>
            <a:ext cx="2651760" cy="2971800"/>
          </a:xfrm>
          <a:prstGeom prst="rect">
            <a:avLst/>
          </a:prstGeom>
          <a:solidFill>
            <a:srgbClr val="F5F1E8"/>
          </a:solidFill>
          <a:ln w="12700">
            <a:solidFill>
              <a:srgbClr val="D4CBAF"/>
            </a:solidFill>
            <a:prstDash val="solid"/>
          </a:ln>
        </p:spPr>
        <p:txBody>
          <a:bodyPr/>
          <a:lstStyle/>
          <a:p>
            <a:endParaRPr lang="en-US"/>
          </a:p>
        </p:txBody>
      </p:sp>
      <p:sp>
        <p:nvSpPr>
          <p:cNvPr id="26" name="Shape 24"/>
          <p:cNvSpPr/>
          <p:nvPr/>
        </p:nvSpPr>
        <p:spPr>
          <a:xfrm>
            <a:off x="6199632" y="1901952"/>
            <a:ext cx="164592" cy="164592"/>
          </a:xfrm>
          <a:prstGeom prst="rect">
            <a:avLst/>
          </a:prstGeom>
          <a:solidFill>
            <a:srgbClr val="C9A84C"/>
          </a:solidFill>
          <a:ln w="12700">
            <a:solidFill>
              <a:srgbClr val="C9A84C"/>
            </a:solidFill>
            <a:prstDash val="solid"/>
          </a:ln>
        </p:spPr>
        <p:txBody>
          <a:bodyPr/>
          <a:lstStyle/>
          <a:p>
            <a:endParaRPr lang="en-US"/>
          </a:p>
        </p:txBody>
      </p:sp>
      <p:sp>
        <p:nvSpPr>
          <p:cNvPr id="27" name="Text 25"/>
          <p:cNvSpPr/>
          <p:nvPr/>
        </p:nvSpPr>
        <p:spPr>
          <a:xfrm>
            <a:off x="6455664" y="1828800"/>
            <a:ext cx="2148840" cy="777240"/>
          </a:xfrm>
          <a:prstGeom prst="rect">
            <a:avLst/>
          </a:prstGeom>
          <a:noFill/>
          <a:ln/>
        </p:spPr>
        <p:txBody>
          <a:bodyPr wrap="square" rtlCol="0" anchor="ctr"/>
          <a:lstStyle/>
          <a:p>
            <a:pPr marL="0" indent="0">
              <a:lnSpc>
                <a:spcPct val="130000"/>
              </a:lnSpc>
              <a:buNone/>
            </a:pPr>
            <a:r>
              <a:rPr lang="en-US" sz="1150" dirty="0">
                <a:solidFill>
                  <a:srgbClr val="374151"/>
                </a:solidFill>
                <a:latin typeface="Calibri" pitchFamily="34" charset="0"/>
                <a:ea typeface="Calibri" pitchFamily="34" charset="-122"/>
                <a:cs typeface="Calibri" pitchFamily="34" charset="-120"/>
              </a:rPr>
              <a:t>Pre-baptismal covenant groups (not just Bible studies) — accountability built in</a:t>
            </a:r>
            <a:endParaRPr lang="en-US" sz="1150" dirty="0"/>
          </a:p>
        </p:txBody>
      </p:sp>
      <p:sp>
        <p:nvSpPr>
          <p:cNvPr id="28" name="Shape 26"/>
          <p:cNvSpPr/>
          <p:nvPr/>
        </p:nvSpPr>
        <p:spPr>
          <a:xfrm>
            <a:off x="6199632" y="2816352"/>
            <a:ext cx="164592" cy="164592"/>
          </a:xfrm>
          <a:prstGeom prst="rect">
            <a:avLst/>
          </a:prstGeom>
          <a:solidFill>
            <a:srgbClr val="C9A84C"/>
          </a:solidFill>
          <a:ln w="12700">
            <a:solidFill>
              <a:srgbClr val="C9A84C"/>
            </a:solidFill>
            <a:prstDash val="solid"/>
          </a:ln>
        </p:spPr>
        <p:txBody>
          <a:bodyPr/>
          <a:lstStyle/>
          <a:p>
            <a:endParaRPr lang="en-US"/>
          </a:p>
        </p:txBody>
      </p:sp>
      <p:sp>
        <p:nvSpPr>
          <p:cNvPr id="29" name="Text 27"/>
          <p:cNvSpPr/>
          <p:nvPr/>
        </p:nvSpPr>
        <p:spPr>
          <a:xfrm>
            <a:off x="6455664" y="2743200"/>
            <a:ext cx="2148840" cy="777240"/>
          </a:xfrm>
          <a:prstGeom prst="rect">
            <a:avLst/>
          </a:prstGeom>
          <a:noFill/>
          <a:ln/>
        </p:spPr>
        <p:txBody>
          <a:bodyPr wrap="square" rtlCol="0" anchor="ctr"/>
          <a:lstStyle/>
          <a:p>
            <a:pPr marL="0" indent="0">
              <a:lnSpc>
                <a:spcPct val="130000"/>
              </a:lnSpc>
              <a:buNone/>
            </a:pPr>
            <a:r>
              <a:rPr lang="en-US" sz="1150" dirty="0">
                <a:solidFill>
                  <a:srgbClr val="374151"/>
                </a:solidFill>
                <a:latin typeface="Calibri" pitchFamily="34" charset="0"/>
                <a:ea typeface="Calibri" pitchFamily="34" charset="-122"/>
                <a:cs typeface="Calibri" pitchFamily="34" charset="-120"/>
              </a:rPr>
              <a:t>Post-baptism mentoring: pair every new believer with a mature disciple for 12 months</a:t>
            </a:r>
            <a:endParaRPr lang="en-US" sz="1150" dirty="0"/>
          </a:p>
        </p:txBody>
      </p:sp>
      <p:sp>
        <p:nvSpPr>
          <p:cNvPr id="30" name="Shape 28"/>
          <p:cNvSpPr/>
          <p:nvPr/>
        </p:nvSpPr>
        <p:spPr>
          <a:xfrm>
            <a:off x="6199632" y="3730752"/>
            <a:ext cx="164592" cy="164592"/>
          </a:xfrm>
          <a:prstGeom prst="rect">
            <a:avLst/>
          </a:prstGeom>
          <a:solidFill>
            <a:srgbClr val="C9A84C"/>
          </a:solidFill>
          <a:ln w="12700">
            <a:solidFill>
              <a:srgbClr val="C9A84C"/>
            </a:solidFill>
            <a:prstDash val="solid"/>
          </a:ln>
        </p:spPr>
        <p:txBody>
          <a:bodyPr/>
          <a:lstStyle/>
          <a:p>
            <a:endParaRPr lang="en-US"/>
          </a:p>
        </p:txBody>
      </p:sp>
      <p:sp>
        <p:nvSpPr>
          <p:cNvPr id="31" name="Text 29"/>
          <p:cNvSpPr/>
          <p:nvPr/>
        </p:nvSpPr>
        <p:spPr>
          <a:xfrm>
            <a:off x="6455664" y="3657600"/>
            <a:ext cx="2148840" cy="777240"/>
          </a:xfrm>
          <a:prstGeom prst="rect">
            <a:avLst/>
          </a:prstGeom>
          <a:noFill/>
          <a:ln/>
        </p:spPr>
        <p:txBody>
          <a:bodyPr wrap="square" rtlCol="0" anchor="ctr"/>
          <a:lstStyle/>
          <a:p>
            <a:pPr marL="0" indent="0">
              <a:lnSpc>
                <a:spcPct val="130000"/>
              </a:lnSpc>
              <a:buNone/>
            </a:pPr>
            <a:r>
              <a:rPr lang="en-US" sz="1150" dirty="0">
                <a:solidFill>
                  <a:srgbClr val="374151"/>
                </a:solidFill>
                <a:latin typeface="Calibri" pitchFamily="34" charset="0"/>
                <a:ea typeface="Calibri" pitchFamily="34" charset="-122"/>
                <a:cs typeface="Calibri" pitchFamily="34" charset="-120"/>
              </a:rPr>
              <a:t>Missional integration: disciple through service projects, neighbor care</a:t>
            </a:r>
            <a:endParaRPr lang="en-US" sz="1150" dirty="0"/>
          </a:p>
        </p:txBody>
      </p:sp>
      <p:sp>
        <p:nvSpPr>
          <p:cNvPr id="32" name="Shape 30"/>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1A2B4A"/>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548640" y="164592"/>
            <a:ext cx="8046720" cy="274320"/>
          </a:xfrm>
          <a:prstGeom prst="rect">
            <a:avLst/>
          </a:prstGeom>
          <a:noFill/>
          <a:ln/>
        </p:spPr>
        <p:txBody>
          <a:bodyPr wrap="square" rtlCol="0" anchor="ctr"/>
          <a:lstStyle/>
          <a:p>
            <a:pPr marL="0" indent="0">
              <a:buNone/>
            </a:pPr>
            <a:r>
              <a:rPr lang="en-US" sz="900" b="1" kern="0" spc="200" dirty="0">
                <a:solidFill>
                  <a:srgbClr val="E2C97A"/>
                </a:solidFill>
                <a:latin typeface="Calibri" pitchFamily="34" charset="0"/>
                <a:ea typeface="Calibri" pitchFamily="34" charset="-122"/>
                <a:cs typeface="Calibri" pitchFamily="34" charset="-120"/>
              </a:rPr>
              <a:t>03  DISCIPLESHIP AS MISSION</a:t>
            </a:r>
            <a:endParaRPr lang="en-US" sz="900" dirty="0"/>
          </a:p>
        </p:txBody>
      </p:sp>
      <p:sp>
        <p:nvSpPr>
          <p:cNvPr id="4" name="Text 2"/>
          <p:cNvSpPr/>
          <p:nvPr/>
        </p:nvSpPr>
        <p:spPr>
          <a:xfrm>
            <a:off x="548640" y="475488"/>
            <a:ext cx="8046720" cy="640080"/>
          </a:xfrm>
          <a:prstGeom prst="rect">
            <a:avLst/>
          </a:prstGeom>
          <a:noFill/>
          <a:ln/>
        </p:spPr>
        <p:txBody>
          <a:bodyPr wrap="square" rtlCol="0" anchor="ctr"/>
          <a:lstStyle/>
          <a:p>
            <a:pPr marL="0" indent="0">
              <a:buNone/>
            </a:pPr>
            <a:r>
              <a:rPr lang="en-US" sz="2800" b="1" dirty="0">
                <a:solidFill>
                  <a:srgbClr val="FFFFFF"/>
                </a:solidFill>
                <a:latin typeface="Georgia" pitchFamily="34" charset="0"/>
                <a:ea typeface="Georgia" pitchFamily="34" charset="-122"/>
                <a:cs typeface="Georgia" pitchFamily="34" charset="-120"/>
              </a:rPr>
              <a:t>The Discipleship Cycle: A Reproducible Model</a:t>
            </a:r>
            <a:endParaRPr lang="en-US" sz="2800" dirty="0"/>
          </a:p>
        </p:txBody>
      </p:sp>
      <p:sp>
        <p:nvSpPr>
          <p:cNvPr id="5" name="Shape 3"/>
          <p:cNvSpPr/>
          <p:nvPr/>
        </p:nvSpPr>
        <p:spPr>
          <a:xfrm>
            <a:off x="457200" y="1261872"/>
            <a:ext cx="2633472" cy="1719072"/>
          </a:xfrm>
          <a:prstGeom prst="rect">
            <a:avLst/>
          </a:prstGeom>
          <a:solidFill>
            <a:srgbClr val="2E4470"/>
          </a:solidFill>
          <a:ln w="12700">
            <a:solidFill>
              <a:srgbClr val="2E4470"/>
            </a:solidFill>
            <a:prstDash val="solid"/>
          </a:ln>
        </p:spPr>
        <p:txBody>
          <a:bodyPr/>
          <a:lstStyle/>
          <a:p>
            <a:endParaRPr lang="en-US"/>
          </a:p>
        </p:txBody>
      </p:sp>
      <p:sp>
        <p:nvSpPr>
          <p:cNvPr id="6" name="Shape 4"/>
          <p:cNvSpPr/>
          <p:nvPr/>
        </p:nvSpPr>
        <p:spPr>
          <a:xfrm>
            <a:off x="457200" y="1261872"/>
            <a:ext cx="2633472" cy="54864"/>
          </a:xfrm>
          <a:prstGeom prst="rect">
            <a:avLst/>
          </a:prstGeom>
          <a:solidFill>
            <a:srgbClr val="C9A84C"/>
          </a:solidFill>
          <a:ln w="12700">
            <a:solidFill>
              <a:srgbClr val="C9A84C"/>
            </a:solidFill>
            <a:prstDash val="solid"/>
          </a:ln>
        </p:spPr>
        <p:txBody>
          <a:bodyPr/>
          <a:lstStyle/>
          <a:p>
            <a:endParaRPr lang="en-US"/>
          </a:p>
        </p:txBody>
      </p:sp>
      <p:sp>
        <p:nvSpPr>
          <p:cNvPr id="7" name="Text 5"/>
          <p:cNvSpPr/>
          <p:nvPr/>
        </p:nvSpPr>
        <p:spPr>
          <a:xfrm>
            <a:off x="585216" y="1389888"/>
            <a:ext cx="502920" cy="502920"/>
          </a:xfrm>
          <a:prstGeom prst="rect">
            <a:avLst/>
          </a:prstGeom>
          <a:noFill/>
          <a:ln/>
        </p:spPr>
        <p:txBody>
          <a:bodyPr wrap="square" rtlCol="0" anchor="ctr"/>
          <a:lstStyle/>
          <a:p>
            <a:pPr marL="0" indent="0">
              <a:buNone/>
            </a:pPr>
            <a:r>
              <a:rPr lang="en-US" sz="3000" b="1" dirty="0">
                <a:solidFill>
                  <a:srgbClr val="C9A84C"/>
                </a:solidFill>
                <a:latin typeface="Georgia" pitchFamily="34" charset="0"/>
                <a:ea typeface="Georgia" pitchFamily="34" charset="-122"/>
                <a:cs typeface="Georgia" pitchFamily="34" charset="-120"/>
              </a:rPr>
              <a:t>1</a:t>
            </a:r>
            <a:endParaRPr lang="en-US" sz="3000" dirty="0"/>
          </a:p>
        </p:txBody>
      </p:sp>
      <p:sp>
        <p:nvSpPr>
          <p:cNvPr id="8" name="Text 6"/>
          <p:cNvSpPr/>
          <p:nvPr/>
        </p:nvSpPr>
        <p:spPr>
          <a:xfrm>
            <a:off x="585216" y="1920240"/>
            <a:ext cx="2377440" cy="320040"/>
          </a:xfrm>
          <a:prstGeom prst="rect">
            <a:avLst/>
          </a:prstGeom>
          <a:noFill/>
          <a:ln/>
        </p:spPr>
        <p:txBody>
          <a:bodyPr wrap="square" rtlCol="0" anchor="ctr"/>
          <a:lstStyle/>
          <a:p>
            <a:pPr marL="0" indent="0">
              <a:buNone/>
            </a:pPr>
            <a:r>
              <a:rPr lang="en-US" sz="1500" b="1" dirty="0">
                <a:solidFill>
                  <a:srgbClr val="FFFFFF"/>
                </a:solidFill>
                <a:latin typeface="Georgia" pitchFamily="34" charset="0"/>
                <a:ea typeface="Georgia" pitchFamily="34" charset="-122"/>
                <a:cs typeface="Georgia" pitchFamily="34" charset="-120"/>
              </a:rPr>
              <a:t>CONNECT</a:t>
            </a:r>
            <a:endParaRPr lang="en-US" sz="1500" dirty="0"/>
          </a:p>
        </p:txBody>
      </p:sp>
      <p:sp>
        <p:nvSpPr>
          <p:cNvPr id="9" name="Text 7"/>
          <p:cNvSpPr/>
          <p:nvPr/>
        </p:nvSpPr>
        <p:spPr>
          <a:xfrm>
            <a:off x="585216" y="2267712"/>
            <a:ext cx="2377440" cy="548640"/>
          </a:xfrm>
          <a:prstGeom prst="rect">
            <a:avLst/>
          </a:prstGeom>
          <a:noFill/>
          <a:ln/>
        </p:spPr>
        <p:txBody>
          <a:bodyPr wrap="square" rtlCol="0" anchor="ctr"/>
          <a:lstStyle/>
          <a:p>
            <a:pPr marL="0" indent="0">
              <a:lnSpc>
                <a:spcPct val="125000"/>
              </a:lnSpc>
              <a:buNone/>
            </a:pPr>
            <a:r>
              <a:rPr lang="en-US" sz="1100" dirty="0">
                <a:solidFill>
                  <a:srgbClr val="A8B8D0"/>
                </a:solidFill>
                <a:latin typeface="Calibri" pitchFamily="34" charset="0"/>
                <a:ea typeface="Calibri" pitchFamily="34" charset="-122"/>
                <a:cs typeface="Calibri" pitchFamily="34" charset="-120"/>
              </a:rPr>
              <a:t>Build intentional relationships within and beyond the church community</a:t>
            </a:r>
            <a:endParaRPr lang="en-US" sz="1100" dirty="0"/>
          </a:p>
        </p:txBody>
      </p:sp>
      <p:sp>
        <p:nvSpPr>
          <p:cNvPr id="10" name="Shape 8"/>
          <p:cNvSpPr/>
          <p:nvPr/>
        </p:nvSpPr>
        <p:spPr>
          <a:xfrm>
            <a:off x="3273552" y="1261872"/>
            <a:ext cx="2633472" cy="1719072"/>
          </a:xfrm>
          <a:prstGeom prst="rect">
            <a:avLst/>
          </a:prstGeom>
          <a:solidFill>
            <a:srgbClr val="2E4470"/>
          </a:solidFill>
          <a:ln w="12700">
            <a:solidFill>
              <a:srgbClr val="2E4470"/>
            </a:solidFill>
            <a:prstDash val="solid"/>
          </a:ln>
        </p:spPr>
        <p:txBody>
          <a:bodyPr/>
          <a:lstStyle/>
          <a:p>
            <a:endParaRPr lang="en-US"/>
          </a:p>
        </p:txBody>
      </p:sp>
      <p:sp>
        <p:nvSpPr>
          <p:cNvPr id="11" name="Shape 9"/>
          <p:cNvSpPr/>
          <p:nvPr/>
        </p:nvSpPr>
        <p:spPr>
          <a:xfrm>
            <a:off x="3273552" y="1261872"/>
            <a:ext cx="2633472" cy="54864"/>
          </a:xfrm>
          <a:prstGeom prst="rect">
            <a:avLst/>
          </a:prstGeom>
          <a:solidFill>
            <a:srgbClr val="C9A84C"/>
          </a:solidFill>
          <a:ln w="12700">
            <a:solidFill>
              <a:srgbClr val="C9A84C"/>
            </a:solidFill>
            <a:prstDash val="solid"/>
          </a:ln>
        </p:spPr>
        <p:txBody>
          <a:bodyPr/>
          <a:lstStyle/>
          <a:p>
            <a:endParaRPr lang="en-US"/>
          </a:p>
        </p:txBody>
      </p:sp>
      <p:sp>
        <p:nvSpPr>
          <p:cNvPr id="12" name="Text 10"/>
          <p:cNvSpPr/>
          <p:nvPr/>
        </p:nvSpPr>
        <p:spPr>
          <a:xfrm>
            <a:off x="3401568" y="1389888"/>
            <a:ext cx="502920" cy="502920"/>
          </a:xfrm>
          <a:prstGeom prst="rect">
            <a:avLst/>
          </a:prstGeom>
          <a:noFill/>
          <a:ln/>
        </p:spPr>
        <p:txBody>
          <a:bodyPr wrap="square" rtlCol="0" anchor="ctr"/>
          <a:lstStyle/>
          <a:p>
            <a:pPr marL="0" indent="0">
              <a:buNone/>
            </a:pPr>
            <a:r>
              <a:rPr lang="en-US" sz="3000" b="1" dirty="0">
                <a:solidFill>
                  <a:srgbClr val="C9A84C"/>
                </a:solidFill>
                <a:latin typeface="Georgia" pitchFamily="34" charset="0"/>
                <a:ea typeface="Georgia" pitchFamily="34" charset="-122"/>
                <a:cs typeface="Georgia" pitchFamily="34" charset="-120"/>
              </a:rPr>
              <a:t>2</a:t>
            </a:r>
            <a:endParaRPr lang="en-US" sz="3000" dirty="0"/>
          </a:p>
        </p:txBody>
      </p:sp>
      <p:sp>
        <p:nvSpPr>
          <p:cNvPr id="13" name="Text 11"/>
          <p:cNvSpPr/>
          <p:nvPr/>
        </p:nvSpPr>
        <p:spPr>
          <a:xfrm>
            <a:off x="3401568" y="1920240"/>
            <a:ext cx="2377440" cy="320040"/>
          </a:xfrm>
          <a:prstGeom prst="rect">
            <a:avLst/>
          </a:prstGeom>
          <a:noFill/>
          <a:ln/>
        </p:spPr>
        <p:txBody>
          <a:bodyPr wrap="square" rtlCol="0" anchor="ctr"/>
          <a:lstStyle/>
          <a:p>
            <a:pPr marL="0" indent="0">
              <a:buNone/>
            </a:pPr>
            <a:r>
              <a:rPr lang="en-US" sz="1500" b="1" dirty="0">
                <a:solidFill>
                  <a:srgbClr val="FFFFFF"/>
                </a:solidFill>
                <a:latin typeface="Georgia" pitchFamily="34" charset="0"/>
                <a:ea typeface="Georgia" pitchFamily="34" charset="-122"/>
                <a:cs typeface="Georgia" pitchFamily="34" charset="-120"/>
              </a:rPr>
              <a:t>PROCLAIM</a:t>
            </a:r>
            <a:endParaRPr lang="en-US" sz="1500" dirty="0"/>
          </a:p>
        </p:txBody>
      </p:sp>
      <p:sp>
        <p:nvSpPr>
          <p:cNvPr id="14" name="Text 12"/>
          <p:cNvSpPr/>
          <p:nvPr/>
        </p:nvSpPr>
        <p:spPr>
          <a:xfrm>
            <a:off x="3401568" y="2267712"/>
            <a:ext cx="2377440" cy="548640"/>
          </a:xfrm>
          <a:prstGeom prst="rect">
            <a:avLst/>
          </a:prstGeom>
          <a:noFill/>
          <a:ln/>
        </p:spPr>
        <p:txBody>
          <a:bodyPr wrap="square" rtlCol="0" anchor="ctr"/>
          <a:lstStyle/>
          <a:p>
            <a:pPr marL="0" indent="0">
              <a:lnSpc>
                <a:spcPct val="125000"/>
              </a:lnSpc>
              <a:buNone/>
            </a:pPr>
            <a:r>
              <a:rPr lang="en-US" sz="1100" dirty="0">
                <a:solidFill>
                  <a:srgbClr val="A8B8D0"/>
                </a:solidFill>
                <a:latin typeface="Calibri" pitchFamily="34" charset="0"/>
                <a:ea typeface="Calibri" pitchFamily="34" charset="-122"/>
                <a:cs typeface="Calibri" pitchFamily="34" charset="-120"/>
              </a:rPr>
              <a:t>Share the gospel in relevant, culturally sensitive ways — the whole Christ</a:t>
            </a:r>
            <a:endParaRPr lang="en-US" sz="1100" dirty="0"/>
          </a:p>
        </p:txBody>
      </p:sp>
      <p:sp>
        <p:nvSpPr>
          <p:cNvPr id="15" name="Shape 13"/>
          <p:cNvSpPr/>
          <p:nvPr/>
        </p:nvSpPr>
        <p:spPr>
          <a:xfrm>
            <a:off x="6089904" y="1261872"/>
            <a:ext cx="2633472" cy="1719072"/>
          </a:xfrm>
          <a:prstGeom prst="rect">
            <a:avLst/>
          </a:prstGeom>
          <a:solidFill>
            <a:srgbClr val="2E4470"/>
          </a:solidFill>
          <a:ln w="12700">
            <a:solidFill>
              <a:srgbClr val="2E4470"/>
            </a:solidFill>
            <a:prstDash val="solid"/>
          </a:ln>
        </p:spPr>
        <p:txBody>
          <a:bodyPr/>
          <a:lstStyle/>
          <a:p>
            <a:endParaRPr lang="en-US"/>
          </a:p>
        </p:txBody>
      </p:sp>
      <p:sp>
        <p:nvSpPr>
          <p:cNvPr id="16" name="Shape 14"/>
          <p:cNvSpPr/>
          <p:nvPr/>
        </p:nvSpPr>
        <p:spPr>
          <a:xfrm>
            <a:off x="6089904" y="1261872"/>
            <a:ext cx="2633472" cy="54864"/>
          </a:xfrm>
          <a:prstGeom prst="rect">
            <a:avLst/>
          </a:prstGeom>
          <a:solidFill>
            <a:srgbClr val="C9A84C"/>
          </a:solidFill>
          <a:ln w="12700">
            <a:solidFill>
              <a:srgbClr val="C9A84C"/>
            </a:solidFill>
            <a:prstDash val="solid"/>
          </a:ln>
        </p:spPr>
        <p:txBody>
          <a:bodyPr/>
          <a:lstStyle/>
          <a:p>
            <a:endParaRPr lang="en-US"/>
          </a:p>
        </p:txBody>
      </p:sp>
      <p:sp>
        <p:nvSpPr>
          <p:cNvPr id="17" name="Text 15"/>
          <p:cNvSpPr/>
          <p:nvPr/>
        </p:nvSpPr>
        <p:spPr>
          <a:xfrm>
            <a:off x="6217920" y="1389888"/>
            <a:ext cx="502920" cy="502920"/>
          </a:xfrm>
          <a:prstGeom prst="rect">
            <a:avLst/>
          </a:prstGeom>
          <a:noFill/>
          <a:ln/>
        </p:spPr>
        <p:txBody>
          <a:bodyPr wrap="square" rtlCol="0" anchor="ctr"/>
          <a:lstStyle/>
          <a:p>
            <a:pPr marL="0" indent="0">
              <a:buNone/>
            </a:pPr>
            <a:r>
              <a:rPr lang="en-US" sz="3000" b="1" dirty="0">
                <a:solidFill>
                  <a:srgbClr val="C9A84C"/>
                </a:solidFill>
                <a:latin typeface="Georgia" pitchFamily="34" charset="0"/>
                <a:ea typeface="Georgia" pitchFamily="34" charset="-122"/>
                <a:cs typeface="Georgia" pitchFamily="34" charset="-120"/>
              </a:rPr>
              <a:t>3</a:t>
            </a:r>
            <a:endParaRPr lang="en-US" sz="3000" dirty="0"/>
          </a:p>
        </p:txBody>
      </p:sp>
      <p:sp>
        <p:nvSpPr>
          <p:cNvPr id="18" name="Text 16"/>
          <p:cNvSpPr/>
          <p:nvPr/>
        </p:nvSpPr>
        <p:spPr>
          <a:xfrm>
            <a:off x="6217920" y="1920240"/>
            <a:ext cx="2377440" cy="320040"/>
          </a:xfrm>
          <a:prstGeom prst="rect">
            <a:avLst/>
          </a:prstGeom>
          <a:noFill/>
          <a:ln/>
        </p:spPr>
        <p:txBody>
          <a:bodyPr wrap="square" rtlCol="0" anchor="ctr"/>
          <a:lstStyle/>
          <a:p>
            <a:pPr marL="0" indent="0">
              <a:buNone/>
            </a:pPr>
            <a:r>
              <a:rPr lang="en-US" sz="1500" b="1" dirty="0">
                <a:solidFill>
                  <a:srgbClr val="FFFFFF"/>
                </a:solidFill>
                <a:latin typeface="Georgia" pitchFamily="34" charset="0"/>
                <a:ea typeface="Georgia" pitchFamily="34" charset="-122"/>
                <a:cs typeface="Georgia" pitchFamily="34" charset="-120"/>
              </a:rPr>
              <a:t>INITIATE</a:t>
            </a:r>
            <a:endParaRPr lang="en-US" sz="1500" dirty="0"/>
          </a:p>
        </p:txBody>
      </p:sp>
      <p:sp>
        <p:nvSpPr>
          <p:cNvPr id="19" name="Text 17"/>
          <p:cNvSpPr/>
          <p:nvPr/>
        </p:nvSpPr>
        <p:spPr>
          <a:xfrm>
            <a:off x="6217920" y="2267712"/>
            <a:ext cx="2377440" cy="548640"/>
          </a:xfrm>
          <a:prstGeom prst="rect">
            <a:avLst/>
          </a:prstGeom>
          <a:noFill/>
          <a:ln/>
        </p:spPr>
        <p:txBody>
          <a:bodyPr wrap="square" rtlCol="0" anchor="ctr"/>
          <a:lstStyle/>
          <a:p>
            <a:pPr marL="0" indent="0">
              <a:lnSpc>
                <a:spcPct val="125000"/>
              </a:lnSpc>
              <a:buNone/>
            </a:pPr>
            <a:r>
              <a:rPr lang="en-US" sz="1100" dirty="0">
                <a:solidFill>
                  <a:srgbClr val="A8B8D0"/>
                </a:solidFill>
                <a:latin typeface="Calibri" pitchFamily="34" charset="0"/>
                <a:ea typeface="Calibri" pitchFamily="34" charset="-122"/>
                <a:cs typeface="Calibri" pitchFamily="34" charset="-120"/>
              </a:rPr>
              <a:t>Baptism as public commitment — celebrated and surrounded by community</a:t>
            </a:r>
            <a:endParaRPr lang="en-US" sz="1100" dirty="0"/>
          </a:p>
        </p:txBody>
      </p:sp>
      <p:sp>
        <p:nvSpPr>
          <p:cNvPr id="20" name="Shape 18"/>
          <p:cNvSpPr/>
          <p:nvPr/>
        </p:nvSpPr>
        <p:spPr>
          <a:xfrm>
            <a:off x="457200" y="3072384"/>
            <a:ext cx="2633472" cy="1719072"/>
          </a:xfrm>
          <a:prstGeom prst="rect">
            <a:avLst/>
          </a:prstGeom>
          <a:solidFill>
            <a:srgbClr val="2E4470"/>
          </a:solidFill>
          <a:ln w="12700">
            <a:solidFill>
              <a:srgbClr val="2E4470"/>
            </a:solidFill>
            <a:prstDash val="solid"/>
          </a:ln>
        </p:spPr>
        <p:txBody>
          <a:bodyPr/>
          <a:lstStyle/>
          <a:p>
            <a:endParaRPr lang="en-US"/>
          </a:p>
        </p:txBody>
      </p:sp>
      <p:sp>
        <p:nvSpPr>
          <p:cNvPr id="21" name="Shape 19"/>
          <p:cNvSpPr/>
          <p:nvPr/>
        </p:nvSpPr>
        <p:spPr>
          <a:xfrm>
            <a:off x="457200" y="3072384"/>
            <a:ext cx="2633472" cy="54864"/>
          </a:xfrm>
          <a:prstGeom prst="rect">
            <a:avLst/>
          </a:prstGeom>
          <a:solidFill>
            <a:srgbClr val="C9A84C"/>
          </a:solidFill>
          <a:ln w="12700">
            <a:solidFill>
              <a:srgbClr val="C9A84C"/>
            </a:solidFill>
            <a:prstDash val="solid"/>
          </a:ln>
        </p:spPr>
        <p:txBody>
          <a:bodyPr/>
          <a:lstStyle/>
          <a:p>
            <a:endParaRPr lang="en-US"/>
          </a:p>
        </p:txBody>
      </p:sp>
      <p:sp>
        <p:nvSpPr>
          <p:cNvPr id="22" name="Text 20"/>
          <p:cNvSpPr/>
          <p:nvPr/>
        </p:nvSpPr>
        <p:spPr>
          <a:xfrm>
            <a:off x="585216" y="3200400"/>
            <a:ext cx="502920" cy="502920"/>
          </a:xfrm>
          <a:prstGeom prst="rect">
            <a:avLst/>
          </a:prstGeom>
          <a:noFill/>
          <a:ln/>
        </p:spPr>
        <p:txBody>
          <a:bodyPr wrap="square" rtlCol="0" anchor="ctr"/>
          <a:lstStyle/>
          <a:p>
            <a:pPr marL="0" indent="0">
              <a:buNone/>
            </a:pPr>
            <a:r>
              <a:rPr lang="en-US" sz="3000" b="1" dirty="0">
                <a:solidFill>
                  <a:srgbClr val="C9A84C"/>
                </a:solidFill>
                <a:latin typeface="Georgia" pitchFamily="34" charset="0"/>
                <a:ea typeface="Georgia" pitchFamily="34" charset="-122"/>
                <a:cs typeface="Georgia" pitchFamily="34" charset="-120"/>
              </a:rPr>
              <a:t>4</a:t>
            </a:r>
            <a:endParaRPr lang="en-US" sz="3000" dirty="0"/>
          </a:p>
        </p:txBody>
      </p:sp>
      <p:sp>
        <p:nvSpPr>
          <p:cNvPr id="23" name="Text 21"/>
          <p:cNvSpPr/>
          <p:nvPr/>
        </p:nvSpPr>
        <p:spPr>
          <a:xfrm>
            <a:off x="585216" y="3730752"/>
            <a:ext cx="2377440" cy="320040"/>
          </a:xfrm>
          <a:prstGeom prst="rect">
            <a:avLst/>
          </a:prstGeom>
          <a:noFill/>
          <a:ln/>
        </p:spPr>
        <p:txBody>
          <a:bodyPr wrap="square" rtlCol="0" anchor="ctr"/>
          <a:lstStyle/>
          <a:p>
            <a:pPr marL="0" indent="0">
              <a:buNone/>
            </a:pPr>
            <a:r>
              <a:rPr lang="en-US" sz="1500" b="1" dirty="0">
                <a:solidFill>
                  <a:srgbClr val="FFFFFF"/>
                </a:solidFill>
                <a:latin typeface="Georgia" pitchFamily="34" charset="0"/>
                <a:ea typeface="Georgia" pitchFamily="34" charset="-122"/>
                <a:cs typeface="Georgia" pitchFamily="34" charset="-120"/>
              </a:rPr>
              <a:t>FORM</a:t>
            </a:r>
            <a:endParaRPr lang="en-US" sz="1500" dirty="0"/>
          </a:p>
        </p:txBody>
      </p:sp>
      <p:sp>
        <p:nvSpPr>
          <p:cNvPr id="24" name="Text 22"/>
          <p:cNvSpPr/>
          <p:nvPr/>
        </p:nvSpPr>
        <p:spPr>
          <a:xfrm>
            <a:off x="585216" y="4078224"/>
            <a:ext cx="2377440" cy="548640"/>
          </a:xfrm>
          <a:prstGeom prst="rect">
            <a:avLst/>
          </a:prstGeom>
          <a:noFill/>
          <a:ln/>
        </p:spPr>
        <p:txBody>
          <a:bodyPr wrap="square" rtlCol="0" anchor="ctr"/>
          <a:lstStyle/>
          <a:p>
            <a:pPr marL="0" indent="0">
              <a:lnSpc>
                <a:spcPct val="125000"/>
              </a:lnSpc>
              <a:buNone/>
            </a:pPr>
            <a:r>
              <a:rPr lang="en-US" sz="1100" dirty="0">
                <a:solidFill>
                  <a:srgbClr val="A8B8D0"/>
                </a:solidFill>
                <a:latin typeface="Calibri" pitchFamily="34" charset="0"/>
                <a:ea typeface="Calibri" pitchFamily="34" charset="-122"/>
                <a:cs typeface="Calibri" pitchFamily="34" charset="-120"/>
              </a:rPr>
              <a:t>Scripture, prayer, accountability, spiritual disciplines — ongoing transformation</a:t>
            </a:r>
            <a:endParaRPr lang="en-US" sz="1100" dirty="0"/>
          </a:p>
        </p:txBody>
      </p:sp>
      <p:sp>
        <p:nvSpPr>
          <p:cNvPr id="25" name="Shape 23"/>
          <p:cNvSpPr/>
          <p:nvPr/>
        </p:nvSpPr>
        <p:spPr>
          <a:xfrm>
            <a:off x="3273552" y="3072384"/>
            <a:ext cx="2633472" cy="1719072"/>
          </a:xfrm>
          <a:prstGeom prst="rect">
            <a:avLst/>
          </a:prstGeom>
          <a:solidFill>
            <a:srgbClr val="2E4470"/>
          </a:solidFill>
          <a:ln w="12700">
            <a:solidFill>
              <a:srgbClr val="2E4470"/>
            </a:solidFill>
            <a:prstDash val="solid"/>
          </a:ln>
        </p:spPr>
        <p:txBody>
          <a:bodyPr/>
          <a:lstStyle/>
          <a:p>
            <a:endParaRPr lang="en-US"/>
          </a:p>
        </p:txBody>
      </p:sp>
      <p:sp>
        <p:nvSpPr>
          <p:cNvPr id="26" name="Shape 24"/>
          <p:cNvSpPr/>
          <p:nvPr/>
        </p:nvSpPr>
        <p:spPr>
          <a:xfrm>
            <a:off x="3273552" y="3072384"/>
            <a:ext cx="2633472" cy="54864"/>
          </a:xfrm>
          <a:prstGeom prst="rect">
            <a:avLst/>
          </a:prstGeom>
          <a:solidFill>
            <a:srgbClr val="C9A84C"/>
          </a:solidFill>
          <a:ln w="12700">
            <a:solidFill>
              <a:srgbClr val="C9A84C"/>
            </a:solidFill>
            <a:prstDash val="solid"/>
          </a:ln>
        </p:spPr>
        <p:txBody>
          <a:bodyPr/>
          <a:lstStyle/>
          <a:p>
            <a:endParaRPr lang="en-US"/>
          </a:p>
        </p:txBody>
      </p:sp>
      <p:sp>
        <p:nvSpPr>
          <p:cNvPr id="27" name="Text 25"/>
          <p:cNvSpPr/>
          <p:nvPr/>
        </p:nvSpPr>
        <p:spPr>
          <a:xfrm>
            <a:off x="3401568" y="3200400"/>
            <a:ext cx="502920" cy="502920"/>
          </a:xfrm>
          <a:prstGeom prst="rect">
            <a:avLst/>
          </a:prstGeom>
          <a:noFill/>
          <a:ln/>
        </p:spPr>
        <p:txBody>
          <a:bodyPr wrap="square" rtlCol="0" anchor="ctr"/>
          <a:lstStyle/>
          <a:p>
            <a:pPr marL="0" indent="0">
              <a:buNone/>
            </a:pPr>
            <a:r>
              <a:rPr lang="en-US" sz="3000" b="1" dirty="0">
                <a:solidFill>
                  <a:srgbClr val="C9A84C"/>
                </a:solidFill>
                <a:latin typeface="Georgia" pitchFamily="34" charset="0"/>
                <a:ea typeface="Georgia" pitchFamily="34" charset="-122"/>
                <a:cs typeface="Georgia" pitchFamily="34" charset="-120"/>
              </a:rPr>
              <a:t>5</a:t>
            </a:r>
            <a:endParaRPr lang="en-US" sz="3000" dirty="0"/>
          </a:p>
        </p:txBody>
      </p:sp>
      <p:sp>
        <p:nvSpPr>
          <p:cNvPr id="28" name="Text 26"/>
          <p:cNvSpPr/>
          <p:nvPr/>
        </p:nvSpPr>
        <p:spPr>
          <a:xfrm>
            <a:off x="3401568" y="3730752"/>
            <a:ext cx="2377440" cy="320040"/>
          </a:xfrm>
          <a:prstGeom prst="rect">
            <a:avLst/>
          </a:prstGeom>
          <a:noFill/>
          <a:ln/>
        </p:spPr>
        <p:txBody>
          <a:bodyPr wrap="square" rtlCol="0" anchor="ctr"/>
          <a:lstStyle/>
          <a:p>
            <a:pPr marL="0" indent="0">
              <a:buNone/>
            </a:pPr>
            <a:r>
              <a:rPr lang="en-US" sz="1500" b="1" dirty="0">
                <a:solidFill>
                  <a:srgbClr val="FFFFFF"/>
                </a:solidFill>
                <a:latin typeface="Georgia" pitchFamily="34" charset="0"/>
                <a:ea typeface="Georgia" pitchFamily="34" charset="-122"/>
                <a:cs typeface="Georgia" pitchFamily="34" charset="-120"/>
              </a:rPr>
              <a:t>SERVE</a:t>
            </a:r>
            <a:endParaRPr lang="en-US" sz="1500" dirty="0"/>
          </a:p>
        </p:txBody>
      </p:sp>
      <p:sp>
        <p:nvSpPr>
          <p:cNvPr id="29" name="Text 27"/>
          <p:cNvSpPr/>
          <p:nvPr/>
        </p:nvSpPr>
        <p:spPr>
          <a:xfrm>
            <a:off x="3401568" y="4078224"/>
            <a:ext cx="2377440" cy="548640"/>
          </a:xfrm>
          <a:prstGeom prst="rect">
            <a:avLst/>
          </a:prstGeom>
          <a:noFill/>
          <a:ln/>
        </p:spPr>
        <p:txBody>
          <a:bodyPr wrap="square" rtlCol="0" anchor="ctr"/>
          <a:lstStyle/>
          <a:p>
            <a:pPr marL="0" indent="0">
              <a:lnSpc>
                <a:spcPct val="125000"/>
              </a:lnSpc>
              <a:buNone/>
            </a:pPr>
            <a:r>
              <a:rPr lang="en-US" sz="1100" dirty="0">
                <a:solidFill>
                  <a:srgbClr val="A8B8D0"/>
                </a:solidFill>
                <a:latin typeface="Calibri" pitchFamily="34" charset="0"/>
                <a:ea typeface="Calibri" pitchFamily="34" charset="-122"/>
                <a:cs typeface="Calibri" pitchFamily="34" charset="-120"/>
              </a:rPr>
              <a:t>Deploy gifts in local mission — church and community service as formation</a:t>
            </a:r>
            <a:endParaRPr lang="en-US" sz="1100" dirty="0"/>
          </a:p>
        </p:txBody>
      </p:sp>
      <p:sp>
        <p:nvSpPr>
          <p:cNvPr id="30" name="Shape 28"/>
          <p:cNvSpPr/>
          <p:nvPr/>
        </p:nvSpPr>
        <p:spPr>
          <a:xfrm>
            <a:off x="6089904" y="3072384"/>
            <a:ext cx="2633472" cy="1719072"/>
          </a:xfrm>
          <a:prstGeom prst="rect">
            <a:avLst/>
          </a:prstGeom>
          <a:solidFill>
            <a:srgbClr val="2E4470"/>
          </a:solidFill>
          <a:ln w="12700">
            <a:solidFill>
              <a:srgbClr val="2E4470"/>
            </a:solidFill>
            <a:prstDash val="solid"/>
          </a:ln>
        </p:spPr>
        <p:txBody>
          <a:bodyPr/>
          <a:lstStyle/>
          <a:p>
            <a:endParaRPr lang="en-US"/>
          </a:p>
        </p:txBody>
      </p:sp>
      <p:sp>
        <p:nvSpPr>
          <p:cNvPr id="31" name="Shape 29"/>
          <p:cNvSpPr/>
          <p:nvPr/>
        </p:nvSpPr>
        <p:spPr>
          <a:xfrm>
            <a:off x="6089904" y="3072384"/>
            <a:ext cx="2633472" cy="54864"/>
          </a:xfrm>
          <a:prstGeom prst="rect">
            <a:avLst/>
          </a:prstGeom>
          <a:solidFill>
            <a:srgbClr val="C9A84C"/>
          </a:solidFill>
          <a:ln w="12700">
            <a:solidFill>
              <a:srgbClr val="C9A84C"/>
            </a:solidFill>
            <a:prstDash val="solid"/>
          </a:ln>
        </p:spPr>
        <p:txBody>
          <a:bodyPr/>
          <a:lstStyle/>
          <a:p>
            <a:endParaRPr lang="en-US"/>
          </a:p>
        </p:txBody>
      </p:sp>
      <p:sp>
        <p:nvSpPr>
          <p:cNvPr id="32" name="Text 30"/>
          <p:cNvSpPr/>
          <p:nvPr/>
        </p:nvSpPr>
        <p:spPr>
          <a:xfrm>
            <a:off x="6217920" y="3200400"/>
            <a:ext cx="502920" cy="502920"/>
          </a:xfrm>
          <a:prstGeom prst="rect">
            <a:avLst/>
          </a:prstGeom>
          <a:noFill/>
          <a:ln/>
        </p:spPr>
        <p:txBody>
          <a:bodyPr wrap="square" rtlCol="0" anchor="ctr"/>
          <a:lstStyle/>
          <a:p>
            <a:pPr marL="0" indent="0">
              <a:buNone/>
            </a:pPr>
            <a:r>
              <a:rPr lang="en-US" sz="3000" b="1" dirty="0">
                <a:solidFill>
                  <a:srgbClr val="C9A84C"/>
                </a:solidFill>
                <a:latin typeface="Georgia" pitchFamily="34" charset="0"/>
                <a:ea typeface="Georgia" pitchFamily="34" charset="-122"/>
                <a:cs typeface="Georgia" pitchFamily="34" charset="-120"/>
              </a:rPr>
              <a:t>6</a:t>
            </a:r>
            <a:endParaRPr lang="en-US" sz="3000" dirty="0"/>
          </a:p>
        </p:txBody>
      </p:sp>
      <p:sp>
        <p:nvSpPr>
          <p:cNvPr id="33" name="Text 31"/>
          <p:cNvSpPr/>
          <p:nvPr/>
        </p:nvSpPr>
        <p:spPr>
          <a:xfrm>
            <a:off x="6217920" y="3730752"/>
            <a:ext cx="2377440" cy="320040"/>
          </a:xfrm>
          <a:prstGeom prst="rect">
            <a:avLst/>
          </a:prstGeom>
          <a:noFill/>
          <a:ln/>
        </p:spPr>
        <p:txBody>
          <a:bodyPr wrap="square" rtlCol="0" anchor="ctr"/>
          <a:lstStyle/>
          <a:p>
            <a:pPr marL="0" indent="0">
              <a:buNone/>
            </a:pPr>
            <a:r>
              <a:rPr lang="en-US" sz="1500" b="1" dirty="0">
                <a:solidFill>
                  <a:srgbClr val="FFFFFF"/>
                </a:solidFill>
                <a:latin typeface="Georgia" pitchFamily="34" charset="0"/>
                <a:ea typeface="Georgia" pitchFamily="34" charset="-122"/>
                <a:cs typeface="Georgia" pitchFamily="34" charset="-120"/>
              </a:rPr>
              <a:t>MULTIPLY</a:t>
            </a:r>
            <a:endParaRPr lang="en-US" sz="1500" dirty="0"/>
          </a:p>
        </p:txBody>
      </p:sp>
      <p:sp>
        <p:nvSpPr>
          <p:cNvPr id="34" name="Text 32"/>
          <p:cNvSpPr/>
          <p:nvPr/>
        </p:nvSpPr>
        <p:spPr>
          <a:xfrm>
            <a:off x="6217920" y="4078224"/>
            <a:ext cx="2377440" cy="548640"/>
          </a:xfrm>
          <a:prstGeom prst="rect">
            <a:avLst/>
          </a:prstGeom>
          <a:noFill/>
          <a:ln/>
        </p:spPr>
        <p:txBody>
          <a:bodyPr wrap="square" rtlCol="0" anchor="ctr"/>
          <a:lstStyle/>
          <a:p>
            <a:pPr marL="0" indent="0">
              <a:lnSpc>
                <a:spcPct val="125000"/>
              </a:lnSpc>
              <a:buNone/>
            </a:pPr>
            <a:r>
              <a:rPr lang="en-US" sz="1100" dirty="0">
                <a:solidFill>
                  <a:srgbClr val="A8B8D0"/>
                </a:solidFill>
                <a:latin typeface="Calibri" pitchFamily="34" charset="0"/>
                <a:ea typeface="Calibri" pitchFamily="34" charset="-122"/>
                <a:cs typeface="Calibri" pitchFamily="34" charset="-120"/>
              </a:rPr>
              <a:t>Every disciple mentors at least one other — the cycle repeats and expands</a:t>
            </a:r>
            <a:endParaRPr lang="en-US" sz="1100" dirty="0"/>
          </a:p>
        </p:txBody>
      </p:sp>
      <p:sp>
        <p:nvSpPr>
          <p:cNvPr id="35" name="Shape 33"/>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5F1E8"/>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548640" y="164592"/>
            <a:ext cx="8046720" cy="274320"/>
          </a:xfrm>
          <a:prstGeom prst="rect">
            <a:avLst/>
          </a:prstGeom>
          <a:noFill/>
          <a:ln/>
        </p:spPr>
        <p:txBody>
          <a:bodyPr wrap="square" rtlCol="0" anchor="ctr"/>
          <a:lstStyle/>
          <a:p>
            <a:pPr marL="0" indent="0">
              <a:buNone/>
            </a:pPr>
            <a:r>
              <a:rPr lang="en-US" sz="900" b="1" kern="0" spc="200" dirty="0">
                <a:solidFill>
                  <a:srgbClr val="C9A84C"/>
                </a:solidFill>
                <a:latin typeface="Calibri" pitchFamily="34" charset="0"/>
                <a:ea typeface="Calibri" pitchFamily="34" charset="-122"/>
                <a:cs typeface="Calibri" pitchFamily="34" charset="-120"/>
              </a:rPr>
              <a:t>SYNTHESIS</a:t>
            </a:r>
            <a:endParaRPr lang="en-US" sz="900" dirty="0"/>
          </a:p>
        </p:txBody>
      </p:sp>
      <p:sp>
        <p:nvSpPr>
          <p:cNvPr id="4" name="Text 2"/>
          <p:cNvSpPr/>
          <p:nvPr/>
        </p:nvSpPr>
        <p:spPr>
          <a:xfrm>
            <a:off x="548640" y="457200"/>
            <a:ext cx="8046720" cy="640080"/>
          </a:xfrm>
          <a:prstGeom prst="rect">
            <a:avLst/>
          </a:prstGeom>
          <a:noFill/>
          <a:ln/>
        </p:spPr>
        <p:txBody>
          <a:bodyPr wrap="square" rtlCol="0" anchor="ctr"/>
          <a:lstStyle/>
          <a:p>
            <a:pPr marL="0" indent="0">
              <a:buNone/>
            </a:pPr>
            <a:r>
              <a:rPr lang="en-US" sz="2800" dirty="0">
                <a:solidFill>
                  <a:srgbClr val="1A2B4A"/>
                </a:solidFill>
                <a:latin typeface="Georgia" pitchFamily="34" charset="0"/>
                <a:ea typeface="Georgia" pitchFamily="34" charset="-122"/>
                <a:cs typeface="Georgia" pitchFamily="34" charset="-120"/>
              </a:rPr>
              <a:t>Seven Imperatives for Pastoral Action</a:t>
            </a:r>
            <a:endParaRPr lang="en-US" sz="2800" dirty="0"/>
          </a:p>
        </p:txBody>
      </p:sp>
      <p:sp>
        <p:nvSpPr>
          <p:cNvPr id="5" name="Shape 3"/>
          <p:cNvSpPr/>
          <p:nvPr/>
        </p:nvSpPr>
        <p:spPr>
          <a:xfrm>
            <a:off x="457200" y="1234440"/>
            <a:ext cx="594360" cy="832104"/>
          </a:xfrm>
          <a:prstGeom prst="rect">
            <a:avLst/>
          </a:prstGeom>
          <a:solidFill>
            <a:srgbClr val="1A2B4A"/>
          </a:solidFill>
          <a:ln w="12700">
            <a:solidFill>
              <a:srgbClr val="1A2B4A"/>
            </a:solidFill>
            <a:prstDash val="solid"/>
          </a:ln>
        </p:spPr>
        <p:txBody>
          <a:bodyPr/>
          <a:lstStyle/>
          <a:p>
            <a:endParaRPr lang="en-US"/>
          </a:p>
        </p:txBody>
      </p:sp>
      <p:sp>
        <p:nvSpPr>
          <p:cNvPr id="6" name="Text 4"/>
          <p:cNvSpPr/>
          <p:nvPr/>
        </p:nvSpPr>
        <p:spPr>
          <a:xfrm>
            <a:off x="457200" y="1485900"/>
            <a:ext cx="594360" cy="329184"/>
          </a:xfrm>
          <a:prstGeom prst="rect">
            <a:avLst/>
          </a:prstGeom>
          <a:noFill/>
          <a:ln/>
        </p:spPr>
        <p:txBody>
          <a:bodyPr wrap="square" rtlCol="0" anchor="ctr"/>
          <a:lstStyle/>
          <a:p>
            <a:pPr marL="0" indent="0" algn="ctr">
              <a:buNone/>
            </a:pPr>
            <a:r>
              <a:rPr lang="en-US" sz="1300" b="1" dirty="0">
                <a:solidFill>
                  <a:srgbClr val="C9A84C"/>
                </a:solidFill>
                <a:latin typeface="Calibri" pitchFamily="34" charset="0"/>
                <a:ea typeface="Calibri" pitchFamily="34" charset="-122"/>
                <a:cs typeface="Calibri" pitchFamily="34" charset="-120"/>
              </a:rPr>
              <a:t>01</a:t>
            </a:r>
            <a:endParaRPr lang="en-US" sz="1300" dirty="0"/>
          </a:p>
        </p:txBody>
      </p:sp>
      <p:sp>
        <p:nvSpPr>
          <p:cNvPr id="7" name="Shape 5"/>
          <p:cNvSpPr/>
          <p:nvPr/>
        </p:nvSpPr>
        <p:spPr>
          <a:xfrm>
            <a:off x="1051560" y="1234440"/>
            <a:ext cx="3703320" cy="832104"/>
          </a:xfrm>
          <a:prstGeom prst="rect">
            <a:avLst/>
          </a:prstGeom>
          <a:solidFill>
            <a:srgbClr val="F5F1E8"/>
          </a:solidFill>
          <a:ln w="12700">
            <a:solidFill>
              <a:srgbClr val="D4CBAF"/>
            </a:solidFill>
            <a:prstDash val="solid"/>
          </a:ln>
        </p:spPr>
        <p:txBody>
          <a:bodyPr/>
          <a:lstStyle/>
          <a:p>
            <a:endParaRPr lang="en-US"/>
          </a:p>
        </p:txBody>
      </p:sp>
      <p:sp>
        <p:nvSpPr>
          <p:cNvPr id="8" name="Text 6"/>
          <p:cNvSpPr/>
          <p:nvPr/>
        </p:nvSpPr>
        <p:spPr>
          <a:xfrm>
            <a:off x="1170432" y="1325880"/>
            <a:ext cx="3493008" cy="704088"/>
          </a:xfrm>
          <a:prstGeom prst="rect">
            <a:avLst/>
          </a:prstGeom>
          <a:noFill/>
          <a:ln/>
        </p:spPr>
        <p:txBody>
          <a:bodyPr wrap="square" rtlCol="0" anchor="ctr"/>
          <a:lstStyle/>
          <a:p>
            <a:pPr marL="0" indent="0">
              <a:lnSpc>
                <a:spcPct val="130000"/>
              </a:lnSpc>
              <a:buNone/>
            </a:pPr>
            <a:r>
              <a:rPr lang="en-US" sz="1200" dirty="0">
                <a:solidFill>
                  <a:srgbClr val="1A2B4A"/>
                </a:solidFill>
                <a:latin typeface="Calibri" pitchFamily="34" charset="0"/>
                <a:ea typeface="Calibri" pitchFamily="34" charset="-122"/>
                <a:cs typeface="Calibri" pitchFamily="34" charset="-120"/>
              </a:rPr>
              <a:t>Redefine success: Shift metrics from baptisms to transformed lives that make disciples.</a:t>
            </a:r>
            <a:endParaRPr lang="en-US" sz="1200" dirty="0"/>
          </a:p>
        </p:txBody>
      </p:sp>
      <p:sp>
        <p:nvSpPr>
          <p:cNvPr id="9" name="Shape 7"/>
          <p:cNvSpPr/>
          <p:nvPr/>
        </p:nvSpPr>
        <p:spPr>
          <a:xfrm>
            <a:off x="457200" y="2130552"/>
            <a:ext cx="594360" cy="832104"/>
          </a:xfrm>
          <a:prstGeom prst="rect">
            <a:avLst/>
          </a:prstGeom>
          <a:solidFill>
            <a:srgbClr val="1A2B4A"/>
          </a:solidFill>
          <a:ln w="12700">
            <a:solidFill>
              <a:srgbClr val="1A2B4A"/>
            </a:solidFill>
            <a:prstDash val="solid"/>
          </a:ln>
        </p:spPr>
        <p:txBody>
          <a:bodyPr/>
          <a:lstStyle/>
          <a:p>
            <a:endParaRPr lang="en-US"/>
          </a:p>
        </p:txBody>
      </p:sp>
      <p:sp>
        <p:nvSpPr>
          <p:cNvPr id="10" name="Text 8"/>
          <p:cNvSpPr/>
          <p:nvPr/>
        </p:nvSpPr>
        <p:spPr>
          <a:xfrm>
            <a:off x="457200" y="2382012"/>
            <a:ext cx="594360" cy="329184"/>
          </a:xfrm>
          <a:prstGeom prst="rect">
            <a:avLst/>
          </a:prstGeom>
          <a:noFill/>
          <a:ln/>
        </p:spPr>
        <p:txBody>
          <a:bodyPr wrap="square" rtlCol="0" anchor="ctr"/>
          <a:lstStyle/>
          <a:p>
            <a:pPr marL="0" indent="0" algn="ctr">
              <a:buNone/>
            </a:pPr>
            <a:r>
              <a:rPr lang="en-US" sz="1300" b="1" dirty="0">
                <a:solidFill>
                  <a:srgbClr val="C9A84C"/>
                </a:solidFill>
                <a:latin typeface="Calibri" pitchFamily="34" charset="0"/>
                <a:ea typeface="Calibri" pitchFamily="34" charset="-122"/>
                <a:cs typeface="Calibri" pitchFamily="34" charset="-120"/>
              </a:rPr>
              <a:t>02</a:t>
            </a:r>
            <a:endParaRPr lang="en-US" sz="1300" dirty="0"/>
          </a:p>
        </p:txBody>
      </p:sp>
      <p:sp>
        <p:nvSpPr>
          <p:cNvPr id="11" name="Shape 9"/>
          <p:cNvSpPr/>
          <p:nvPr/>
        </p:nvSpPr>
        <p:spPr>
          <a:xfrm>
            <a:off x="1051560" y="2130552"/>
            <a:ext cx="3703320" cy="832104"/>
          </a:xfrm>
          <a:prstGeom prst="rect">
            <a:avLst/>
          </a:prstGeom>
          <a:solidFill>
            <a:srgbClr val="EEE8D5"/>
          </a:solidFill>
          <a:ln w="12700">
            <a:solidFill>
              <a:srgbClr val="D4CBAF"/>
            </a:solidFill>
            <a:prstDash val="solid"/>
          </a:ln>
        </p:spPr>
        <p:txBody>
          <a:bodyPr/>
          <a:lstStyle/>
          <a:p>
            <a:endParaRPr lang="en-US"/>
          </a:p>
        </p:txBody>
      </p:sp>
      <p:sp>
        <p:nvSpPr>
          <p:cNvPr id="12" name="Text 10"/>
          <p:cNvSpPr/>
          <p:nvPr/>
        </p:nvSpPr>
        <p:spPr>
          <a:xfrm>
            <a:off x="1170432" y="2221992"/>
            <a:ext cx="3493008" cy="704088"/>
          </a:xfrm>
          <a:prstGeom prst="rect">
            <a:avLst/>
          </a:prstGeom>
          <a:noFill/>
          <a:ln/>
        </p:spPr>
        <p:txBody>
          <a:bodyPr wrap="square" rtlCol="0" anchor="ctr"/>
          <a:lstStyle/>
          <a:p>
            <a:pPr marL="0" indent="0">
              <a:lnSpc>
                <a:spcPct val="130000"/>
              </a:lnSpc>
              <a:buNone/>
            </a:pPr>
            <a:r>
              <a:rPr lang="en-US" sz="1200" dirty="0">
                <a:solidFill>
                  <a:srgbClr val="1A2B4A"/>
                </a:solidFill>
                <a:latin typeface="Calibri" pitchFamily="34" charset="0"/>
                <a:ea typeface="Calibri" pitchFamily="34" charset="-122"/>
                <a:cs typeface="Calibri" pitchFamily="34" charset="-120"/>
              </a:rPr>
              <a:t>Build pre-baptismal community: Covenant groups before baptism, not just Bible studies.</a:t>
            </a:r>
            <a:endParaRPr lang="en-US" sz="1200" dirty="0"/>
          </a:p>
        </p:txBody>
      </p:sp>
      <p:sp>
        <p:nvSpPr>
          <p:cNvPr id="13" name="Shape 11"/>
          <p:cNvSpPr/>
          <p:nvPr/>
        </p:nvSpPr>
        <p:spPr>
          <a:xfrm>
            <a:off x="457200" y="3026664"/>
            <a:ext cx="594360" cy="832104"/>
          </a:xfrm>
          <a:prstGeom prst="rect">
            <a:avLst/>
          </a:prstGeom>
          <a:solidFill>
            <a:srgbClr val="1A2B4A"/>
          </a:solidFill>
          <a:ln w="12700">
            <a:solidFill>
              <a:srgbClr val="1A2B4A"/>
            </a:solidFill>
            <a:prstDash val="solid"/>
          </a:ln>
        </p:spPr>
        <p:txBody>
          <a:bodyPr/>
          <a:lstStyle/>
          <a:p>
            <a:endParaRPr lang="en-US"/>
          </a:p>
        </p:txBody>
      </p:sp>
      <p:sp>
        <p:nvSpPr>
          <p:cNvPr id="14" name="Text 12"/>
          <p:cNvSpPr/>
          <p:nvPr/>
        </p:nvSpPr>
        <p:spPr>
          <a:xfrm>
            <a:off x="457200" y="3278124"/>
            <a:ext cx="594360" cy="329184"/>
          </a:xfrm>
          <a:prstGeom prst="rect">
            <a:avLst/>
          </a:prstGeom>
          <a:noFill/>
          <a:ln/>
        </p:spPr>
        <p:txBody>
          <a:bodyPr wrap="square" rtlCol="0" anchor="ctr"/>
          <a:lstStyle/>
          <a:p>
            <a:pPr marL="0" indent="0" algn="ctr">
              <a:buNone/>
            </a:pPr>
            <a:r>
              <a:rPr lang="en-US" sz="1300" b="1" dirty="0">
                <a:solidFill>
                  <a:srgbClr val="C9A84C"/>
                </a:solidFill>
                <a:latin typeface="Calibri" pitchFamily="34" charset="0"/>
                <a:ea typeface="Calibri" pitchFamily="34" charset="-122"/>
                <a:cs typeface="Calibri" pitchFamily="34" charset="-120"/>
              </a:rPr>
              <a:t>03</a:t>
            </a:r>
            <a:endParaRPr lang="en-US" sz="1300" dirty="0"/>
          </a:p>
        </p:txBody>
      </p:sp>
      <p:sp>
        <p:nvSpPr>
          <p:cNvPr id="15" name="Shape 13"/>
          <p:cNvSpPr/>
          <p:nvPr/>
        </p:nvSpPr>
        <p:spPr>
          <a:xfrm>
            <a:off x="1051560" y="3026664"/>
            <a:ext cx="3703320" cy="832104"/>
          </a:xfrm>
          <a:prstGeom prst="rect">
            <a:avLst/>
          </a:prstGeom>
          <a:solidFill>
            <a:srgbClr val="F5F1E8"/>
          </a:solidFill>
          <a:ln w="12700">
            <a:solidFill>
              <a:srgbClr val="D4CBAF"/>
            </a:solidFill>
            <a:prstDash val="solid"/>
          </a:ln>
        </p:spPr>
        <p:txBody>
          <a:bodyPr/>
          <a:lstStyle/>
          <a:p>
            <a:endParaRPr lang="en-US"/>
          </a:p>
        </p:txBody>
      </p:sp>
      <p:sp>
        <p:nvSpPr>
          <p:cNvPr id="16" name="Text 14"/>
          <p:cNvSpPr/>
          <p:nvPr/>
        </p:nvSpPr>
        <p:spPr>
          <a:xfrm>
            <a:off x="1170432" y="3118104"/>
            <a:ext cx="3493008" cy="704088"/>
          </a:xfrm>
          <a:prstGeom prst="rect">
            <a:avLst/>
          </a:prstGeom>
          <a:noFill/>
          <a:ln/>
        </p:spPr>
        <p:txBody>
          <a:bodyPr wrap="square" rtlCol="0" anchor="ctr"/>
          <a:lstStyle/>
          <a:p>
            <a:pPr marL="0" indent="0">
              <a:lnSpc>
                <a:spcPct val="130000"/>
              </a:lnSpc>
              <a:buNone/>
            </a:pPr>
            <a:r>
              <a:rPr lang="en-US" sz="1200" dirty="0">
                <a:solidFill>
                  <a:srgbClr val="1A2B4A"/>
                </a:solidFill>
                <a:latin typeface="Calibri" pitchFamily="34" charset="0"/>
                <a:ea typeface="Calibri" pitchFamily="34" charset="-122"/>
                <a:cs typeface="Calibri" pitchFamily="34" charset="-120"/>
              </a:rPr>
              <a:t>Establish post-baptism mentoring: Every new member is paired with a mature disciple for 12 months.</a:t>
            </a:r>
            <a:endParaRPr lang="en-US" sz="1200" dirty="0"/>
          </a:p>
        </p:txBody>
      </p:sp>
      <p:sp>
        <p:nvSpPr>
          <p:cNvPr id="17" name="Shape 15"/>
          <p:cNvSpPr/>
          <p:nvPr/>
        </p:nvSpPr>
        <p:spPr>
          <a:xfrm>
            <a:off x="457200" y="3922776"/>
            <a:ext cx="594360" cy="832104"/>
          </a:xfrm>
          <a:prstGeom prst="rect">
            <a:avLst/>
          </a:prstGeom>
          <a:solidFill>
            <a:srgbClr val="1A2B4A"/>
          </a:solidFill>
          <a:ln w="12700">
            <a:solidFill>
              <a:srgbClr val="1A2B4A"/>
            </a:solidFill>
            <a:prstDash val="solid"/>
          </a:ln>
        </p:spPr>
        <p:txBody>
          <a:bodyPr/>
          <a:lstStyle/>
          <a:p>
            <a:endParaRPr lang="en-US"/>
          </a:p>
        </p:txBody>
      </p:sp>
      <p:sp>
        <p:nvSpPr>
          <p:cNvPr id="18" name="Text 16"/>
          <p:cNvSpPr/>
          <p:nvPr/>
        </p:nvSpPr>
        <p:spPr>
          <a:xfrm>
            <a:off x="457200" y="4174236"/>
            <a:ext cx="594360" cy="329184"/>
          </a:xfrm>
          <a:prstGeom prst="rect">
            <a:avLst/>
          </a:prstGeom>
          <a:noFill/>
          <a:ln/>
        </p:spPr>
        <p:txBody>
          <a:bodyPr wrap="square" rtlCol="0" anchor="ctr"/>
          <a:lstStyle/>
          <a:p>
            <a:pPr marL="0" indent="0" algn="ctr">
              <a:buNone/>
            </a:pPr>
            <a:r>
              <a:rPr lang="en-US" sz="1300" b="1" dirty="0">
                <a:solidFill>
                  <a:srgbClr val="C9A84C"/>
                </a:solidFill>
                <a:latin typeface="Calibri" pitchFamily="34" charset="0"/>
                <a:ea typeface="Calibri" pitchFamily="34" charset="-122"/>
                <a:cs typeface="Calibri" pitchFamily="34" charset="-120"/>
              </a:rPr>
              <a:t>04</a:t>
            </a:r>
            <a:endParaRPr lang="en-US" sz="1300" dirty="0"/>
          </a:p>
        </p:txBody>
      </p:sp>
      <p:sp>
        <p:nvSpPr>
          <p:cNvPr id="19" name="Shape 17"/>
          <p:cNvSpPr/>
          <p:nvPr/>
        </p:nvSpPr>
        <p:spPr>
          <a:xfrm>
            <a:off x="1051560" y="3922776"/>
            <a:ext cx="3703320" cy="832104"/>
          </a:xfrm>
          <a:prstGeom prst="rect">
            <a:avLst/>
          </a:prstGeom>
          <a:solidFill>
            <a:srgbClr val="EEE8D5"/>
          </a:solidFill>
          <a:ln w="12700">
            <a:solidFill>
              <a:srgbClr val="D4CBAF"/>
            </a:solidFill>
            <a:prstDash val="solid"/>
          </a:ln>
        </p:spPr>
        <p:txBody>
          <a:bodyPr/>
          <a:lstStyle/>
          <a:p>
            <a:endParaRPr lang="en-US"/>
          </a:p>
        </p:txBody>
      </p:sp>
      <p:sp>
        <p:nvSpPr>
          <p:cNvPr id="20" name="Text 18"/>
          <p:cNvSpPr/>
          <p:nvPr/>
        </p:nvSpPr>
        <p:spPr>
          <a:xfrm>
            <a:off x="1170432" y="4014216"/>
            <a:ext cx="3493008" cy="704088"/>
          </a:xfrm>
          <a:prstGeom prst="rect">
            <a:avLst/>
          </a:prstGeom>
          <a:noFill/>
          <a:ln/>
        </p:spPr>
        <p:txBody>
          <a:bodyPr wrap="square" rtlCol="0" anchor="ctr"/>
          <a:lstStyle/>
          <a:p>
            <a:pPr marL="0" indent="0">
              <a:lnSpc>
                <a:spcPct val="130000"/>
              </a:lnSpc>
              <a:buNone/>
            </a:pPr>
            <a:r>
              <a:rPr lang="en-US" sz="1200" dirty="0">
                <a:solidFill>
                  <a:srgbClr val="1A2B4A"/>
                </a:solidFill>
                <a:latin typeface="Calibri" pitchFamily="34" charset="0"/>
                <a:ea typeface="Calibri" pitchFamily="34" charset="-122"/>
                <a:cs typeface="Calibri" pitchFamily="34" charset="-120"/>
              </a:rPr>
              <a:t>Train members as missionaries: Total Member Involvement — equip the whole church for daily mission.</a:t>
            </a:r>
            <a:endParaRPr lang="en-US" sz="1200" dirty="0"/>
          </a:p>
        </p:txBody>
      </p:sp>
      <p:sp>
        <p:nvSpPr>
          <p:cNvPr id="21" name="Shape 19"/>
          <p:cNvSpPr/>
          <p:nvPr/>
        </p:nvSpPr>
        <p:spPr>
          <a:xfrm>
            <a:off x="4754880" y="1234440"/>
            <a:ext cx="594360" cy="1124712"/>
          </a:xfrm>
          <a:prstGeom prst="rect">
            <a:avLst/>
          </a:prstGeom>
          <a:solidFill>
            <a:srgbClr val="1A2B4A"/>
          </a:solidFill>
          <a:ln w="12700">
            <a:solidFill>
              <a:srgbClr val="1A2B4A"/>
            </a:solidFill>
            <a:prstDash val="solid"/>
          </a:ln>
        </p:spPr>
        <p:txBody>
          <a:bodyPr/>
          <a:lstStyle/>
          <a:p>
            <a:endParaRPr lang="en-US"/>
          </a:p>
        </p:txBody>
      </p:sp>
      <p:sp>
        <p:nvSpPr>
          <p:cNvPr id="22" name="Text 20"/>
          <p:cNvSpPr/>
          <p:nvPr/>
        </p:nvSpPr>
        <p:spPr>
          <a:xfrm>
            <a:off x="4754880" y="1632204"/>
            <a:ext cx="594360" cy="329184"/>
          </a:xfrm>
          <a:prstGeom prst="rect">
            <a:avLst/>
          </a:prstGeom>
          <a:noFill/>
          <a:ln/>
        </p:spPr>
        <p:txBody>
          <a:bodyPr wrap="square" rtlCol="0" anchor="ctr"/>
          <a:lstStyle/>
          <a:p>
            <a:pPr marL="0" indent="0" algn="ctr">
              <a:buNone/>
            </a:pPr>
            <a:r>
              <a:rPr lang="en-US" sz="1300" b="1" dirty="0">
                <a:solidFill>
                  <a:srgbClr val="C9A84C"/>
                </a:solidFill>
                <a:latin typeface="Calibri" pitchFamily="34" charset="0"/>
                <a:ea typeface="Calibri" pitchFamily="34" charset="-122"/>
                <a:cs typeface="Calibri" pitchFamily="34" charset="-120"/>
              </a:rPr>
              <a:t>05</a:t>
            </a:r>
            <a:endParaRPr lang="en-US" sz="1300" dirty="0"/>
          </a:p>
        </p:txBody>
      </p:sp>
      <p:sp>
        <p:nvSpPr>
          <p:cNvPr id="23" name="Shape 21"/>
          <p:cNvSpPr/>
          <p:nvPr/>
        </p:nvSpPr>
        <p:spPr>
          <a:xfrm>
            <a:off x="5349240" y="1234440"/>
            <a:ext cx="3703320" cy="1124712"/>
          </a:xfrm>
          <a:prstGeom prst="rect">
            <a:avLst/>
          </a:prstGeom>
          <a:solidFill>
            <a:srgbClr val="F5F1E8"/>
          </a:solidFill>
          <a:ln w="12700">
            <a:solidFill>
              <a:srgbClr val="D4CBAF"/>
            </a:solidFill>
            <a:prstDash val="solid"/>
          </a:ln>
        </p:spPr>
        <p:txBody>
          <a:bodyPr/>
          <a:lstStyle/>
          <a:p>
            <a:endParaRPr lang="en-US"/>
          </a:p>
        </p:txBody>
      </p:sp>
      <p:sp>
        <p:nvSpPr>
          <p:cNvPr id="24" name="Text 22"/>
          <p:cNvSpPr/>
          <p:nvPr/>
        </p:nvSpPr>
        <p:spPr>
          <a:xfrm>
            <a:off x="5468112" y="1325880"/>
            <a:ext cx="3493008" cy="996696"/>
          </a:xfrm>
          <a:prstGeom prst="rect">
            <a:avLst/>
          </a:prstGeom>
          <a:noFill/>
          <a:ln/>
        </p:spPr>
        <p:txBody>
          <a:bodyPr wrap="square" rtlCol="0" anchor="ctr"/>
          <a:lstStyle/>
          <a:p>
            <a:pPr marL="0" indent="0">
              <a:lnSpc>
                <a:spcPct val="130000"/>
              </a:lnSpc>
              <a:buNone/>
            </a:pPr>
            <a:r>
              <a:rPr lang="en-US" sz="1200" dirty="0">
                <a:solidFill>
                  <a:srgbClr val="1A2B4A"/>
                </a:solidFill>
                <a:latin typeface="Calibri" pitchFamily="34" charset="0"/>
                <a:ea typeface="Calibri" pitchFamily="34" charset="-122"/>
                <a:cs typeface="Calibri" pitchFamily="34" charset="-120"/>
              </a:rPr>
              <a:t>Move discipleship off campus: Homes, neighborhoods, workplaces — the city is the classroom.</a:t>
            </a:r>
            <a:endParaRPr lang="en-US" sz="1200" dirty="0"/>
          </a:p>
        </p:txBody>
      </p:sp>
      <p:sp>
        <p:nvSpPr>
          <p:cNvPr id="25" name="Shape 23"/>
          <p:cNvSpPr/>
          <p:nvPr/>
        </p:nvSpPr>
        <p:spPr>
          <a:xfrm>
            <a:off x="4754880" y="2423160"/>
            <a:ext cx="594360" cy="1124712"/>
          </a:xfrm>
          <a:prstGeom prst="rect">
            <a:avLst/>
          </a:prstGeom>
          <a:solidFill>
            <a:srgbClr val="1A2B4A"/>
          </a:solidFill>
          <a:ln w="12700">
            <a:solidFill>
              <a:srgbClr val="1A2B4A"/>
            </a:solidFill>
            <a:prstDash val="solid"/>
          </a:ln>
        </p:spPr>
        <p:txBody>
          <a:bodyPr/>
          <a:lstStyle/>
          <a:p>
            <a:endParaRPr lang="en-US"/>
          </a:p>
        </p:txBody>
      </p:sp>
      <p:sp>
        <p:nvSpPr>
          <p:cNvPr id="26" name="Text 24"/>
          <p:cNvSpPr/>
          <p:nvPr/>
        </p:nvSpPr>
        <p:spPr>
          <a:xfrm>
            <a:off x="4754880" y="2820924"/>
            <a:ext cx="594360" cy="329184"/>
          </a:xfrm>
          <a:prstGeom prst="rect">
            <a:avLst/>
          </a:prstGeom>
          <a:noFill/>
          <a:ln/>
        </p:spPr>
        <p:txBody>
          <a:bodyPr wrap="square" rtlCol="0" anchor="ctr"/>
          <a:lstStyle/>
          <a:p>
            <a:pPr marL="0" indent="0" algn="ctr">
              <a:buNone/>
            </a:pPr>
            <a:r>
              <a:rPr lang="en-US" sz="1300" b="1" dirty="0">
                <a:solidFill>
                  <a:srgbClr val="C9A84C"/>
                </a:solidFill>
                <a:latin typeface="Calibri" pitchFamily="34" charset="0"/>
                <a:ea typeface="Calibri" pitchFamily="34" charset="-122"/>
                <a:cs typeface="Calibri" pitchFamily="34" charset="-120"/>
              </a:rPr>
              <a:t>06</a:t>
            </a:r>
            <a:endParaRPr lang="en-US" sz="1300" dirty="0"/>
          </a:p>
        </p:txBody>
      </p:sp>
      <p:sp>
        <p:nvSpPr>
          <p:cNvPr id="27" name="Shape 25"/>
          <p:cNvSpPr/>
          <p:nvPr/>
        </p:nvSpPr>
        <p:spPr>
          <a:xfrm>
            <a:off x="5349240" y="2423160"/>
            <a:ext cx="3703320" cy="1124712"/>
          </a:xfrm>
          <a:prstGeom prst="rect">
            <a:avLst/>
          </a:prstGeom>
          <a:solidFill>
            <a:srgbClr val="EEE8D5"/>
          </a:solidFill>
          <a:ln w="12700">
            <a:solidFill>
              <a:srgbClr val="D4CBAF"/>
            </a:solidFill>
            <a:prstDash val="solid"/>
          </a:ln>
        </p:spPr>
        <p:txBody>
          <a:bodyPr/>
          <a:lstStyle/>
          <a:p>
            <a:endParaRPr lang="en-US"/>
          </a:p>
        </p:txBody>
      </p:sp>
      <p:sp>
        <p:nvSpPr>
          <p:cNvPr id="28" name="Text 26"/>
          <p:cNvSpPr/>
          <p:nvPr/>
        </p:nvSpPr>
        <p:spPr>
          <a:xfrm>
            <a:off x="5468112" y="2514600"/>
            <a:ext cx="3493008" cy="996696"/>
          </a:xfrm>
          <a:prstGeom prst="rect">
            <a:avLst/>
          </a:prstGeom>
          <a:noFill/>
          <a:ln/>
        </p:spPr>
        <p:txBody>
          <a:bodyPr wrap="square" rtlCol="0" anchor="ctr"/>
          <a:lstStyle/>
          <a:p>
            <a:pPr marL="0" indent="0">
              <a:lnSpc>
                <a:spcPct val="130000"/>
              </a:lnSpc>
              <a:buNone/>
            </a:pPr>
            <a:r>
              <a:rPr lang="en-US" sz="1200" dirty="0">
                <a:solidFill>
                  <a:srgbClr val="1A2B4A"/>
                </a:solidFill>
                <a:latin typeface="Calibri" pitchFamily="34" charset="0"/>
                <a:ea typeface="Calibri" pitchFamily="34" charset="-122"/>
                <a:cs typeface="Calibri" pitchFamily="34" charset="-120"/>
              </a:rPr>
              <a:t>Integrate service and formation: Mission is not optional; it is the curriculum of discipleship.</a:t>
            </a:r>
            <a:endParaRPr lang="en-US" sz="1200" dirty="0"/>
          </a:p>
        </p:txBody>
      </p:sp>
      <p:sp>
        <p:nvSpPr>
          <p:cNvPr id="29" name="Shape 27"/>
          <p:cNvSpPr/>
          <p:nvPr/>
        </p:nvSpPr>
        <p:spPr>
          <a:xfrm>
            <a:off x="4754880" y="3611880"/>
            <a:ext cx="594360" cy="1124712"/>
          </a:xfrm>
          <a:prstGeom prst="rect">
            <a:avLst/>
          </a:prstGeom>
          <a:solidFill>
            <a:srgbClr val="1A2B4A"/>
          </a:solidFill>
          <a:ln w="12700">
            <a:solidFill>
              <a:srgbClr val="1A2B4A"/>
            </a:solidFill>
            <a:prstDash val="solid"/>
          </a:ln>
        </p:spPr>
        <p:txBody>
          <a:bodyPr/>
          <a:lstStyle/>
          <a:p>
            <a:endParaRPr lang="en-US"/>
          </a:p>
        </p:txBody>
      </p:sp>
      <p:sp>
        <p:nvSpPr>
          <p:cNvPr id="30" name="Text 28"/>
          <p:cNvSpPr/>
          <p:nvPr/>
        </p:nvSpPr>
        <p:spPr>
          <a:xfrm>
            <a:off x="4754880" y="4009644"/>
            <a:ext cx="594360" cy="329184"/>
          </a:xfrm>
          <a:prstGeom prst="rect">
            <a:avLst/>
          </a:prstGeom>
          <a:noFill/>
          <a:ln/>
        </p:spPr>
        <p:txBody>
          <a:bodyPr wrap="square" rtlCol="0" anchor="ctr"/>
          <a:lstStyle/>
          <a:p>
            <a:pPr marL="0" indent="0" algn="ctr">
              <a:buNone/>
            </a:pPr>
            <a:r>
              <a:rPr lang="en-US" sz="1300" b="1" dirty="0">
                <a:solidFill>
                  <a:srgbClr val="C9A84C"/>
                </a:solidFill>
                <a:latin typeface="Calibri" pitchFamily="34" charset="0"/>
                <a:ea typeface="Calibri" pitchFamily="34" charset="-122"/>
                <a:cs typeface="Calibri" pitchFamily="34" charset="-120"/>
              </a:rPr>
              <a:t>07</a:t>
            </a:r>
            <a:endParaRPr lang="en-US" sz="1300" dirty="0"/>
          </a:p>
        </p:txBody>
      </p:sp>
      <p:sp>
        <p:nvSpPr>
          <p:cNvPr id="31" name="Shape 29"/>
          <p:cNvSpPr/>
          <p:nvPr/>
        </p:nvSpPr>
        <p:spPr>
          <a:xfrm>
            <a:off x="5349240" y="3611880"/>
            <a:ext cx="3703320" cy="1124712"/>
          </a:xfrm>
          <a:prstGeom prst="rect">
            <a:avLst/>
          </a:prstGeom>
          <a:solidFill>
            <a:srgbClr val="F5F1E8"/>
          </a:solidFill>
          <a:ln w="12700">
            <a:solidFill>
              <a:srgbClr val="D4CBAF"/>
            </a:solidFill>
            <a:prstDash val="solid"/>
          </a:ln>
        </p:spPr>
        <p:txBody>
          <a:bodyPr/>
          <a:lstStyle/>
          <a:p>
            <a:endParaRPr lang="en-US"/>
          </a:p>
        </p:txBody>
      </p:sp>
      <p:sp>
        <p:nvSpPr>
          <p:cNvPr id="32" name="Text 30"/>
          <p:cNvSpPr/>
          <p:nvPr/>
        </p:nvSpPr>
        <p:spPr>
          <a:xfrm>
            <a:off x="5468112" y="3703320"/>
            <a:ext cx="3493008" cy="996696"/>
          </a:xfrm>
          <a:prstGeom prst="rect">
            <a:avLst/>
          </a:prstGeom>
          <a:noFill/>
          <a:ln/>
        </p:spPr>
        <p:txBody>
          <a:bodyPr wrap="square" rtlCol="0" anchor="ctr"/>
          <a:lstStyle/>
          <a:p>
            <a:pPr marL="0" indent="0">
              <a:lnSpc>
                <a:spcPct val="130000"/>
              </a:lnSpc>
              <a:buNone/>
            </a:pPr>
            <a:r>
              <a:rPr lang="en-US" sz="1200" dirty="0">
                <a:solidFill>
                  <a:srgbClr val="1A2B4A"/>
                </a:solidFill>
                <a:latin typeface="Calibri" pitchFamily="34" charset="0"/>
                <a:ea typeface="Calibri" pitchFamily="34" charset="-122"/>
                <a:cs typeface="Calibri" pitchFamily="34" charset="-120"/>
              </a:rPr>
              <a:t>Model vulnerability and transparency: Pastors who disciple openly invite others into the same journey.</a:t>
            </a:r>
            <a:endParaRPr lang="en-US" sz="1200" dirty="0"/>
          </a:p>
        </p:txBody>
      </p:sp>
      <p:sp>
        <p:nvSpPr>
          <p:cNvPr id="33" name="Shape 31"/>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1E8"/>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548640" y="164592"/>
            <a:ext cx="8046720" cy="365760"/>
          </a:xfrm>
          <a:prstGeom prst="rect">
            <a:avLst/>
          </a:prstGeom>
          <a:noFill/>
          <a:ln/>
        </p:spPr>
        <p:txBody>
          <a:bodyPr wrap="square" rtlCol="0" anchor="ctr"/>
          <a:lstStyle/>
          <a:p>
            <a:pPr marL="0" indent="0">
              <a:buNone/>
            </a:pPr>
            <a:r>
              <a:rPr lang="en-US" sz="1000" b="1" kern="0" spc="200" dirty="0">
                <a:solidFill>
                  <a:srgbClr val="6B7280"/>
                </a:solidFill>
                <a:latin typeface="Calibri" pitchFamily="34" charset="0"/>
                <a:ea typeface="Calibri" pitchFamily="34" charset="-122"/>
                <a:cs typeface="Calibri" pitchFamily="34" charset="-120"/>
              </a:rPr>
              <a:t>PRESENTATION ROADMAP</a:t>
            </a:r>
            <a:endParaRPr lang="en-US" sz="1000" dirty="0"/>
          </a:p>
        </p:txBody>
      </p:sp>
      <p:sp>
        <p:nvSpPr>
          <p:cNvPr id="4" name="Text 2"/>
          <p:cNvSpPr/>
          <p:nvPr/>
        </p:nvSpPr>
        <p:spPr>
          <a:xfrm>
            <a:off x="548640" y="502920"/>
            <a:ext cx="8046720" cy="594360"/>
          </a:xfrm>
          <a:prstGeom prst="rect">
            <a:avLst/>
          </a:prstGeom>
          <a:noFill/>
          <a:ln/>
        </p:spPr>
        <p:txBody>
          <a:bodyPr wrap="square" rtlCol="0" anchor="ctr"/>
          <a:lstStyle/>
          <a:p>
            <a:pPr marL="0" indent="0">
              <a:buNone/>
            </a:pPr>
            <a:r>
              <a:rPr lang="en-US" sz="3400" dirty="0">
                <a:solidFill>
                  <a:srgbClr val="1A2B4A"/>
                </a:solidFill>
                <a:latin typeface="Georgia" pitchFamily="34" charset="0"/>
                <a:ea typeface="Georgia" pitchFamily="34" charset="-122"/>
                <a:cs typeface="Georgia" pitchFamily="34" charset="-120"/>
              </a:rPr>
              <a:t>Three Movements in 40 Minutes</a:t>
            </a:r>
            <a:endParaRPr lang="en-US" sz="3400" dirty="0"/>
          </a:p>
        </p:txBody>
      </p:sp>
      <p:sp>
        <p:nvSpPr>
          <p:cNvPr id="5" name="Shape 3"/>
          <p:cNvSpPr/>
          <p:nvPr/>
        </p:nvSpPr>
        <p:spPr>
          <a:xfrm>
            <a:off x="457200" y="1325880"/>
            <a:ext cx="2651760" cy="3383280"/>
          </a:xfrm>
          <a:prstGeom prst="rect">
            <a:avLst/>
          </a:prstGeom>
          <a:solidFill>
            <a:srgbClr val="1A2B4A"/>
          </a:solidFill>
          <a:ln w="12700">
            <a:solidFill>
              <a:srgbClr val="1A2B4A"/>
            </a:solidFill>
            <a:prstDash val="solid"/>
          </a:ln>
        </p:spPr>
        <p:txBody>
          <a:bodyPr/>
          <a:lstStyle/>
          <a:p>
            <a:endParaRPr lang="en-US"/>
          </a:p>
        </p:txBody>
      </p:sp>
      <p:sp>
        <p:nvSpPr>
          <p:cNvPr id="6" name="Text 4"/>
          <p:cNvSpPr/>
          <p:nvPr/>
        </p:nvSpPr>
        <p:spPr>
          <a:xfrm>
            <a:off x="621792" y="1463040"/>
            <a:ext cx="731520" cy="640080"/>
          </a:xfrm>
          <a:prstGeom prst="rect">
            <a:avLst/>
          </a:prstGeom>
          <a:noFill/>
          <a:ln/>
        </p:spPr>
        <p:txBody>
          <a:bodyPr wrap="square" rtlCol="0" anchor="ctr"/>
          <a:lstStyle/>
          <a:p>
            <a:pPr marL="0" indent="0">
              <a:buNone/>
            </a:pPr>
            <a:r>
              <a:rPr lang="en-US" sz="3600" b="1" dirty="0">
                <a:solidFill>
                  <a:srgbClr val="C9A84C"/>
                </a:solidFill>
                <a:latin typeface="Georgia" pitchFamily="34" charset="0"/>
                <a:ea typeface="Georgia" pitchFamily="34" charset="-122"/>
                <a:cs typeface="Georgia" pitchFamily="34" charset="-120"/>
              </a:rPr>
              <a:t>01</a:t>
            </a:r>
            <a:endParaRPr lang="en-US" sz="3600" dirty="0"/>
          </a:p>
        </p:txBody>
      </p:sp>
      <p:sp>
        <p:nvSpPr>
          <p:cNvPr id="7" name="Shape 5"/>
          <p:cNvSpPr/>
          <p:nvPr/>
        </p:nvSpPr>
        <p:spPr>
          <a:xfrm>
            <a:off x="621792" y="2121408"/>
            <a:ext cx="2322576" cy="36576"/>
          </a:xfrm>
          <a:prstGeom prst="rect">
            <a:avLst/>
          </a:prstGeom>
          <a:solidFill>
            <a:srgbClr val="C9A84C"/>
          </a:solidFill>
          <a:ln w="12700">
            <a:solidFill>
              <a:srgbClr val="C9A84C"/>
            </a:solidFill>
            <a:prstDash val="solid"/>
          </a:ln>
        </p:spPr>
        <p:txBody>
          <a:bodyPr/>
          <a:lstStyle/>
          <a:p>
            <a:endParaRPr lang="en-US"/>
          </a:p>
        </p:txBody>
      </p:sp>
      <p:sp>
        <p:nvSpPr>
          <p:cNvPr id="8" name="Text 6"/>
          <p:cNvSpPr/>
          <p:nvPr/>
        </p:nvSpPr>
        <p:spPr>
          <a:xfrm>
            <a:off x="621792" y="2240280"/>
            <a:ext cx="2322576" cy="457200"/>
          </a:xfrm>
          <a:prstGeom prst="rect">
            <a:avLst/>
          </a:prstGeom>
          <a:noFill/>
          <a:ln/>
        </p:spPr>
        <p:txBody>
          <a:bodyPr wrap="square" rtlCol="0" anchor="ctr"/>
          <a:lstStyle/>
          <a:p>
            <a:pPr marL="0" indent="0">
              <a:buNone/>
            </a:pPr>
            <a:r>
              <a:rPr lang="en-US" sz="1800" b="1" dirty="0">
                <a:solidFill>
                  <a:srgbClr val="FFFFFF"/>
                </a:solidFill>
                <a:latin typeface="Georgia" pitchFamily="34" charset="0"/>
                <a:ea typeface="Georgia" pitchFamily="34" charset="-122"/>
                <a:cs typeface="Georgia" pitchFamily="34" charset="-120"/>
              </a:rPr>
              <a:t>Biblical Identity</a:t>
            </a:r>
            <a:endParaRPr lang="en-US" sz="1800" dirty="0"/>
          </a:p>
        </p:txBody>
      </p:sp>
      <p:sp>
        <p:nvSpPr>
          <p:cNvPr id="9" name="Text 7"/>
          <p:cNvSpPr/>
          <p:nvPr/>
        </p:nvSpPr>
        <p:spPr>
          <a:xfrm>
            <a:off x="621792" y="2788920"/>
            <a:ext cx="2322576" cy="1280160"/>
          </a:xfrm>
          <a:prstGeom prst="rect">
            <a:avLst/>
          </a:prstGeom>
          <a:noFill/>
          <a:ln/>
        </p:spPr>
        <p:txBody>
          <a:bodyPr wrap="square" rtlCol="0" anchor="ctr"/>
          <a:lstStyle/>
          <a:p>
            <a:pPr marL="0" indent="0">
              <a:lnSpc>
                <a:spcPct val="130000"/>
              </a:lnSpc>
              <a:buNone/>
            </a:pPr>
            <a:r>
              <a:rPr lang="en-US" sz="1300" dirty="0">
                <a:solidFill>
                  <a:srgbClr val="A8B8D0"/>
                </a:solidFill>
                <a:latin typeface="Calibri" pitchFamily="34" charset="0"/>
                <a:ea typeface="Calibri" pitchFamily="34" charset="-122"/>
                <a:cs typeface="Calibri" pitchFamily="34" charset="-120"/>
              </a:rPr>
              <a:t>What is discipleship?</a:t>
            </a:r>
            <a:endParaRPr lang="en-US" sz="1300" dirty="0"/>
          </a:p>
          <a:p>
            <a:pPr marL="0" indent="0">
              <a:lnSpc>
                <a:spcPct val="130000"/>
              </a:lnSpc>
              <a:buNone/>
            </a:pPr>
            <a:r>
              <a:rPr lang="en-US" sz="1300" dirty="0">
                <a:solidFill>
                  <a:srgbClr val="A8B8D0"/>
                </a:solidFill>
                <a:latin typeface="Calibri" pitchFamily="34" charset="0"/>
                <a:ea typeface="Calibri" pitchFamily="34" charset="-122"/>
                <a:cs typeface="Calibri" pitchFamily="34" charset="-120"/>
              </a:rPr>
              <a:t>What does Scripture really say?</a:t>
            </a:r>
            <a:endParaRPr lang="en-US" sz="1300" dirty="0"/>
          </a:p>
        </p:txBody>
      </p:sp>
      <p:sp>
        <p:nvSpPr>
          <p:cNvPr id="10" name="Shape 8"/>
          <p:cNvSpPr/>
          <p:nvPr/>
        </p:nvSpPr>
        <p:spPr>
          <a:xfrm>
            <a:off x="3291840" y="1325880"/>
            <a:ext cx="2651760" cy="3383280"/>
          </a:xfrm>
          <a:prstGeom prst="rect">
            <a:avLst/>
          </a:prstGeom>
          <a:solidFill>
            <a:srgbClr val="1A2B4A"/>
          </a:solidFill>
          <a:ln w="12700">
            <a:solidFill>
              <a:srgbClr val="1A2B4A"/>
            </a:solidFill>
            <a:prstDash val="solid"/>
          </a:ln>
        </p:spPr>
        <p:txBody>
          <a:bodyPr/>
          <a:lstStyle/>
          <a:p>
            <a:endParaRPr lang="en-US"/>
          </a:p>
        </p:txBody>
      </p:sp>
      <p:sp>
        <p:nvSpPr>
          <p:cNvPr id="11" name="Text 9"/>
          <p:cNvSpPr/>
          <p:nvPr/>
        </p:nvSpPr>
        <p:spPr>
          <a:xfrm>
            <a:off x="3456432" y="1463040"/>
            <a:ext cx="731520" cy="640080"/>
          </a:xfrm>
          <a:prstGeom prst="rect">
            <a:avLst/>
          </a:prstGeom>
          <a:noFill/>
          <a:ln/>
        </p:spPr>
        <p:txBody>
          <a:bodyPr wrap="square" rtlCol="0" anchor="ctr"/>
          <a:lstStyle/>
          <a:p>
            <a:pPr marL="0" indent="0">
              <a:buNone/>
            </a:pPr>
            <a:r>
              <a:rPr lang="en-US" sz="3600" b="1" dirty="0">
                <a:solidFill>
                  <a:srgbClr val="C9A84C"/>
                </a:solidFill>
                <a:latin typeface="Georgia" pitchFamily="34" charset="0"/>
                <a:ea typeface="Georgia" pitchFamily="34" charset="-122"/>
                <a:cs typeface="Georgia" pitchFamily="34" charset="-120"/>
              </a:rPr>
              <a:t>02</a:t>
            </a:r>
            <a:endParaRPr lang="en-US" sz="3600" dirty="0"/>
          </a:p>
        </p:txBody>
      </p:sp>
      <p:sp>
        <p:nvSpPr>
          <p:cNvPr id="12" name="Shape 10"/>
          <p:cNvSpPr/>
          <p:nvPr/>
        </p:nvSpPr>
        <p:spPr>
          <a:xfrm>
            <a:off x="3456432" y="2121408"/>
            <a:ext cx="2322576" cy="36576"/>
          </a:xfrm>
          <a:prstGeom prst="rect">
            <a:avLst/>
          </a:prstGeom>
          <a:solidFill>
            <a:srgbClr val="C9A84C"/>
          </a:solidFill>
          <a:ln w="12700">
            <a:solidFill>
              <a:srgbClr val="C9A84C"/>
            </a:solidFill>
            <a:prstDash val="solid"/>
          </a:ln>
        </p:spPr>
        <p:txBody>
          <a:bodyPr/>
          <a:lstStyle/>
          <a:p>
            <a:endParaRPr lang="en-US"/>
          </a:p>
        </p:txBody>
      </p:sp>
      <p:sp>
        <p:nvSpPr>
          <p:cNvPr id="13" name="Text 11"/>
          <p:cNvSpPr/>
          <p:nvPr/>
        </p:nvSpPr>
        <p:spPr>
          <a:xfrm>
            <a:off x="3456432" y="2240280"/>
            <a:ext cx="2322576" cy="457200"/>
          </a:xfrm>
          <a:prstGeom prst="rect">
            <a:avLst/>
          </a:prstGeom>
          <a:noFill/>
          <a:ln/>
        </p:spPr>
        <p:txBody>
          <a:bodyPr wrap="square" rtlCol="0" anchor="ctr"/>
          <a:lstStyle/>
          <a:p>
            <a:pPr marL="0" indent="0">
              <a:buNone/>
            </a:pPr>
            <a:r>
              <a:rPr lang="en-US" sz="1800" b="1" dirty="0">
                <a:solidFill>
                  <a:srgbClr val="FFFFFF"/>
                </a:solidFill>
                <a:latin typeface="Georgia" pitchFamily="34" charset="0"/>
                <a:ea typeface="Georgia" pitchFamily="34" charset="-122"/>
                <a:cs typeface="Georgia" pitchFamily="34" charset="-120"/>
              </a:rPr>
              <a:t>Theological Clarity</a:t>
            </a:r>
            <a:endParaRPr lang="en-US" sz="1800" dirty="0"/>
          </a:p>
        </p:txBody>
      </p:sp>
      <p:sp>
        <p:nvSpPr>
          <p:cNvPr id="14" name="Text 12"/>
          <p:cNvSpPr/>
          <p:nvPr/>
        </p:nvSpPr>
        <p:spPr>
          <a:xfrm>
            <a:off x="3456432" y="2788920"/>
            <a:ext cx="2322576" cy="1280160"/>
          </a:xfrm>
          <a:prstGeom prst="rect">
            <a:avLst/>
          </a:prstGeom>
          <a:noFill/>
          <a:ln/>
        </p:spPr>
        <p:txBody>
          <a:bodyPr wrap="square" rtlCol="0" anchor="ctr"/>
          <a:lstStyle/>
          <a:p>
            <a:pPr marL="0" indent="0">
              <a:lnSpc>
                <a:spcPct val="130000"/>
              </a:lnSpc>
              <a:buNone/>
            </a:pPr>
            <a:r>
              <a:rPr lang="en-US" sz="1300" dirty="0">
                <a:solidFill>
                  <a:srgbClr val="A8B8D0"/>
                </a:solidFill>
                <a:latin typeface="Calibri" pitchFamily="34" charset="0"/>
                <a:ea typeface="Calibri" pitchFamily="34" charset="-122"/>
                <a:cs typeface="Calibri" pitchFamily="34" charset="-120"/>
              </a:rPr>
              <a:t>Disciple vs. Member —</a:t>
            </a:r>
            <a:endParaRPr lang="en-US" sz="1300" dirty="0"/>
          </a:p>
          <a:p>
            <a:pPr marL="0" indent="0">
              <a:lnSpc>
                <a:spcPct val="130000"/>
              </a:lnSpc>
              <a:buNone/>
            </a:pPr>
            <a:r>
              <a:rPr lang="en-US" sz="1300" dirty="0">
                <a:solidFill>
                  <a:srgbClr val="A8B8D0"/>
                </a:solidFill>
                <a:latin typeface="Calibri" pitchFamily="34" charset="0"/>
                <a:ea typeface="Calibri" pitchFamily="34" charset="-122"/>
                <a:cs typeface="Calibri" pitchFamily="34" charset="-120"/>
              </a:rPr>
              <a:t>have we lost the distinction?</a:t>
            </a:r>
            <a:endParaRPr lang="en-US" sz="1300" dirty="0"/>
          </a:p>
        </p:txBody>
      </p:sp>
      <p:sp>
        <p:nvSpPr>
          <p:cNvPr id="15" name="Shape 13"/>
          <p:cNvSpPr/>
          <p:nvPr/>
        </p:nvSpPr>
        <p:spPr>
          <a:xfrm>
            <a:off x="6126480" y="1325880"/>
            <a:ext cx="2651760" cy="3383280"/>
          </a:xfrm>
          <a:prstGeom prst="rect">
            <a:avLst/>
          </a:prstGeom>
          <a:solidFill>
            <a:srgbClr val="1A2B4A"/>
          </a:solidFill>
          <a:ln w="12700">
            <a:solidFill>
              <a:srgbClr val="1A2B4A"/>
            </a:solidFill>
            <a:prstDash val="solid"/>
          </a:ln>
        </p:spPr>
        <p:txBody>
          <a:bodyPr/>
          <a:lstStyle/>
          <a:p>
            <a:endParaRPr lang="en-US"/>
          </a:p>
        </p:txBody>
      </p:sp>
      <p:sp>
        <p:nvSpPr>
          <p:cNvPr id="16" name="Text 14"/>
          <p:cNvSpPr/>
          <p:nvPr/>
        </p:nvSpPr>
        <p:spPr>
          <a:xfrm>
            <a:off x="6291072" y="1463040"/>
            <a:ext cx="731520" cy="640080"/>
          </a:xfrm>
          <a:prstGeom prst="rect">
            <a:avLst/>
          </a:prstGeom>
          <a:noFill/>
          <a:ln/>
        </p:spPr>
        <p:txBody>
          <a:bodyPr wrap="square" rtlCol="0" anchor="ctr"/>
          <a:lstStyle/>
          <a:p>
            <a:pPr marL="0" indent="0">
              <a:buNone/>
            </a:pPr>
            <a:r>
              <a:rPr lang="en-US" sz="3600" b="1" dirty="0">
                <a:solidFill>
                  <a:srgbClr val="C9A84C"/>
                </a:solidFill>
                <a:latin typeface="Georgia" pitchFamily="34" charset="0"/>
                <a:ea typeface="Georgia" pitchFamily="34" charset="-122"/>
                <a:cs typeface="Georgia" pitchFamily="34" charset="-120"/>
              </a:rPr>
              <a:t>03</a:t>
            </a:r>
            <a:endParaRPr lang="en-US" sz="3600" dirty="0"/>
          </a:p>
        </p:txBody>
      </p:sp>
      <p:sp>
        <p:nvSpPr>
          <p:cNvPr id="17" name="Shape 15"/>
          <p:cNvSpPr/>
          <p:nvPr/>
        </p:nvSpPr>
        <p:spPr>
          <a:xfrm>
            <a:off x="6291072" y="2121408"/>
            <a:ext cx="2322576" cy="36576"/>
          </a:xfrm>
          <a:prstGeom prst="rect">
            <a:avLst/>
          </a:prstGeom>
          <a:solidFill>
            <a:srgbClr val="C9A84C"/>
          </a:solidFill>
          <a:ln w="12700">
            <a:solidFill>
              <a:srgbClr val="C9A84C"/>
            </a:solidFill>
            <a:prstDash val="solid"/>
          </a:ln>
        </p:spPr>
        <p:txBody>
          <a:bodyPr/>
          <a:lstStyle/>
          <a:p>
            <a:endParaRPr lang="en-US"/>
          </a:p>
        </p:txBody>
      </p:sp>
      <p:sp>
        <p:nvSpPr>
          <p:cNvPr id="18" name="Text 16"/>
          <p:cNvSpPr/>
          <p:nvPr/>
        </p:nvSpPr>
        <p:spPr>
          <a:xfrm>
            <a:off x="6291072" y="2240280"/>
            <a:ext cx="2322576" cy="457200"/>
          </a:xfrm>
          <a:prstGeom prst="rect">
            <a:avLst/>
          </a:prstGeom>
          <a:noFill/>
          <a:ln/>
        </p:spPr>
        <p:txBody>
          <a:bodyPr wrap="square" rtlCol="0" anchor="ctr"/>
          <a:lstStyle/>
          <a:p>
            <a:pPr marL="0" indent="0">
              <a:buNone/>
            </a:pPr>
            <a:r>
              <a:rPr lang="en-US" sz="1800" b="1" dirty="0">
                <a:solidFill>
                  <a:srgbClr val="FFFFFF"/>
                </a:solidFill>
                <a:latin typeface="Georgia" pitchFamily="34" charset="0"/>
                <a:ea typeface="Georgia" pitchFamily="34" charset="-122"/>
                <a:cs typeface="Georgia" pitchFamily="34" charset="-120"/>
              </a:rPr>
              <a:t>Mission in Practice</a:t>
            </a:r>
            <a:endParaRPr lang="en-US" sz="1800" dirty="0"/>
          </a:p>
        </p:txBody>
      </p:sp>
      <p:sp>
        <p:nvSpPr>
          <p:cNvPr id="19" name="Text 17"/>
          <p:cNvSpPr/>
          <p:nvPr/>
        </p:nvSpPr>
        <p:spPr>
          <a:xfrm>
            <a:off x="6291072" y="2788920"/>
            <a:ext cx="2322576" cy="1280160"/>
          </a:xfrm>
          <a:prstGeom prst="rect">
            <a:avLst/>
          </a:prstGeom>
          <a:noFill/>
          <a:ln/>
        </p:spPr>
        <p:txBody>
          <a:bodyPr wrap="square" rtlCol="0" anchor="ctr"/>
          <a:lstStyle/>
          <a:p>
            <a:pPr marL="0" indent="0">
              <a:lnSpc>
                <a:spcPct val="130000"/>
              </a:lnSpc>
              <a:buNone/>
            </a:pPr>
            <a:r>
              <a:rPr lang="en-US" sz="1300" dirty="0">
                <a:solidFill>
                  <a:srgbClr val="A8B8D0"/>
                </a:solidFill>
                <a:latin typeface="Calibri" pitchFamily="34" charset="0"/>
                <a:ea typeface="Calibri" pitchFamily="34" charset="-122"/>
                <a:cs typeface="Calibri" pitchFamily="34" charset="-120"/>
              </a:rPr>
              <a:t>Discipleship in urban,</a:t>
            </a:r>
            <a:endParaRPr lang="en-US" sz="1300" dirty="0"/>
          </a:p>
          <a:p>
            <a:pPr marL="0" indent="0">
              <a:lnSpc>
                <a:spcPct val="130000"/>
              </a:lnSpc>
              <a:buNone/>
            </a:pPr>
            <a:r>
              <a:rPr lang="en-US" sz="1300" dirty="0">
                <a:solidFill>
                  <a:srgbClr val="A8B8D0"/>
                </a:solidFill>
                <a:latin typeface="Calibri" pitchFamily="34" charset="0"/>
                <a:ea typeface="Calibri" pitchFamily="34" charset="-122"/>
                <a:cs typeface="Calibri" pitchFamily="34" charset="-120"/>
              </a:rPr>
              <a:t>secular contexts today</a:t>
            </a:r>
            <a:endParaRPr lang="en-US" sz="1300" dirty="0"/>
          </a:p>
        </p:txBody>
      </p:sp>
      <p:sp>
        <p:nvSpPr>
          <p:cNvPr id="20" name="Text 18"/>
          <p:cNvSpPr/>
          <p:nvPr/>
        </p:nvSpPr>
        <p:spPr>
          <a:xfrm>
            <a:off x="548640" y="4754880"/>
            <a:ext cx="8046720" cy="320040"/>
          </a:xfrm>
          <a:prstGeom prst="rect">
            <a:avLst/>
          </a:prstGeom>
          <a:noFill/>
          <a:ln/>
        </p:spPr>
        <p:txBody>
          <a:bodyPr wrap="square" rtlCol="0" anchor="ctr"/>
          <a:lstStyle/>
          <a:p>
            <a:pPr marL="0" indent="0" algn="ctr">
              <a:buNone/>
            </a:pPr>
            <a:r>
              <a:rPr lang="en-US" sz="1000" i="1" dirty="0">
                <a:solidFill>
                  <a:srgbClr val="6B7280"/>
                </a:solidFill>
                <a:latin typeface="Calibri" pitchFamily="34" charset="0"/>
                <a:ea typeface="Calibri" pitchFamily="34" charset="-122"/>
                <a:cs typeface="Calibri" pitchFamily="34" charset="-120"/>
              </a:rPr>
              <a:t>Matthew 28:18–20  ·  Acts 2  ·  Ellen G. White  ·  SDA Mission Heritage</a:t>
            </a:r>
            <a:endParaRPr lang="en-US" sz="1000" dirty="0"/>
          </a:p>
        </p:txBody>
      </p:sp>
      <p:sp>
        <p:nvSpPr>
          <p:cNvPr id="21" name="Shape 19"/>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A2B4A"/>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640080" y="365760"/>
            <a:ext cx="7863840" cy="320040"/>
          </a:xfrm>
          <a:prstGeom prst="rect">
            <a:avLst/>
          </a:prstGeom>
          <a:noFill/>
          <a:ln/>
        </p:spPr>
        <p:txBody>
          <a:bodyPr wrap="square" rtlCol="0" anchor="ctr"/>
          <a:lstStyle/>
          <a:p>
            <a:pPr marL="0" indent="0">
              <a:buNone/>
            </a:pPr>
            <a:r>
              <a:rPr lang="en-US" sz="1000" b="1" kern="0" spc="300" dirty="0">
                <a:solidFill>
                  <a:srgbClr val="E2C97A"/>
                </a:solidFill>
                <a:latin typeface="Calibri" pitchFamily="34" charset="0"/>
                <a:ea typeface="Calibri" pitchFamily="34" charset="-122"/>
                <a:cs typeface="Calibri" pitchFamily="34" charset="-120"/>
              </a:rPr>
              <a:t>THE CALL</a:t>
            </a:r>
            <a:endParaRPr lang="en-US" sz="1000" dirty="0"/>
          </a:p>
        </p:txBody>
      </p:sp>
      <p:sp>
        <p:nvSpPr>
          <p:cNvPr id="4" name="Text 2"/>
          <p:cNvSpPr/>
          <p:nvPr/>
        </p:nvSpPr>
        <p:spPr>
          <a:xfrm>
            <a:off x="640080" y="749808"/>
            <a:ext cx="7863840" cy="685800"/>
          </a:xfrm>
          <a:prstGeom prst="rect">
            <a:avLst/>
          </a:prstGeom>
          <a:noFill/>
          <a:ln/>
        </p:spPr>
        <p:txBody>
          <a:bodyPr wrap="square" rtlCol="0" anchor="ctr"/>
          <a:lstStyle/>
          <a:p>
            <a:pPr marL="0" indent="0">
              <a:buNone/>
            </a:pPr>
            <a:r>
              <a:rPr lang="en-US" sz="3600" b="1" dirty="0">
                <a:solidFill>
                  <a:srgbClr val="FFFFFF"/>
                </a:solidFill>
                <a:latin typeface="Georgia" pitchFamily="34" charset="0"/>
                <a:ea typeface="Georgia" pitchFamily="34" charset="-122"/>
                <a:cs typeface="Georgia" pitchFamily="34" charset="-120"/>
              </a:rPr>
              <a:t>The Question That Cannot Wait</a:t>
            </a:r>
            <a:endParaRPr lang="en-US" sz="3600" dirty="0"/>
          </a:p>
        </p:txBody>
      </p:sp>
      <p:sp>
        <p:nvSpPr>
          <p:cNvPr id="5" name="Shape 3"/>
          <p:cNvSpPr/>
          <p:nvPr/>
        </p:nvSpPr>
        <p:spPr>
          <a:xfrm>
            <a:off x="640080" y="1508760"/>
            <a:ext cx="1828800" cy="41148"/>
          </a:xfrm>
          <a:prstGeom prst="rect">
            <a:avLst/>
          </a:prstGeom>
          <a:solidFill>
            <a:srgbClr val="C9A84C"/>
          </a:solidFill>
          <a:ln w="12700">
            <a:solidFill>
              <a:srgbClr val="C9A84C"/>
            </a:solidFill>
            <a:prstDash val="solid"/>
          </a:ln>
        </p:spPr>
        <p:txBody>
          <a:bodyPr/>
          <a:lstStyle/>
          <a:p>
            <a:endParaRPr lang="en-US"/>
          </a:p>
        </p:txBody>
      </p:sp>
      <p:sp>
        <p:nvSpPr>
          <p:cNvPr id="6" name="Shape 4"/>
          <p:cNvSpPr/>
          <p:nvPr/>
        </p:nvSpPr>
        <p:spPr>
          <a:xfrm>
            <a:off x="548640" y="1691640"/>
            <a:ext cx="54864" cy="868680"/>
          </a:xfrm>
          <a:prstGeom prst="rect">
            <a:avLst/>
          </a:prstGeom>
          <a:solidFill>
            <a:srgbClr val="C9A84C"/>
          </a:solidFill>
          <a:ln w="12700">
            <a:solidFill>
              <a:srgbClr val="C9A84C"/>
            </a:solidFill>
            <a:prstDash val="solid"/>
          </a:ln>
        </p:spPr>
        <p:txBody>
          <a:bodyPr/>
          <a:lstStyle/>
          <a:p>
            <a:endParaRPr lang="en-US"/>
          </a:p>
        </p:txBody>
      </p:sp>
      <p:sp>
        <p:nvSpPr>
          <p:cNvPr id="7" name="Text 5"/>
          <p:cNvSpPr/>
          <p:nvPr/>
        </p:nvSpPr>
        <p:spPr>
          <a:xfrm>
            <a:off x="777240" y="1691640"/>
            <a:ext cx="7909560" cy="347472"/>
          </a:xfrm>
          <a:prstGeom prst="rect">
            <a:avLst/>
          </a:prstGeom>
          <a:noFill/>
          <a:ln/>
        </p:spPr>
        <p:txBody>
          <a:bodyPr wrap="square" rtlCol="0" anchor="ctr"/>
          <a:lstStyle/>
          <a:p>
            <a:pPr marL="0" indent="0">
              <a:buNone/>
            </a:pPr>
            <a:r>
              <a:rPr lang="en-US" sz="1700" b="1" dirty="0">
                <a:solidFill>
                  <a:srgbClr val="C9A84C"/>
                </a:solidFill>
                <a:latin typeface="Georgia" pitchFamily="34" charset="0"/>
                <a:ea typeface="Georgia" pitchFamily="34" charset="-122"/>
                <a:cs typeface="Georgia" pitchFamily="34" charset="-120"/>
              </a:rPr>
              <a:t>Who are you currently discipling?</a:t>
            </a:r>
            <a:endParaRPr lang="en-US" sz="1700" dirty="0"/>
          </a:p>
        </p:txBody>
      </p:sp>
      <p:sp>
        <p:nvSpPr>
          <p:cNvPr id="8" name="Text 6"/>
          <p:cNvSpPr/>
          <p:nvPr/>
        </p:nvSpPr>
        <p:spPr>
          <a:xfrm>
            <a:off x="777240" y="2075688"/>
            <a:ext cx="7909560" cy="457200"/>
          </a:xfrm>
          <a:prstGeom prst="rect">
            <a:avLst/>
          </a:prstGeom>
          <a:noFill/>
          <a:ln/>
        </p:spPr>
        <p:txBody>
          <a:bodyPr wrap="square" rtlCol="0" anchor="ctr"/>
          <a:lstStyle/>
          <a:p>
            <a:pPr marL="0" indent="0">
              <a:lnSpc>
                <a:spcPct val="130000"/>
              </a:lnSpc>
              <a:buNone/>
            </a:pPr>
            <a:r>
              <a:rPr lang="en-US" sz="1250" dirty="0">
                <a:solidFill>
                  <a:srgbClr val="A8B8D0"/>
                </a:solidFill>
                <a:latin typeface="Calibri" pitchFamily="34" charset="0"/>
                <a:ea typeface="Calibri" pitchFamily="34" charset="-122"/>
                <a:cs typeface="Calibri" pitchFamily="34" charset="-120"/>
              </a:rPr>
              <a:t>Not: who is in your church? But: who are you intentionally walking with toward Christlikeness?</a:t>
            </a:r>
            <a:endParaRPr lang="en-US" sz="1250" dirty="0"/>
          </a:p>
        </p:txBody>
      </p:sp>
      <p:sp>
        <p:nvSpPr>
          <p:cNvPr id="9" name="Shape 7"/>
          <p:cNvSpPr/>
          <p:nvPr/>
        </p:nvSpPr>
        <p:spPr>
          <a:xfrm>
            <a:off x="548640" y="2770632"/>
            <a:ext cx="54864" cy="868680"/>
          </a:xfrm>
          <a:prstGeom prst="rect">
            <a:avLst/>
          </a:prstGeom>
          <a:solidFill>
            <a:srgbClr val="C9A84C"/>
          </a:solidFill>
          <a:ln w="12700">
            <a:solidFill>
              <a:srgbClr val="C9A84C"/>
            </a:solidFill>
            <a:prstDash val="solid"/>
          </a:ln>
        </p:spPr>
        <p:txBody>
          <a:bodyPr/>
          <a:lstStyle/>
          <a:p>
            <a:endParaRPr lang="en-US"/>
          </a:p>
        </p:txBody>
      </p:sp>
      <p:sp>
        <p:nvSpPr>
          <p:cNvPr id="10" name="Text 8"/>
          <p:cNvSpPr/>
          <p:nvPr/>
        </p:nvSpPr>
        <p:spPr>
          <a:xfrm>
            <a:off x="777240" y="2770632"/>
            <a:ext cx="7909560" cy="347472"/>
          </a:xfrm>
          <a:prstGeom prst="rect">
            <a:avLst/>
          </a:prstGeom>
          <a:noFill/>
          <a:ln/>
        </p:spPr>
        <p:txBody>
          <a:bodyPr wrap="square" rtlCol="0" anchor="ctr"/>
          <a:lstStyle/>
          <a:p>
            <a:pPr marL="0" indent="0">
              <a:buNone/>
            </a:pPr>
            <a:r>
              <a:rPr lang="en-US" sz="1700" b="1" dirty="0">
                <a:solidFill>
                  <a:srgbClr val="C9A84C"/>
                </a:solidFill>
                <a:latin typeface="Georgia" pitchFamily="34" charset="0"/>
                <a:ea typeface="Georgia" pitchFamily="34" charset="-122"/>
                <a:cs typeface="Georgia" pitchFamily="34" charset="-120"/>
              </a:rPr>
              <a:t>What would change if you led a church of disciples instead of members?</a:t>
            </a:r>
            <a:endParaRPr lang="en-US" sz="1700" dirty="0"/>
          </a:p>
        </p:txBody>
      </p:sp>
      <p:sp>
        <p:nvSpPr>
          <p:cNvPr id="11" name="Text 9"/>
          <p:cNvSpPr/>
          <p:nvPr/>
        </p:nvSpPr>
        <p:spPr>
          <a:xfrm>
            <a:off x="777240" y="3154680"/>
            <a:ext cx="7909560" cy="457200"/>
          </a:xfrm>
          <a:prstGeom prst="rect">
            <a:avLst/>
          </a:prstGeom>
          <a:noFill/>
          <a:ln/>
        </p:spPr>
        <p:txBody>
          <a:bodyPr wrap="square" rtlCol="0" anchor="ctr"/>
          <a:lstStyle/>
          <a:p>
            <a:pPr marL="0" indent="0">
              <a:lnSpc>
                <a:spcPct val="130000"/>
              </a:lnSpc>
              <a:buNone/>
            </a:pPr>
            <a:r>
              <a:rPr lang="en-US" sz="1250" dirty="0">
                <a:solidFill>
                  <a:srgbClr val="A8B8D0"/>
                </a:solidFill>
                <a:latin typeface="Calibri" pitchFamily="34" charset="0"/>
                <a:ea typeface="Calibri" pitchFamily="34" charset="-122"/>
                <a:cs typeface="Calibri" pitchFamily="34" charset="-120"/>
              </a:rPr>
              <a:t>Reimagine your structure, metrics, programs, and pastoral calendar around formation, not attendance.</a:t>
            </a:r>
            <a:endParaRPr lang="en-US" sz="1250" dirty="0"/>
          </a:p>
        </p:txBody>
      </p:sp>
      <p:sp>
        <p:nvSpPr>
          <p:cNvPr id="12" name="Shape 10"/>
          <p:cNvSpPr/>
          <p:nvPr/>
        </p:nvSpPr>
        <p:spPr>
          <a:xfrm>
            <a:off x="548640" y="3849624"/>
            <a:ext cx="54864" cy="868680"/>
          </a:xfrm>
          <a:prstGeom prst="rect">
            <a:avLst/>
          </a:prstGeom>
          <a:solidFill>
            <a:srgbClr val="C9A84C"/>
          </a:solidFill>
          <a:ln w="12700">
            <a:solidFill>
              <a:srgbClr val="C9A84C"/>
            </a:solidFill>
            <a:prstDash val="solid"/>
          </a:ln>
        </p:spPr>
        <p:txBody>
          <a:bodyPr/>
          <a:lstStyle/>
          <a:p>
            <a:endParaRPr lang="en-US"/>
          </a:p>
        </p:txBody>
      </p:sp>
      <p:sp>
        <p:nvSpPr>
          <p:cNvPr id="13" name="Text 11"/>
          <p:cNvSpPr/>
          <p:nvPr/>
        </p:nvSpPr>
        <p:spPr>
          <a:xfrm>
            <a:off x="777240" y="3849624"/>
            <a:ext cx="7909560" cy="347472"/>
          </a:xfrm>
          <a:prstGeom prst="rect">
            <a:avLst/>
          </a:prstGeom>
          <a:noFill/>
          <a:ln/>
        </p:spPr>
        <p:txBody>
          <a:bodyPr wrap="square" rtlCol="0" anchor="ctr"/>
          <a:lstStyle/>
          <a:p>
            <a:pPr marL="0" indent="0">
              <a:buNone/>
            </a:pPr>
            <a:r>
              <a:rPr lang="en-US" sz="1700" b="1" dirty="0">
                <a:solidFill>
                  <a:srgbClr val="C9A84C"/>
                </a:solidFill>
                <a:latin typeface="Georgia" pitchFamily="34" charset="0"/>
                <a:ea typeface="Georgia" pitchFamily="34" charset="-122"/>
                <a:cs typeface="Georgia" pitchFamily="34" charset="-120"/>
              </a:rPr>
              <a:t>Are you a disciple yourself?</a:t>
            </a:r>
            <a:endParaRPr lang="en-US" sz="1700" dirty="0"/>
          </a:p>
        </p:txBody>
      </p:sp>
      <p:sp>
        <p:nvSpPr>
          <p:cNvPr id="14" name="Text 12"/>
          <p:cNvSpPr/>
          <p:nvPr/>
        </p:nvSpPr>
        <p:spPr>
          <a:xfrm>
            <a:off x="777240" y="4233672"/>
            <a:ext cx="7909560" cy="457200"/>
          </a:xfrm>
          <a:prstGeom prst="rect">
            <a:avLst/>
          </a:prstGeom>
          <a:noFill/>
          <a:ln/>
        </p:spPr>
        <p:txBody>
          <a:bodyPr wrap="square" rtlCol="0" anchor="ctr"/>
          <a:lstStyle/>
          <a:p>
            <a:pPr marL="0" indent="0">
              <a:lnSpc>
                <a:spcPct val="130000"/>
              </a:lnSpc>
              <a:buNone/>
            </a:pPr>
            <a:r>
              <a:rPr lang="en-US" sz="1250" dirty="0">
                <a:solidFill>
                  <a:srgbClr val="A8B8D0"/>
                </a:solidFill>
                <a:latin typeface="Calibri" pitchFamily="34" charset="0"/>
                <a:ea typeface="Calibri" pitchFamily="34" charset="-122"/>
                <a:cs typeface="Calibri" pitchFamily="34" charset="-120"/>
              </a:rPr>
              <a:t>The first duty of every pastor is not to make disciples but to be one. The greatest gift to your congregation is your own discipleship.</a:t>
            </a:r>
            <a:endParaRPr lang="en-US" sz="1250" dirty="0"/>
          </a:p>
        </p:txBody>
      </p:sp>
      <p:sp>
        <p:nvSpPr>
          <p:cNvPr id="15" name="Shape 13"/>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A2B4A"/>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640080" y="411480"/>
            <a:ext cx="7863840" cy="3108960"/>
          </a:xfrm>
          <a:prstGeom prst="rect">
            <a:avLst/>
          </a:prstGeom>
          <a:noFill/>
          <a:ln/>
        </p:spPr>
        <p:txBody>
          <a:bodyPr wrap="square" rtlCol="0" anchor="ctr"/>
          <a:lstStyle/>
          <a:p>
            <a:pPr marL="0" indent="0" algn="ctr">
              <a:lnSpc>
                <a:spcPct val="135000"/>
              </a:lnSpc>
              <a:buNone/>
            </a:pPr>
            <a:r>
              <a:rPr lang="en-US" sz="1800" i="1" dirty="0">
                <a:solidFill>
                  <a:srgbClr val="FFFFFF"/>
                </a:solidFill>
                <a:latin typeface="Georgia" pitchFamily="34" charset="0"/>
                <a:ea typeface="Georgia" pitchFamily="34" charset="-122"/>
                <a:cs typeface="Georgia" pitchFamily="34" charset="-120"/>
              </a:rPr>
              <a:t>“All authority in heaven and on earth has been given to me.”</a:t>
            </a:r>
            <a:endParaRPr lang="en-US" sz="1800" dirty="0"/>
          </a:p>
          <a:p>
            <a:pPr marL="0" indent="0" algn="ctr">
              <a:lnSpc>
                <a:spcPct val="135000"/>
              </a:lnSpc>
              <a:buNone/>
            </a:pPr>
            <a:r>
              <a:rPr lang="en-US" sz="700" dirty="0">
                <a:solidFill>
                  <a:srgbClr val="000000"/>
                </a:solidFill>
              </a:rPr>
              <a:t> </a:t>
            </a:r>
            <a:endParaRPr lang="en-US" sz="1800" dirty="0"/>
          </a:p>
          <a:p>
            <a:pPr marL="0" indent="0" algn="ctr">
              <a:lnSpc>
                <a:spcPct val="135000"/>
              </a:lnSpc>
              <a:buNone/>
            </a:pPr>
            <a:r>
              <a:rPr lang="en-US" sz="1900" b="1" dirty="0">
                <a:solidFill>
                  <a:srgbClr val="C9A84C"/>
                </a:solidFill>
                <a:latin typeface="Georgia" pitchFamily="34" charset="0"/>
                <a:ea typeface="Georgia" pitchFamily="34" charset="-122"/>
                <a:cs typeface="Georgia" pitchFamily="34" charset="-120"/>
              </a:rPr>
              <a:t>“Go therefore and make disciples of all nations,</a:t>
            </a:r>
            <a:endParaRPr lang="en-US" sz="1800" dirty="0"/>
          </a:p>
          <a:p>
            <a:pPr marL="0" indent="0" algn="ctr">
              <a:lnSpc>
                <a:spcPct val="135000"/>
              </a:lnSpc>
              <a:buNone/>
            </a:pPr>
            <a:r>
              <a:rPr lang="en-US" sz="1900" b="1" dirty="0">
                <a:solidFill>
                  <a:srgbClr val="C9A84C"/>
                </a:solidFill>
                <a:latin typeface="Georgia" pitchFamily="34" charset="0"/>
                <a:ea typeface="Georgia" pitchFamily="34" charset="-122"/>
                <a:cs typeface="Georgia" pitchFamily="34" charset="-120"/>
              </a:rPr>
              <a:t>baptizing them in the name of the Father and of the Son and of the Holy Spirit,</a:t>
            </a:r>
            <a:endParaRPr lang="en-US" sz="1800" dirty="0"/>
          </a:p>
          <a:p>
            <a:pPr marL="0" indent="0" algn="ctr">
              <a:lnSpc>
                <a:spcPct val="135000"/>
              </a:lnSpc>
              <a:buNone/>
            </a:pPr>
            <a:r>
              <a:rPr lang="en-US" sz="1900" b="1" dirty="0">
                <a:solidFill>
                  <a:srgbClr val="C9A84C"/>
                </a:solidFill>
                <a:latin typeface="Georgia" pitchFamily="34" charset="0"/>
                <a:ea typeface="Georgia" pitchFamily="34" charset="-122"/>
                <a:cs typeface="Georgia" pitchFamily="34" charset="-120"/>
              </a:rPr>
              <a:t>teaching them to observe all that I have commanded you.”</a:t>
            </a:r>
            <a:endParaRPr lang="en-US" sz="1800" dirty="0"/>
          </a:p>
          <a:p>
            <a:pPr marL="0" indent="0" algn="ctr">
              <a:lnSpc>
                <a:spcPct val="135000"/>
              </a:lnSpc>
              <a:buNone/>
            </a:pPr>
            <a:r>
              <a:rPr lang="en-US" sz="700" dirty="0">
                <a:solidFill>
                  <a:srgbClr val="000000"/>
                </a:solidFill>
              </a:rPr>
              <a:t> </a:t>
            </a:r>
            <a:endParaRPr lang="en-US" sz="1800" dirty="0"/>
          </a:p>
          <a:p>
            <a:pPr marL="0" indent="0" algn="ctr">
              <a:lnSpc>
                <a:spcPct val="135000"/>
              </a:lnSpc>
              <a:buNone/>
            </a:pPr>
            <a:r>
              <a:rPr lang="en-US" sz="1800" i="1" dirty="0">
                <a:solidFill>
                  <a:srgbClr val="FFFFFF"/>
                </a:solidFill>
                <a:latin typeface="Georgia" pitchFamily="34" charset="0"/>
                <a:ea typeface="Georgia" pitchFamily="34" charset="-122"/>
                <a:cs typeface="Georgia" pitchFamily="34" charset="-120"/>
              </a:rPr>
              <a:t>“And behold, I am with you always, to the end of the age.”</a:t>
            </a:r>
            <a:endParaRPr lang="en-US" sz="1800" dirty="0"/>
          </a:p>
        </p:txBody>
      </p:sp>
      <p:sp>
        <p:nvSpPr>
          <p:cNvPr id="4" name="Text 2"/>
          <p:cNvSpPr/>
          <p:nvPr/>
        </p:nvSpPr>
        <p:spPr>
          <a:xfrm>
            <a:off x="640080" y="3566160"/>
            <a:ext cx="7863840" cy="320040"/>
          </a:xfrm>
          <a:prstGeom prst="rect">
            <a:avLst/>
          </a:prstGeom>
          <a:noFill/>
          <a:ln/>
        </p:spPr>
        <p:txBody>
          <a:bodyPr wrap="square" rtlCol="0" anchor="ctr"/>
          <a:lstStyle/>
          <a:p>
            <a:pPr marL="0" indent="0" algn="ctr">
              <a:buNone/>
            </a:pPr>
            <a:r>
              <a:rPr lang="en-US" sz="1400" dirty="0">
                <a:solidFill>
                  <a:srgbClr val="E2C97A"/>
                </a:solidFill>
                <a:latin typeface="Calibri" pitchFamily="34" charset="0"/>
                <a:ea typeface="Calibri" pitchFamily="34" charset="-122"/>
                <a:cs typeface="Calibri" pitchFamily="34" charset="-120"/>
              </a:rPr>
              <a:t>Matthew 28:18–20</a:t>
            </a:r>
            <a:endParaRPr lang="en-US" sz="1400" dirty="0"/>
          </a:p>
        </p:txBody>
      </p:sp>
      <p:sp>
        <p:nvSpPr>
          <p:cNvPr id="5" name="Shape 3"/>
          <p:cNvSpPr/>
          <p:nvPr/>
        </p:nvSpPr>
        <p:spPr>
          <a:xfrm>
            <a:off x="3200400" y="3950208"/>
            <a:ext cx="2743200" cy="45720"/>
          </a:xfrm>
          <a:prstGeom prst="rect">
            <a:avLst/>
          </a:prstGeom>
          <a:solidFill>
            <a:srgbClr val="C9A84C"/>
          </a:solidFill>
          <a:ln w="12700">
            <a:solidFill>
              <a:srgbClr val="C9A84C"/>
            </a:solidFill>
            <a:prstDash val="solid"/>
          </a:ln>
        </p:spPr>
        <p:txBody>
          <a:bodyPr/>
          <a:lstStyle/>
          <a:p>
            <a:endParaRPr lang="en-US"/>
          </a:p>
        </p:txBody>
      </p:sp>
      <p:sp>
        <p:nvSpPr>
          <p:cNvPr id="6" name="Text 4"/>
          <p:cNvSpPr/>
          <p:nvPr/>
        </p:nvSpPr>
        <p:spPr>
          <a:xfrm>
            <a:off x="640080" y="4096512"/>
            <a:ext cx="7863840" cy="420624"/>
          </a:xfrm>
          <a:prstGeom prst="rect">
            <a:avLst/>
          </a:prstGeom>
          <a:noFill/>
          <a:ln/>
        </p:spPr>
        <p:txBody>
          <a:bodyPr wrap="square" rtlCol="0" anchor="ctr"/>
          <a:lstStyle/>
          <a:p>
            <a:pPr marL="0" indent="0" algn="ctr">
              <a:buNone/>
            </a:pPr>
            <a:r>
              <a:rPr lang="en-US" sz="2000" b="1" dirty="0">
                <a:solidFill>
                  <a:srgbClr val="FFFFFF"/>
                </a:solidFill>
                <a:latin typeface="Georgia" pitchFamily="34" charset="0"/>
                <a:ea typeface="Georgia" pitchFamily="34" charset="-122"/>
                <a:cs typeface="Georgia" pitchFamily="34" charset="-120"/>
              </a:rPr>
              <a:t>Making Disciples, Not Just Members</a:t>
            </a:r>
            <a:endParaRPr lang="en-US" sz="2000" dirty="0"/>
          </a:p>
        </p:txBody>
      </p:sp>
      <p:sp>
        <p:nvSpPr>
          <p:cNvPr id="7" name="Text 5"/>
          <p:cNvSpPr/>
          <p:nvPr/>
        </p:nvSpPr>
        <p:spPr>
          <a:xfrm>
            <a:off x="640080" y="4553712"/>
            <a:ext cx="7863840" cy="274320"/>
          </a:xfrm>
          <a:prstGeom prst="rect">
            <a:avLst/>
          </a:prstGeom>
          <a:noFill/>
          <a:ln/>
        </p:spPr>
        <p:txBody>
          <a:bodyPr wrap="square" rtlCol="0" anchor="ctr"/>
          <a:lstStyle/>
          <a:p>
            <a:pPr marL="0" indent="0" algn="ctr">
              <a:buNone/>
            </a:pPr>
            <a:r>
              <a:rPr lang="en-US" sz="1200" dirty="0">
                <a:solidFill>
                  <a:srgbClr val="A8B8D0"/>
                </a:solidFill>
                <a:latin typeface="Calibri" pitchFamily="34" charset="0"/>
                <a:ea typeface="Calibri" pitchFamily="34" charset="-122"/>
                <a:cs typeface="Calibri" pitchFamily="34" charset="-120"/>
              </a:rPr>
              <a:t>A Presentation by Frank Hasel  ·  Pastors Conference 2026</a:t>
            </a:r>
            <a:endParaRPr lang="en-US" sz="1200" dirty="0"/>
          </a:p>
        </p:txBody>
      </p:sp>
      <p:sp>
        <p:nvSpPr>
          <p:cNvPr id="8" name="Shape 6"/>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243558"/>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640080" y="457200"/>
            <a:ext cx="7863840" cy="365760"/>
          </a:xfrm>
          <a:prstGeom prst="rect">
            <a:avLst/>
          </a:prstGeom>
          <a:noFill/>
          <a:ln/>
        </p:spPr>
        <p:txBody>
          <a:bodyPr wrap="square" rtlCol="0" anchor="ctr"/>
          <a:lstStyle/>
          <a:p>
            <a:pPr marL="0" indent="0">
              <a:buNone/>
            </a:pPr>
            <a:r>
              <a:rPr lang="en-US" sz="1100" b="1" kern="0" spc="300" dirty="0">
                <a:solidFill>
                  <a:srgbClr val="E2C97A"/>
                </a:solidFill>
                <a:latin typeface="Calibri" pitchFamily="34" charset="0"/>
                <a:ea typeface="Calibri" pitchFamily="34" charset="-122"/>
                <a:cs typeface="Calibri" pitchFamily="34" charset="-120"/>
              </a:rPr>
              <a:t>MOVEMENT ONE</a:t>
            </a:r>
            <a:endParaRPr lang="en-US" sz="1100" dirty="0"/>
          </a:p>
        </p:txBody>
      </p:sp>
      <p:sp>
        <p:nvSpPr>
          <p:cNvPr id="4" name="Text 2"/>
          <p:cNvSpPr/>
          <p:nvPr/>
        </p:nvSpPr>
        <p:spPr>
          <a:xfrm>
            <a:off x="640080" y="914400"/>
            <a:ext cx="7863840" cy="2011680"/>
          </a:xfrm>
          <a:prstGeom prst="rect">
            <a:avLst/>
          </a:prstGeom>
          <a:noFill/>
          <a:ln/>
        </p:spPr>
        <p:txBody>
          <a:bodyPr wrap="square" rtlCol="0" anchor="ctr"/>
          <a:lstStyle/>
          <a:p>
            <a:pPr marL="0" indent="0">
              <a:lnSpc>
                <a:spcPct val="110000"/>
              </a:lnSpc>
              <a:buNone/>
            </a:pPr>
            <a:r>
              <a:rPr lang="en-US" sz="4600" b="1" dirty="0">
                <a:solidFill>
                  <a:srgbClr val="FFFFFF"/>
                </a:solidFill>
                <a:latin typeface="Georgia" pitchFamily="34" charset="0"/>
                <a:ea typeface="Georgia" pitchFamily="34" charset="-122"/>
                <a:cs typeface="Georgia" pitchFamily="34" charset="-120"/>
              </a:rPr>
              <a:t>Biblical Identity:</a:t>
            </a:r>
            <a:endParaRPr lang="en-US" sz="4600" dirty="0"/>
          </a:p>
          <a:p>
            <a:pPr marL="0" indent="0">
              <a:lnSpc>
                <a:spcPct val="110000"/>
              </a:lnSpc>
              <a:buNone/>
            </a:pPr>
            <a:r>
              <a:rPr lang="en-US" sz="4600" b="1" dirty="0">
                <a:solidFill>
                  <a:srgbClr val="FFFFFF"/>
                </a:solidFill>
                <a:latin typeface="Georgia" pitchFamily="34" charset="0"/>
                <a:ea typeface="Georgia" pitchFamily="34" charset="-122"/>
                <a:cs typeface="Georgia" pitchFamily="34" charset="-120"/>
              </a:rPr>
              <a:t>What Is a Disciple?</a:t>
            </a:r>
            <a:endParaRPr lang="en-US" sz="4600" dirty="0"/>
          </a:p>
        </p:txBody>
      </p:sp>
      <p:sp>
        <p:nvSpPr>
          <p:cNvPr id="5" name="Shape 3"/>
          <p:cNvSpPr/>
          <p:nvPr/>
        </p:nvSpPr>
        <p:spPr>
          <a:xfrm>
            <a:off x="640080" y="2926080"/>
            <a:ext cx="2011680" cy="41148"/>
          </a:xfrm>
          <a:prstGeom prst="rect">
            <a:avLst/>
          </a:prstGeom>
          <a:solidFill>
            <a:srgbClr val="C9A84C"/>
          </a:solidFill>
          <a:ln w="12700">
            <a:solidFill>
              <a:srgbClr val="C9A84C"/>
            </a:solidFill>
            <a:prstDash val="solid"/>
          </a:ln>
        </p:spPr>
        <p:txBody>
          <a:bodyPr/>
          <a:lstStyle/>
          <a:p>
            <a:endParaRPr lang="en-US"/>
          </a:p>
        </p:txBody>
      </p:sp>
      <p:sp>
        <p:nvSpPr>
          <p:cNvPr id="6" name="Text 4"/>
          <p:cNvSpPr/>
          <p:nvPr/>
        </p:nvSpPr>
        <p:spPr>
          <a:xfrm>
            <a:off x="640080" y="3108960"/>
            <a:ext cx="7863840" cy="731520"/>
          </a:xfrm>
          <a:prstGeom prst="rect">
            <a:avLst/>
          </a:prstGeom>
          <a:noFill/>
          <a:ln/>
        </p:spPr>
        <p:txBody>
          <a:bodyPr wrap="square" rtlCol="0" anchor="ctr"/>
          <a:lstStyle/>
          <a:p>
            <a:pPr marL="0" indent="0">
              <a:buNone/>
            </a:pPr>
            <a:r>
              <a:rPr lang="en-US" sz="1400" i="1" dirty="0">
                <a:solidFill>
                  <a:srgbClr val="A8B8D0"/>
                </a:solidFill>
                <a:latin typeface="Georgia" pitchFamily="34" charset="0"/>
                <a:ea typeface="Georgia" pitchFamily="34" charset="-122"/>
                <a:cs typeface="Georgia" pitchFamily="34" charset="-120"/>
              </a:rPr>
              <a:t>"A disciple is not above his teacher, but everyone when fully trained will be like his teacher." — Luke 6:40</a:t>
            </a:r>
            <a:endParaRPr lang="en-US" sz="1400" dirty="0"/>
          </a:p>
        </p:txBody>
      </p:sp>
      <p:sp>
        <p:nvSpPr>
          <p:cNvPr id="7" name="Shape 5"/>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1E8"/>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548640" y="164592"/>
            <a:ext cx="8046720" cy="274320"/>
          </a:xfrm>
          <a:prstGeom prst="rect">
            <a:avLst/>
          </a:prstGeom>
          <a:noFill/>
          <a:ln/>
        </p:spPr>
        <p:txBody>
          <a:bodyPr wrap="square" rtlCol="0" anchor="ctr"/>
          <a:lstStyle/>
          <a:p>
            <a:pPr marL="0" indent="0">
              <a:buNone/>
            </a:pPr>
            <a:r>
              <a:rPr lang="en-US" sz="900" b="1" kern="0" spc="200" dirty="0">
                <a:solidFill>
                  <a:srgbClr val="C9A84C"/>
                </a:solidFill>
                <a:latin typeface="Calibri" pitchFamily="34" charset="0"/>
                <a:ea typeface="Calibri" pitchFamily="34" charset="-122"/>
                <a:cs typeface="Calibri" pitchFamily="34" charset="-120"/>
              </a:rPr>
              <a:t>01  BIBLICAL IDENTITY</a:t>
            </a:r>
            <a:endParaRPr lang="en-US" sz="900" dirty="0"/>
          </a:p>
        </p:txBody>
      </p:sp>
      <p:sp>
        <p:nvSpPr>
          <p:cNvPr id="4" name="Text 2"/>
          <p:cNvSpPr/>
          <p:nvPr/>
        </p:nvSpPr>
        <p:spPr>
          <a:xfrm>
            <a:off x="548640" y="457200"/>
            <a:ext cx="8046720" cy="594360"/>
          </a:xfrm>
          <a:prstGeom prst="rect">
            <a:avLst/>
          </a:prstGeom>
          <a:noFill/>
          <a:ln/>
        </p:spPr>
        <p:txBody>
          <a:bodyPr wrap="square" rtlCol="0" anchor="ctr"/>
          <a:lstStyle/>
          <a:p>
            <a:pPr marL="0" indent="0">
              <a:buNone/>
            </a:pPr>
            <a:r>
              <a:rPr lang="en-US" sz="2800" dirty="0">
                <a:solidFill>
                  <a:srgbClr val="1A2B4A"/>
                </a:solidFill>
                <a:latin typeface="Georgia" pitchFamily="34" charset="0"/>
                <a:ea typeface="Georgia" pitchFamily="34" charset="-122"/>
                <a:cs typeface="Georgia" pitchFamily="34" charset="-120"/>
              </a:rPr>
              <a:t>The Great Commission: One Command, Four Verbs</a:t>
            </a:r>
            <a:endParaRPr lang="en-US" sz="2800" dirty="0"/>
          </a:p>
        </p:txBody>
      </p:sp>
      <p:sp>
        <p:nvSpPr>
          <p:cNvPr id="5" name="Shape 3"/>
          <p:cNvSpPr/>
          <p:nvPr/>
        </p:nvSpPr>
        <p:spPr>
          <a:xfrm>
            <a:off x="457200" y="1115568"/>
            <a:ext cx="8229600" cy="1005840"/>
          </a:xfrm>
          <a:prstGeom prst="rect">
            <a:avLst/>
          </a:prstGeom>
          <a:solidFill>
            <a:srgbClr val="1A2B4A"/>
          </a:solidFill>
          <a:ln w="12700">
            <a:solidFill>
              <a:srgbClr val="1A2B4A"/>
            </a:solidFill>
            <a:prstDash val="solid"/>
          </a:ln>
        </p:spPr>
        <p:txBody>
          <a:bodyPr/>
          <a:lstStyle/>
          <a:p>
            <a:endParaRPr lang="en-US"/>
          </a:p>
        </p:txBody>
      </p:sp>
      <p:sp>
        <p:nvSpPr>
          <p:cNvPr id="6" name="Text 4"/>
          <p:cNvSpPr/>
          <p:nvPr/>
        </p:nvSpPr>
        <p:spPr>
          <a:xfrm>
            <a:off x="685800" y="1207008"/>
            <a:ext cx="7772400" cy="365760"/>
          </a:xfrm>
          <a:prstGeom prst="rect">
            <a:avLst/>
          </a:prstGeom>
          <a:noFill/>
          <a:ln/>
        </p:spPr>
        <p:txBody>
          <a:bodyPr wrap="square" rtlCol="0" anchor="ctr"/>
          <a:lstStyle/>
          <a:p>
            <a:pPr marL="0" indent="0">
              <a:buNone/>
            </a:pPr>
            <a:r>
              <a:rPr lang="en-US" sz="1200" dirty="0">
                <a:solidFill>
                  <a:srgbClr val="A8B8D0"/>
                </a:solidFill>
                <a:latin typeface="Calibri" pitchFamily="34" charset="0"/>
                <a:ea typeface="Calibri" pitchFamily="34" charset="-122"/>
                <a:cs typeface="Calibri" pitchFamily="34" charset="-120"/>
              </a:rPr>
              <a:t>Matthew 28:19–20  |  The imperative: </a:t>
            </a:r>
            <a:r>
              <a:rPr lang="en-US" sz="1300" b="1" i="1" dirty="0">
                <a:solidFill>
                  <a:srgbClr val="E2C97A"/>
                </a:solidFill>
                <a:latin typeface="Georgia" pitchFamily="34" charset="0"/>
                <a:ea typeface="Georgia" pitchFamily="34" charset="-122"/>
                <a:cs typeface="Georgia" pitchFamily="34" charset="-120"/>
              </a:rPr>
              <a:t>mathēteusate</a:t>
            </a:r>
            <a:r>
              <a:rPr lang="en-US" sz="1200" dirty="0">
                <a:solidFill>
                  <a:srgbClr val="A8B8D0"/>
                </a:solidFill>
                <a:latin typeface="Calibri" pitchFamily="34" charset="0"/>
                <a:ea typeface="Calibri" pitchFamily="34" charset="-122"/>
                <a:cs typeface="Calibri" pitchFamily="34" charset="-120"/>
              </a:rPr>
              <a:t> ("make disciples") — a single aorist imperative governing three participles:</a:t>
            </a:r>
            <a:endParaRPr lang="en-US" sz="1200" dirty="0"/>
          </a:p>
        </p:txBody>
      </p:sp>
      <p:sp>
        <p:nvSpPr>
          <p:cNvPr id="7" name="Text 5"/>
          <p:cNvSpPr/>
          <p:nvPr/>
        </p:nvSpPr>
        <p:spPr>
          <a:xfrm>
            <a:off x="685800" y="1627632"/>
            <a:ext cx="7772400" cy="365760"/>
          </a:xfrm>
          <a:prstGeom prst="rect">
            <a:avLst/>
          </a:prstGeom>
          <a:noFill/>
          <a:ln/>
        </p:spPr>
        <p:txBody>
          <a:bodyPr wrap="square" rtlCol="0" anchor="ctr"/>
          <a:lstStyle/>
          <a:p>
            <a:pPr marL="0" indent="0">
              <a:buNone/>
            </a:pPr>
            <a:r>
              <a:rPr lang="en-US" sz="1200" b="1" dirty="0">
                <a:solidFill>
                  <a:srgbClr val="C9A84C"/>
                </a:solidFill>
                <a:latin typeface="Calibri" pitchFamily="34" charset="0"/>
                <a:ea typeface="Calibri" pitchFamily="34" charset="-122"/>
                <a:cs typeface="Calibri" pitchFamily="34" charset="-120"/>
              </a:rPr>
              <a:t>Going  </a:t>
            </a:r>
            <a:r>
              <a:rPr lang="en-US" sz="1200" dirty="0">
                <a:solidFill>
                  <a:srgbClr val="A8B8D0"/>
                </a:solidFill>
                <a:latin typeface="Calibri" pitchFamily="34" charset="0"/>
                <a:ea typeface="Calibri" pitchFamily="34" charset="-122"/>
                <a:cs typeface="Calibri" pitchFamily="34" charset="-120"/>
              </a:rPr>
              <a:t>(as you go)   </a:t>
            </a:r>
            <a:r>
              <a:rPr lang="en-US" sz="1200" b="1" dirty="0">
                <a:solidFill>
                  <a:srgbClr val="C9A84C"/>
                </a:solidFill>
                <a:latin typeface="Calibri" pitchFamily="34" charset="0"/>
                <a:ea typeface="Calibri" pitchFamily="34" charset="-122"/>
                <a:cs typeface="Calibri" pitchFamily="34" charset="-120"/>
              </a:rPr>
              <a:t>Baptizing  </a:t>
            </a:r>
            <a:r>
              <a:rPr lang="en-US" sz="1200" dirty="0">
                <a:solidFill>
                  <a:srgbClr val="A8B8D0"/>
                </a:solidFill>
                <a:latin typeface="Calibri" pitchFamily="34" charset="0"/>
                <a:ea typeface="Calibri" pitchFamily="34" charset="-122"/>
                <a:cs typeface="Calibri" pitchFamily="34" charset="-120"/>
              </a:rPr>
              <a:t>(initiation)   </a:t>
            </a:r>
            <a:r>
              <a:rPr lang="en-US" sz="1200" b="1" dirty="0">
                <a:solidFill>
                  <a:srgbClr val="C9A84C"/>
                </a:solidFill>
                <a:latin typeface="Calibri" pitchFamily="34" charset="0"/>
                <a:ea typeface="Calibri" pitchFamily="34" charset="-122"/>
                <a:cs typeface="Calibri" pitchFamily="34" charset="-120"/>
              </a:rPr>
              <a:t>Teaching  </a:t>
            </a:r>
            <a:r>
              <a:rPr lang="en-US" sz="1200" dirty="0">
                <a:solidFill>
                  <a:srgbClr val="A8B8D0"/>
                </a:solidFill>
                <a:latin typeface="Calibri" pitchFamily="34" charset="0"/>
                <a:ea typeface="Calibri" pitchFamily="34" charset="-122"/>
                <a:cs typeface="Calibri" pitchFamily="34" charset="-120"/>
              </a:rPr>
              <a:t>(formation) — all in service of </a:t>
            </a:r>
            <a:r>
              <a:rPr lang="en-US" sz="1200" b="1" i="1" dirty="0">
                <a:solidFill>
                  <a:srgbClr val="E2C97A"/>
                </a:solidFill>
                <a:latin typeface="Calibri" pitchFamily="34" charset="0"/>
                <a:ea typeface="Calibri" pitchFamily="34" charset="-122"/>
                <a:cs typeface="Calibri" pitchFamily="34" charset="-120"/>
              </a:rPr>
              <a:t>making disciples</a:t>
            </a:r>
            <a:endParaRPr lang="en-US" sz="1200" dirty="0"/>
          </a:p>
        </p:txBody>
      </p:sp>
      <p:sp>
        <p:nvSpPr>
          <p:cNvPr id="8" name="Shape 6"/>
          <p:cNvSpPr/>
          <p:nvPr/>
        </p:nvSpPr>
        <p:spPr>
          <a:xfrm>
            <a:off x="457200" y="2212848"/>
            <a:ext cx="4114800" cy="1143000"/>
          </a:xfrm>
          <a:prstGeom prst="rect">
            <a:avLst/>
          </a:prstGeom>
          <a:solidFill>
            <a:srgbClr val="EEE8D5"/>
          </a:solidFill>
          <a:ln w="12700">
            <a:solidFill>
              <a:srgbClr val="D4CBAF"/>
            </a:solidFill>
            <a:prstDash val="solid"/>
          </a:ln>
        </p:spPr>
        <p:txBody>
          <a:bodyPr/>
          <a:lstStyle/>
          <a:p>
            <a:endParaRPr lang="en-US"/>
          </a:p>
        </p:txBody>
      </p:sp>
      <p:sp>
        <p:nvSpPr>
          <p:cNvPr id="9" name="Text 7"/>
          <p:cNvSpPr/>
          <p:nvPr/>
        </p:nvSpPr>
        <p:spPr>
          <a:xfrm>
            <a:off x="594360" y="2304288"/>
            <a:ext cx="3840480" cy="320040"/>
          </a:xfrm>
          <a:prstGeom prst="rect">
            <a:avLst/>
          </a:prstGeom>
          <a:noFill/>
          <a:ln/>
        </p:spPr>
        <p:txBody>
          <a:bodyPr wrap="square" rtlCol="0" anchor="ctr"/>
          <a:lstStyle/>
          <a:p>
            <a:pPr marL="0" indent="0">
              <a:buNone/>
            </a:pPr>
            <a:r>
              <a:rPr lang="en-US" sz="1600" b="1" dirty="0">
                <a:solidFill>
                  <a:srgbClr val="1A2B4A"/>
                </a:solidFill>
                <a:latin typeface="Georgia" pitchFamily="34" charset="0"/>
                <a:ea typeface="Georgia" pitchFamily="34" charset="-122"/>
                <a:cs typeface="Georgia" pitchFamily="34" charset="-120"/>
              </a:rPr>
              <a:t>Going</a:t>
            </a:r>
            <a:endParaRPr lang="en-US" sz="1600" dirty="0"/>
          </a:p>
        </p:txBody>
      </p:sp>
      <p:sp>
        <p:nvSpPr>
          <p:cNvPr id="10" name="Text 8"/>
          <p:cNvSpPr/>
          <p:nvPr/>
        </p:nvSpPr>
        <p:spPr>
          <a:xfrm>
            <a:off x="594360" y="2596896"/>
            <a:ext cx="3840480" cy="228600"/>
          </a:xfrm>
          <a:prstGeom prst="rect">
            <a:avLst/>
          </a:prstGeom>
          <a:noFill/>
          <a:ln/>
        </p:spPr>
        <p:txBody>
          <a:bodyPr wrap="square" rtlCol="0" anchor="ctr"/>
          <a:lstStyle/>
          <a:p>
            <a:pPr marL="0" indent="0">
              <a:buNone/>
            </a:pPr>
            <a:r>
              <a:rPr lang="en-US" sz="1100" i="1" dirty="0">
                <a:solidFill>
                  <a:srgbClr val="C9A84C"/>
                </a:solidFill>
                <a:latin typeface="Georgia" pitchFamily="34" charset="0"/>
                <a:ea typeface="Georgia" pitchFamily="34" charset="-122"/>
                <a:cs typeface="Georgia" pitchFamily="34" charset="-120"/>
              </a:rPr>
              <a:t>poreuomenoi</a:t>
            </a:r>
            <a:endParaRPr lang="en-US" sz="1100" dirty="0"/>
          </a:p>
        </p:txBody>
      </p:sp>
      <p:sp>
        <p:nvSpPr>
          <p:cNvPr id="11" name="Text 9"/>
          <p:cNvSpPr/>
          <p:nvPr/>
        </p:nvSpPr>
        <p:spPr>
          <a:xfrm>
            <a:off x="594360" y="2825496"/>
            <a:ext cx="3840480" cy="411480"/>
          </a:xfrm>
          <a:prstGeom prst="rect">
            <a:avLst/>
          </a:prstGeom>
          <a:noFill/>
          <a:ln/>
        </p:spPr>
        <p:txBody>
          <a:bodyPr wrap="square" rtlCol="0" anchor="ctr"/>
          <a:lstStyle/>
          <a:p>
            <a:pPr marL="0" indent="0">
              <a:lnSpc>
                <a:spcPct val="120000"/>
              </a:lnSpc>
              <a:buNone/>
            </a:pPr>
            <a:r>
              <a:rPr lang="en-US" sz="1050" dirty="0">
                <a:solidFill>
                  <a:srgbClr val="374151"/>
                </a:solidFill>
                <a:latin typeface="Calibri" pitchFamily="34" charset="0"/>
                <a:ea typeface="Calibri" pitchFamily="34" charset="-122"/>
                <a:cs typeface="Calibri" pitchFamily="34" charset="-120"/>
              </a:rPr>
              <a:t>Present participle — discipleship begins in everyday movement, not the church building</a:t>
            </a:r>
            <a:endParaRPr lang="en-US" sz="1050" dirty="0"/>
          </a:p>
        </p:txBody>
      </p:sp>
      <p:sp>
        <p:nvSpPr>
          <p:cNvPr id="12" name="Shape 10"/>
          <p:cNvSpPr/>
          <p:nvPr/>
        </p:nvSpPr>
        <p:spPr>
          <a:xfrm>
            <a:off x="4800600" y="2212848"/>
            <a:ext cx="4114800" cy="1143000"/>
          </a:xfrm>
          <a:prstGeom prst="rect">
            <a:avLst/>
          </a:prstGeom>
          <a:solidFill>
            <a:srgbClr val="EEE8D5"/>
          </a:solidFill>
          <a:ln w="12700">
            <a:solidFill>
              <a:srgbClr val="D4CBAF"/>
            </a:solidFill>
            <a:prstDash val="solid"/>
          </a:ln>
        </p:spPr>
        <p:txBody>
          <a:bodyPr/>
          <a:lstStyle/>
          <a:p>
            <a:endParaRPr lang="en-US"/>
          </a:p>
        </p:txBody>
      </p:sp>
      <p:sp>
        <p:nvSpPr>
          <p:cNvPr id="13" name="Text 11"/>
          <p:cNvSpPr/>
          <p:nvPr/>
        </p:nvSpPr>
        <p:spPr>
          <a:xfrm>
            <a:off x="4937760" y="2304288"/>
            <a:ext cx="3840480" cy="320040"/>
          </a:xfrm>
          <a:prstGeom prst="rect">
            <a:avLst/>
          </a:prstGeom>
          <a:noFill/>
          <a:ln/>
        </p:spPr>
        <p:txBody>
          <a:bodyPr wrap="square" rtlCol="0" anchor="ctr"/>
          <a:lstStyle/>
          <a:p>
            <a:pPr marL="0" indent="0">
              <a:buNone/>
            </a:pPr>
            <a:r>
              <a:rPr lang="en-US" sz="1600" b="1" dirty="0">
                <a:solidFill>
                  <a:srgbClr val="1A2B4A"/>
                </a:solidFill>
                <a:latin typeface="Georgia" pitchFamily="34" charset="0"/>
                <a:ea typeface="Georgia" pitchFamily="34" charset="-122"/>
                <a:cs typeface="Georgia" pitchFamily="34" charset="-120"/>
              </a:rPr>
              <a:t>Making Disciples</a:t>
            </a:r>
            <a:endParaRPr lang="en-US" sz="1600" dirty="0"/>
          </a:p>
        </p:txBody>
      </p:sp>
      <p:sp>
        <p:nvSpPr>
          <p:cNvPr id="14" name="Text 12"/>
          <p:cNvSpPr/>
          <p:nvPr/>
        </p:nvSpPr>
        <p:spPr>
          <a:xfrm>
            <a:off x="4937760" y="2596896"/>
            <a:ext cx="3840480" cy="228600"/>
          </a:xfrm>
          <a:prstGeom prst="rect">
            <a:avLst/>
          </a:prstGeom>
          <a:noFill/>
          <a:ln/>
        </p:spPr>
        <p:txBody>
          <a:bodyPr wrap="square" rtlCol="0" anchor="ctr"/>
          <a:lstStyle/>
          <a:p>
            <a:pPr marL="0" indent="0">
              <a:buNone/>
            </a:pPr>
            <a:r>
              <a:rPr lang="en-US" sz="1100" i="1" dirty="0">
                <a:solidFill>
                  <a:srgbClr val="C9A84C"/>
                </a:solidFill>
                <a:latin typeface="Georgia" pitchFamily="34" charset="0"/>
                <a:ea typeface="Georgia" pitchFamily="34" charset="-122"/>
                <a:cs typeface="Georgia" pitchFamily="34" charset="-120"/>
              </a:rPr>
              <a:t>mathēteusate</a:t>
            </a:r>
            <a:endParaRPr lang="en-US" sz="1100" dirty="0"/>
          </a:p>
        </p:txBody>
      </p:sp>
      <p:sp>
        <p:nvSpPr>
          <p:cNvPr id="15" name="Text 13"/>
          <p:cNvSpPr/>
          <p:nvPr/>
        </p:nvSpPr>
        <p:spPr>
          <a:xfrm>
            <a:off x="4937760" y="2825496"/>
            <a:ext cx="3840480" cy="411480"/>
          </a:xfrm>
          <a:prstGeom prst="rect">
            <a:avLst/>
          </a:prstGeom>
          <a:noFill/>
          <a:ln/>
        </p:spPr>
        <p:txBody>
          <a:bodyPr wrap="square" rtlCol="0" anchor="ctr"/>
          <a:lstStyle/>
          <a:p>
            <a:pPr marL="0" indent="0">
              <a:lnSpc>
                <a:spcPct val="120000"/>
              </a:lnSpc>
              <a:buNone/>
            </a:pPr>
            <a:r>
              <a:rPr lang="en-US" sz="1050" dirty="0">
                <a:solidFill>
                  <a:srgbClr val="374151"/>
                </a:solidFill>
                <a:latin typeface="Calibri" pitchFamily="34" charset="0"/>
                <a:ea typeface="Calibri" pitchFamily="34" charset="-122"/>
                <a:cs typeface="Calibri" pitchFamily="34" charset="-120"/>
              </a:rPr>
              <a:t>THE imperative — the mission's single commanding verb; everything else supports it</a:t>
            </a:r>
            <a:endParaRPr lang="en-US" sz="1050" dirty="0"/>
          </a:p>
        </p:txBody>
      </p:sp>
      <p:sp>
        <p:nvSpPr>
          <p:cNvPr id="16" name="Shape 14"/>
          <p:cNvSpPr/>
          <p:nvPr/>
        </p:nvSpPr>
        <p:spPr>
          <a:xfrm>
            <a:off x="457200" y="3447288"/>
            <a:ext cx="4114800" cy="1143000"/>
          </a:xfrm>
          <a:prstGeom prst="rect">
            <a:avLst/>
          </a:prstGeom>
          <a:solidFill>
            <a:srgbClr val="EEE8D5"/>
          </a:solidFill>
          <a:ln w="12700">
            <a:solidFill>
              <a:srgbClr val="D4CBAF"/>
            </a:solidFill>
            <a:prstDash val="solid"/>
          </a:ln>
        </p:spPr>
        <p:txBody>
          <a:bodyPr/>
          <a:lstStyle/>
          <a:p>
            <a:endParaRPr lang="en-US"/>
          </a:p>
        </p:txBody>
      </p:sp>
      <p:sp>
        <p:nvSpPr>
          <p:cNvPr id="17" name="Text 15"/>
          <p:cNvSpPr/>
          <p:nvPr/>
        </p:nvSpPr>
        <p:spPr>
          <a:xfrm>
            <a:off x="594360" y="3538728"/>
            <a:ext cx="3840480" cy="320040"/>
          </a:xfrm>
          <a:prstGeom prst="rect">
            <a:avLst/>
          </a:prstGeom>
          <a:noFill/>
          <a:ln/>
        </p:spPr>
        <p:txBody>
          <a:bodyPr wrap="square" rtlCol="0" anchor="ctr"/>
          <a:lstStyle/>
          <a:p>
            <a:pPr marL="0" indent="0">
              <a:buNone/>
            </a:pPr>
            <a:r>
              <a:rPr lang="en-US" sz="1600" b="1" dirty="0">
                <a:solidFill>
                  <a:srgbClr val="1A2B4A"/>
                </a:solidFill>
                <a:latin typeface="Georgia" pitchFamily="34" charset="0"/>
                <a:ea typeface="Georgia" pitchFamily="34" charset="-122"/>
                <a:cs typeface="Georgia" pitchFamily="34" charset="-120"/>
              </a:rPr>
              <a:t>Baptizing</a:t>
            </a:r>
            <a:endParaRPr lang="en-US" sz="1600" dirty="0"/>
          </a:p>
        </p:txBody>
      </p:sp>
      <p:sp>
        <p:nvSpPr>
          <p:cNvPr id="18" name="Text 16"/>
          <p:cNvSpPr/>
          <p:nvPr/>
        </p:nvSpPr>
        <p:spPr>
          <a:xfrm>
            <a:off x="594360" y="3831336"/>
            <a:ext cx="3840480" cy="228600"/>
          </a:xfrm>
          <a:prstGeom prst="rect">
            <a:avLst/>
          </a:prstGeom>
          <a:noFill/>
          <a:ln/>
        </p:spPr>
        <p:txBody>
          <a:bodyPr wrap="square" rtlCol="0" anchor="ctr"/>
          <a:lstStyle/>
          <a:p>
            <a:pPr marL="0" indent="0">
              <a:buNone/>
            </a:pPr>
            <a:r>
              <a:rPr lang="en-US" sz="1100" i="1" dirty="0">
                <a:solidFill>
                  <a:srgbClr val="C9A84C"/>
                </a:solidFill>
                <a:latin typeface="Georgia" pitchFamily="34" charset="0"/>
                <a:ea typeface="Georgia" pitchFamily="34" charset="-122"/>
                <a:cs typeface="Georgia" pitchFamily="34" charset="-120"/>
              </a:rPr>
              <a:t>baptizontes</a:t>
            </a:r>
            <a:endParaRPr lang="en-US" sz="1100" dirty="0"/>
          </a:p>
        </p:txBody>
      </p:sp>
      <p:sp>
        <p:nvSpPr>
          <p:cNvPr id="19" name="Text 17"/>
          <p:cNvSpPr/>
          <p:nvPr/>
        </p:nvSpPr>
        <p:spPr>
          <a:xfrm>
            <a:off x="594360" y="4059936"/>
            <a:ext cx="3840480" cy="411480"/>
          </a:xfrm>
          <a:prstGeom prst="rect">
            <a:avLst/>
          </a:prstGeom>
          <a:noFill/>
          <a:ln/>
        </p:spPr>
        <p:txBody>
          <a:bodyPr wrap="square" rtlCol="0" anchor="ctr"/>
          <a:lstStyle/>
          <a:p>
            <a:pPr marL="0" indent="0">
              <a:lnSpc>
                <a:spcPct val="120000"/>
              </a:lnSpc>
              <a:buNone/>
            </a:pPr>
            <a:r>
              <a:rPr lang="en-US" sz="1050" dirty="0">
                <a:solidFill>
                  <a:srgbClr val="374151"/>
                </a:solidFill>
                <a:latin typeface="Calibri" pitchFamily="34" charset="0"/>
                <a:ea typeface="Calibri" pitchFamily="34" charset="-122"/>
                <a:cs typeface="Calibri" pitchFamily="34" charset="-120"/>
              </a:rPr>
              <a:t>Entry into community — initiation, not the endpoint of spiritual formation</a:t>
            </a:r>
            <a:endParaRPr lang="en-US" sz="1050" dirty="0"/>
          </a:p>
        </p:txBody>
      </p:sp>
      <p:sp>
        <p:nvSpPr>
          <p:cNvPr id="20" name="Shape 18"/>
          <p:cNvSpPr/>
          <p:nvPr/>
        </p:nvSpPr>
        <p:spPr>
          <a:xfrm>
            <a:off x="4800600" y="3447288"/>
            <a:ext cx="4114800" cy="1143000"/>
          </a:xfrm>
          <a:prstGeom prst="rect">
            <a:avLst/>
          </a:prstGeom>
          <a:solidFill>
            <a:srgbClr val="EEE8D5"/>
          </a:solidFill>
          <a:ln w="12700">
            <a:solidFill>
              <a:srgbClr val="D4CBAF"/>
            </a:solidFill>
            <a:prstDash val="solid"/>
          </a:ln>
        </p:spPr>
        <p:txBody>
          <a:bodyPr/>
          <a:lstStyle/>
          <a:p>
            <a:endParaRPr lang="en-US"/>
          </a:p>
        </p:txBody>
      </p:sp>
      <p:sp>
        <p:nvSpPr>
          <p:cNvPr id="21" name="Text 19"/>
          <p:cNvSpPr/>
          <p:nvPr/>
        </p:nvSpPr>
        <p:spPr>
          <a:xfrm>
            <a:off x="4937760" y="3538728"/>
            <a:ext cx="3840480" cy="320040"/>
          </a:xfrm>
          <a:prstGeom prst="rect">
            <a:avLst/>
          </a:prstGeom>
          <a:noFill/>
          <a:ln/>
        </p:spPr>
        <p:txBody>
          <a:bodyPr wrap="square" rtlCol="0" anchor="ctr"/>
          <a:lstStyle/>
          <a:p>
            <a:pPr marL="0" indent="0">
              <a:buNone/>
            </a:pPr>
            <a:r>
              <a:rPr lang="en-US" sz="1600" b="1" dirty="0">
                <a:solidFill>
                  <a:srgbClr val="1A2B4A"/>
                </a:solidFill>
                <a:latin typeface="Georgia" pitchFamily="34" charset="0"/>
                <a:ea typeface="Georgia" pitchFamily="34" charset="-122"/>
                <a:cs typeface="Georgia" pitchFamily="34" charset="-120"/>
              </a:rPr>
              <a:t>Teaching</a:t>
            </a:r>
            <a:endParaRPr lang="en-US" sz="1600" dirty="0"/>
          </a:p>
        </p:txBody>
      </p:sp>
      <p:sp>
        <p:nvSpPr>
          <p:cNvPr id="22" name="Text 20"/>
          <p:cNvSpPr/>
          <p:nvPr/>
        </p:nvSpPr>
        <p:spPr>
          <a:xfrm>
            <a:off x="4937760" y="3831336"/>
            <a:ext cx="3840480" cy="228600"/>
          </a:xfrm>
          <a:prstGeom prst="rect">
            <a:avLst/>
          </a:prstGeom>
          <a:noFill/>
          <a:ln/>
        </p:spPr>
        <p:txBody>
          <a:bodyPr wrap="square" rtlCol="0" anchor="ctr"/>
          <a:lstStyle/>
          <a:p>
            <a:pPr marL="0" indent="0">
              <a:buNone/>
            </a:pPr>
            <a:r>
              <a:rPr lang="en-US" sz="1100" i="1" dirty="0">
                <a:solidFill>
                  <a:srgbClr val="C9A84C"/>
                </a:solidFill>
                <a:latin typeface="Georgia" pitchFamily="34" charset="0"/>
                <a:ea typeface="Georgia" pitchFamily="34" charset="-122"/>
                <a:cs typeface="Georgia" pitchFamily="34" charset="-120"/>
              </a:rPr>
              <a:t>didaskontes</a:t>
            </a:r>
            <a:endParaRPr lang="en-US" sz="1100" dirty="0"/>
          </a:p>
        </p:txBody>
      </p:sp>
      <p:sp>
        <p:nvSpPr>
          <p:cNvPr id="23" name="Text 21"/>
          <p:cNvSpPr/>
          <p:nvPr/>
        </p:nvSpPr>
        <p:spPr>
          <a:xfrm>
            <a:off x="4937760" y="4059936"/>
            <a:ext cx="3840480" cy="411480"/>
          </a:xfrm>
          <a:prstGeom prst="rect">
            <a:avLst/>
          </a:prstGeom>
          <a:noFill/>
          <a:ln/>
        </p:spPr>
        <p:txBody>
          <a:bodyPr wrap="square" rtlCol="0" anchor="ctr"/>
          <a:lstStyle/>
          <a:p>
            <a:pPr marL="0" indent="0">
              <a:lnSpc>
                <a:spcPct val="120000"/>
              </a:lnSpc>
              <a:buNone/>
            </a:pPr>
            <a:r>
              <a:rPr lang="en-US" sz="1050" dirty="0">
                <a:solidFill>
                  <a:srgbClr val="374151"/>
                </a:solidFill>
                <a:latin typeface="Calibri" pitchFamily="34" charset="0"/>
                <a:ea typeface="Calibri" pitchFamily="34" charset="-122"/>
                <a:cs typeface="Calibri" pitchFamily="34" charset="-120"/>
              </a:rPr>
              <a:t>Ongoing formation — obedience to all Christ commanded; lifelong transformation</a:t>
            </a:r>
            <a:endParaRPr lang="en-US" sz="1050" dirty="0"/>
          </a:p>
        </p:txBody>
      </p:sp>
      <p:sp>
        <p:nvSpPr>
          <p:cNvPr id="24" name="Shape 22"/>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1E8"/>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548640" y="164592"/>
            <a:ext cx="8046720" cy="274320"/>
          </a:xfrm>
          <a:prstGeom prst="rect">
            <a:avLst/>
          </a:prstGeom>
          <a:noFill/>
          <a:ln/>
        </p:spPr>
        <p:txBody>
          <a:bodyPr wrap="square" rtlCol="0" anchor="ctr"/>
          <a:lstStyle/>
          <a:p>
            <a:pPr marL="0" indent="0">
              <a:buNone/>
            </a:pPr>
            <a:r>
              <a:rPr lang="en-US" sz="900" b="1" kern="0" spc="200" dirty="0">
                <a:solidFill>
                  <a:srgbClr val="C9A84C"/>
                </a:solidFill>
                <a:latin typeface="Calibri" pitchFamily="34" charset="0"/>
                <a:ea typeface="Calibri" pitchFamily="34" charset="-122"/>
                <a:cs typeface="Calibri" pitchFamily="34" charset="-120"/>
              </a:rPr>
              <a:t>01  BIBLICAL IDENTITY</a:t>
            </a:r>
            <a:endParaRPr lang="en-US" sz="900" dirty="0"/>
          </a:p>
        </p:txBody>
      </p:sp>
      <p:sp>
        <p:nvSpPr>
          <p:cNvPr id="4" name="Text 2"/>
          <p:cNvSpPr/>
          <p:nvPr/>
        </p:nvSpPr>
        <p:spPr>
          <a:xfrm>
            <a:off x="548640" y="457200"/>
            <a:ext cx="8046720" cy="640080"/>
          </a:xfrm>
          <a:prstGeom prst="rect">
            <a:avLst/>
          </a:prstGeom>
          <a:noFill/>
          <a:ln/>
        </p:spPr>
        <p:txBody>
          <a:bodyPr wrap="square" rtlCol="0" anchor="ctr"/>
          <a:lstStyle/>
          <a:p>
            <a:pPr marL="0" indent="0">
              <a:buNone/>
            </a:pPr>
            <a:r>
              <a:rPr lang="en-US" sz="2800" dirty="0">
                <a:solidFill>
                  <a:srgbClr val="1A2B4A"/>
                </a:solidFill>
                <a:latin typeface="Georgia" pitchFamily="34" charset="0"/>
                <a:ea typeface="Georgia" pitchFamily="34" charset="-122"/>
                <a:cs typeface="Georgia" pitchFamily="34" charset="-120"/>
              </a:rPr>
              <a:t>Process, Event, or Lifelong Identity?</a:t>
            </a:r>
            <a:endParaRPr lang="en-US" sz="2800" dirty="0"/>
          </a:p>
        </p:txBody>
      </p:sp>
      <p:sp>
        <p:nvSpPr>
          <p:cNvPr id="5" name="Shape 3"/>
          <p:cNvSpPr/>
          <p:nvPr/>
        </p:nvSpPr>
        <p:spPr>
          <a:xfrm>
            <a:off x="457200" y="1188720"/>
            <a:ext cx="64008" cy="3383280"/>
          </a:xfrm>
          <a:prstGeom prst="rect">
            <a:avLst/>
          </a:prstGeom>
          <a:solidFill>
            <a:srgbClr val="A13544"/>
          </a:solidFill>
          <a:ln w="12700">
            <a:solidFill>
              <a:srgbClr val="A13544"/>
            </a:solidFill>
            <a:prstDash val="solid"/>
          </a:ln>
        </p:spPr>
        <p:txBody>
          <a:bodyPr/>
          <a:lstStyle/>
          <a:p>
            <a:endParaRPr lang="en-US"/>
          </a:p>
        </p:txBody>
      </p:sp>
      <p:sp>
        <p:nvSpPr>
          <p:cNvPr id="6" name="Text 4"/>
          <p:cNvSpPr/>
          <p:nvPr/>
        </p:nvSpPr>
        <p:spPr>
          <a:xfrm>
            <a:off x="621792" y="1188720"/>
            <a:ext cx="2560320" cy="502920"/>
          </a:xfrm>
          <a:prstGeom prst="rect">
            <a:avLst/>
          </a:prstGeom>
          <a:noFill/>
          <a:ln/>
        </p:spPr>
        <p:txBody>
          <a:bodyPr wrap="square" rtlCol="0" anchor="ctr"/>
          <a:lstStyle/>
          <a:p>
            <a:pPr marL="0" indent="0">
              <a:buNone/>
            </a:pPr>
            <a:r>
              <a:rPr lang="en-US" sz="1500" b="1" dirty="0">
                <a:solidFill>
                  <a:srgbClr val="A13544"/>
                </a:solidFill>
                <a:latin typeface="Georgia" pitchFamily="34" charset="0"/>
                <a:ea typeface="Georgia" pitchFamily="34" charset="-122"/>
                <a:cs typeface="Georgia" pitchFamily="34" charset="-120"/>
              </a:rPr>
              <a:t>NOT merely an event</a:t>
            </a:r>
            <a:endParaRPr lang="en-US" sz="1500" dirty="0"/>
          </a:p>
        </p:txBody>
      </p:sp>
      <p:sp>
        <p:nvSpPr>
          <p:cNvPr id="7" name="Text 5"/>
          <p:cNvSpPr/>
          <p:nvPr/>
        </p:nvSpPr>
        <p:spPr>
          <a:xfrm>
            <a:off x="621792" y="1737360"/>
            <a:ext cx="2560320" cy="1417320"/>
          </a:xfrm>
          <a:prstGeom prst="rect">
            <a:avLst/>
          </a:prstGeom>
          <a:noFill/>
          <a:ln/>
        </p:spPr>
        <p:txBody>
          <a:bodyPr wrap="square" rtlCol="0" anchor="ctr"/>
          <a:lstStyle/>
          <a:p>
            <a:pPr marL="0" indent="0">
              <a:lnSpc>
                <a:spcPct val="135000"/>
              </a:lnSpc>
              <a:buNone/>
            </a:pPr>
            <a:r>
              <a:rPr lang="en-US" sz="1300" dirty="0">
                <a:solidFill>
                  <a:srgbClr val="374151"/>
                </a:solidFill>
                <a:latin typeface="Calibri" pitchFamily="34" charset="0"/>
                <a:ea typeface="Calibri" pitchFamily="34" charset="-122"/>
                <a:cs typeface="Calibri" pitchFamily="34" charset="-120"/>
              </a:rPr>
              <a:t>Baptism is the door, not the destination. The NT never reduces discipleship to a single moment of decision.</a:t>
            </a:r>
            <a:endParaRPr lang="en-US" sz="1300" dirty="0"/>
          </a:p>
        </p:txBody>
      </p:sp>
      <p:sp>
        <p:nvSpPr>
          <p:cNvPr id="8" name="Shape 6"/>
          <p:cNvSpPr/>
          <p:nvPr/>
        </p:nvSpPr>
        <p:spPr>
          <a:xfrm>
            <a:off x="621792" y="3200400"/>
            <a:ext cx="2560320" cy="1097280"/>
          </a:xfrm>
          <a:prstGeom prst="rect">
            <a:avLst/>
          </a:prstGeom>
          <a:solidFill>
            <a:srgbClr val="EEE8D5"/>
          </a:solidFill>
          <a:ln w="12700">
            <a:solidFill>
              <a:srgbClr val="D4CBAF"/>
            </a:solidFill>
            <a:prstDash val="solid"/>
          </a:ln>
        </p:spPr>
        <p:txBody>
          <a:bodyPr/>
          <a:lstStyle/>
          <a:p>
            <a:endParaRPr lang="en-US"/>
          </a:p>
        </p:txBody>
      </p:sp>
      <p:sp>
        <p:nvSpPr>
          <p:cNvPr id="9" name="Text 7"/>
          <p:cNvSpPr/>
          <p:nvPr/>
        </p:nvSpPr>
        <p:spPr>
          <a:xfrm>
            <a:off x="749808" y="3291840"/>
            <a:ext cx="2286000" cy="914400"/>
          </a:xfrm>
          <a:prstGeom prst="rect">
            <a:avLst/>
          </a:prstGeom>
          <a:noFill/>
          <a:ln/>
        </p:spPr>
        <p:txBody>
          <a:bodyPr wrap="square" rtlCol="0" anchor="ctr"/>
          <a:lstStyle/>
          <a:p>
            <a:pPr marL="0" indent="0">
              <a:lnSpc>
                <a:spcPct val="130000"/>
              </a:lnSpc>
              <a:buNone/>
            </a:pPr>
            <a:r>
              <a:rPr lang="en-US" sz="1100" i="1" dirty="0">
                <a:solidFill>
                  <a:srgbClr val="1A2B4A"/>
                </a:solidFill>
                <a:latin typeface="Georgia" pitchFamily="34" charset="0"/>
                <a:ea typeface="Georgia" pitchFamily="34" charset="-122"/>
                <a:cs typeface="Georgia" pitchFamily="34" charset="-120"/>
              </a:rPr>
              <a:t>John 8:31 — "If you abide in my word, you are truly my disciples"</a:t>
            </a:r>
            <a:endParaRPr lang="en-US" sz="1100" dirty="0"/>
          </a:p>
        </p:txBody>
      </p:sp>
      <p:sp>
        <p:nvSpPr>
          <p:cNvPr id="10" name="Shape 8"/>
          <p:cNvSpPr/>
          <p:nvPr/>
        </p:nvSpPr>
        <p:spPr>
          <a:xfrm>
            <a:off x="3273552" y="1188720"/>
            <a:ext cx="64008" cy="3383280"/>
          </a:xfrm>
          <a:prstGeom prst="rect">
            <a:avLst/>
          </a:prstGeom>
          <a:solidFill>
            <a:srgbClr val="2E4470"/>
          </a:solidFill>
          <a:ln w="12700">
            <a:solidFill>
              <a:srgbClr val="2E4470"/>
            </a:solidFill>
            <a:prstDash val="solid"/>
          </a:ln>
        </p:spPr>
        <p:txBody>
          <a:bodyPr/>
          <a:lstStyle/>
          <a:p>
            <a:endParaRPr lang="en-US"/>
          </a:p>
        </p:txBody>
      </p:sp>
      <p:sp>
        <p:nvSpPr>
          <p:cNvPr id="11" name="Text 9"/>
          <p:cNvSpPr/>
          <p:nvPr/>
        </p:nvSpPr>
        <p:spPr>
          <a:xfrm>
            <a:off x="3438144" y="1188720"/>
            <a:ext cx="2560320" cy="502920"/>
          </a:xfrm>
          <a:prstGeom prst="rect">
            <a:avLst/>
          </a:prstGeom>
          <a:noFill/>
          <a:ln/>
        </p:spPr>
        <p:txBody>
          <a:bodyPr wrap="square" rtlCol="0" anchor="ctr"/>
          <a:lstStyle/>
          <a:p>
            <a:pPr marL="0" indent="0">
              <a:buNone/>
            </a:pPr>
            <a:r>
              <a:rPr lang="en-US" sz="1500" b="1" dirty="0">
                <a:solidFill>
                  <a:srgbClr val="2E4470"/>
                </a:solidFill>
                <a:latin typeface="Georgia" pitchFamily="34" charset="0"/>
                <a:ea typeface="Georgia" pitchFamily="34" charset="-122"/>
                <a:cs typeface="Georgia" pitchFamily="34" charset="-120"/>
              </a:rPr>
              <a:t>NOT only a process</a:t>
            </a:r>
            <a:endParaRPr lang="en-US" sz="1500" dirty="0"/>
          </a:p>
        </p:txBody>
      </p:sp>
      <p:sp>
        <p:nvSpPr>
          <p:cNvPr id="12" name="Text 10"/>
          <p:cNvSpPr/>
          <p:nvPr/>
        </p:nvSpPr>
        <p:spPr>
          <a:xfrm>
            <a:off x="3438144" y="1737360"/>
            <a:ext cx="2560320" cy="1417320"/>
          </a:xfrm>
          <a:prstGeom prst="rect">
            <a:avLst/>
          </a:prstGeom>
          <a:noFill/>
          <a:ln/>
        </p:spPr>
        <p:txBody>
          <a:bodyPr wrap="square" rtlCol="0" anchor="ctr"/>
          <a:lstStyle/>
          <a:p>
            <a:pPr marL="0" indent="0">
              <a:lnSpc>
                <a:spcPct val="135000"/>
              </a:lnSpc>
              <a:buNone/>
            </a:pPr>
            <a:r>
              <a:rPr lang="en-US" sz="1300" dirty="0">
                <a:solidFill>
                  <a:srgbClr val="374151"/>
                </a:solidFill>
                <a:latin typeface="Calibri" pitchFamily="34" charset="0"/>
                <a:ea typeface="Calibri" pitchFamily="34" charset="-122"/>
                <a:cs typeface="Calibri" pitchFamily="34" charset="-120"/>
              </a:rPr>
              <a:t>Discipleship is not a curriculum to complete. It is a covenant relationship that transforms identity at the root.</a:t>
            </a:r>
            <a:endParaRPr lang="en-US" sz="1300" dirty="0"/>
          </a:p>
        </p:txBody>
      </p:sp>
      <p:sp>
        <p:nvSpPr>
          <p:cNvPr id="13" name="Shape 11"/>
          <p:cNvSpPr/>
          <p:nvPr/>
        </p:nvSpPr>
        <p:spPr>
          <a:xfrm>
            <a:off x="3438144" y="3200400"/>
            <a:ext cx="2560320" cy="1097280"/>
          </a:xfrm>
          <a:prstGeom prst="rect">
            <a:avLst/>
          </a:prstGeom>
          <a:solidFill>
            <a:srgbClr val="EEE8D5"/>
          </a:solidFill>
          <a:ln w="12700">
            <a:solidFill>
              <a:srgbClr val="D4CBAF"/>
            </a:solidFill>
            <a:prstDash val="solid"/>
          </a:ln>
        </p:spPr>
        <p:txBody>
          <a:bodyPr/>
          <a:lstStyle/>
          <a:p>
            <a:endParaRPr lang="en-US"/>
          </a:p>
        </p:txBody>
      </p:sp>
      <p:sp>
        <p:nvSpPr>
          <p:cNvPr id="14" name="Text 12"/>
          <p:cNvSpPr/>
          <p:nvPr/>
        </p:nvSpPr>
        <p:spPr>
          <a:xfrm>
            <a:off x="3566160" y="3291840"/>
            <a:ext cx="2286000" cy="914400"/>
          </a:xfrm>
          <a:prstGeom prst="rect">
            <a:avLst/>
          </a:prstGeom>
          <a:noFill/>
          <a:ln/>
        </p:spPr>
        <p:txBody>
          <a:bodyPr wrap="square" rtlCol="0" anchor="ctr"/>
          <a:lstStyle/>
          <a:p>
            <a:pPr marL="0" indent="0">
              <a:lnSpc>
                <a:spcPct val="130000"/>
              </a:lnSpc>
              <a:buNone/>
            </a:pPr>
            <a:r>
              <a:rPr lang="en-US" sz="1100" i="1" dirty="0">
                <a:solidFill>
                  <a:srgbClr val="1A2B4A"/>
                </a:solidFill>
                <a:latin typeface="Georgia" pitchFamily="34" charset="0"/>
                <a:ea typeface="Georgia" pitchFamily="34" charset="-122"/>
                <a:cs typeface="Georgia" pitchFamily="34" charset="-120"/>
              </a:rPr>
              <a:t>Luke 14:27 — "Whoever does not carry his cross and follow me cannot be my disciple"</a:t>
            </a:r>
            <a:endParaRPr lang="en-US" sz="1100" dirty="0"/>
          </a:p>
        </p:txBody>
      </p:sp>
      <p:sp>
        <p:nvSpPr>
          <p:cNvPr id="15" name="Shape 13"/>
          <p:cNvSpPr/>
          <p:nvPr/>
        </p:nvSpPr>
        <p:spPr>
          <a:xfrm>
            <a:off x="6089904" y="1188720"/>
            <a:ext cx="64008" cy="3383280"/>
          </a:xfrm>
          <a:prstGeom prst="rect">
            <a:avLst/>
          </a:prstGeom>
          <a:solidFill>
            <a:srgbClr val="437A22"/>
          </a:solidFill>
          <a:ln w="12700">
            <a:solidFill>
              <a:srgbClr val="437A22"/>
            </a:solidFill>
            <a:prstDash val="solid"/>
          </a:ln>
        </p:spPr>
        <p:txBody>
          <a:bodyPr/>
          <a:lstStyle/>
          <a:p>
            <a:endParaRPr lang="en-US"/>
          </a:p>
        </p:txBody>
      </p:sp>
      <p:sp>
        <p:nvSpPr>
          <p:cNvPr id="16" name="Text 14"/>
          <p:cNvSpPr/>
          <p:nvPr/>
        </p:nvSpPr>
        <p:spPr>
          <a:xfrm>
            <a:off x="6254496" y="1188720"/>
            <a:ext cx="2560320" cy="502920"/>
          </a:xfrm>
          <a:prstGeom prst="rect">
            <a:avLst/>
          </a:prstGeom>
          <a:noFill/>
          <a:ln/>
        </p:spPr>
        <p:txBody>
          <a:bodyPr wrap="square" rtlCol="0" anchor="ctr"/>
          <a:lstStyle/>
          <a:p>
            <a:pPr marL="0" indent="0">
              <a:buNone/>
            </a:pPr>
            <a:r>
              <a:rPr lang="en-US" sz="1500" b="1" dirty="0">
                <a:solidFill>
                  <a:srgbClr val="437A22"/>
                </a:solidFill>
                <a:latin typeface="Georgia" pitchFamily="34" charset="0"/>
                <a:ea typeface="Georgia" pitchFamily="34" charset="-122"/>
                <a:cs typeface="Georgia" pitchFamily="34" charset="-120"/>
              </a:rPr>
              <a:t>A LIFELONG IDENTITY</a:t>
            </a:r>
            <a:endParaRPr lang="en-US" sz="1500" dirty="0"/>
          </a:p>
        </p:txBody>
      </p:sp>
      <p:sp>
        <p:nvSpPr>
          <p:cNvPr id="17" name="Text 15"/>
          <p:cNvSpPr/>
          <p:nvPr/>
        </p:nvSpPr>
        <p:spPr>
          <a:xfrm>
            <a:off x="6254496" y="1737360"/>
            <a:ext cx="2560320" cy="1417320"/>
          </a:xfrm>
          <a:prstGeom prst="rect">
            <a:avLst/>
          </a:prstGeom>
          <a:noFill/>
          <a:ln/>
        </p:spPr>
        <p:txBody>
          <a:bodyPr wrap="square" rtlCol="0" anchor="ctr"/>
          <a:lstStyle/>
          <a:p>
            <a:pPr marL="0" indent="0">
              <a:lnSpc>
                <a:spcPct val="135000"/>
              </a:lnSpc>
              <a:buNone/>
            </a:pPr>
            <a:r>
              <a:rPr lang="en-US" sz="1300" dirty="0">
                <a:solidFill>
                  <a:srgbClr val="374151"/>
                </a:solidFill>
                <a:latin typeface="Calibri" pitchFamily="34" charset="0"/>
                <a:ea typeface="Calibri" pitchFamily="34" charset="-122"/>
                <a:cs typeface="Calibri" pitchFamily="34" charset="-120"/>
              </a:rPr>
              <a:t>In the NT, mathētēs is who you are, not what you do. The disciple shares Jesus's life, mission, and cross.</a:t>
            </a:r>
            <a:endParaRPr lang="en-US" sz="1300" dirty="0"/>
          </a:p>
        </p:txBody>
      </p:sp>
      <p:sp>
        <p:nvSpPr>
          <p:cNvPr id="18" name="Shape 16"/>
          <p:cNvSpPr/>
          <p:nvPr/>
        </p:nvSpPr>
        <p:spPr>
          <a:xfrm>
            <a:off x="6254496" y="3200400"/>
            <a:ext cx="2560320" cy="1097280"/>
          </a:xfrm>
          <a:prstGeom prst="rect">
            <a:avLst/>
          </a:prstGeom>
          <a:solidFill>
            <a:srgbClr val="EEE8D5"/>
          </a:solidFill>
          <a:ln w="12700">
            <a:solidFill>
              <a:srgbClr val="D4CBAF"/>
            </a:solidFill>
            <a:prstDash val="solid"/>
          </a:ln>
        </p:spPr>
        <p:txBody>
          <a:bodyPr/>
          <a:lstStyle/>
          <a:p>
            <a:endParaRPr lang="en-US"/>
          </a:p>
        </p:txBody>
      </p:sp>
      <p:sp>
        <p:nvSpPr>
          <p:cNvPr id="19" name="Text 17"/>
          <p:cNvSpPr/>
          <p:nvPr/>
        </p:nvSpPr>
        <p:spPr>
          <a:xfrm>
            <a:off x="6382512" y="3291840"/>
            <a:ext cx="2286000" cy="914400"/>
          </a:xfrm>
          <a:prstGeom prst="rect">
            <a:avLst/>
          </a:prstGeom>
          <a:noFill/>
          <a:ln/>
        </p:spPr>
        <p:txBody>
          <a:bodyPr wrap="square" rtlCol="0" anchor="ctr"/>
          <a:lstStyle/>
          <a:p>
            <a:pPr marL="0" indent="0">
              <a:lnSpc>
                <a:spcPct val="130000"/>
              </a:lnSpc>
              <a:buNone/>
            </a:pPr>
            <a:r>
              <a:rPr lang="en-US" sz="1100" i="1" dirty="0">
                <a:solidFill>
                  <a:srgbClr val="1A2B4A"/>
                </a:solidFill>
                <a:latin typeface="Georgia" pitchFamily="34" charset="0"/>
                <a:ea typeface="Georgia" pitchFamily="34" charset="-122"/>
                <a:cs typeface="Georgia" pitchFamily="34" charset="-120"/>
              </a:rPr>
              <a:t>John 15:8 — "By this my Father is glorified, that you bear much fruit and so prove to be my disciples"</a:t>
            </a:r>
            <a:endParaRPr lang="en-US" sz="1100" dirty="0"/>
          </a:p>
        </p:txBody>
      </p:sp>
      <p:sp>
        <p:nvSpPr>
          <p:cNvPr id="20" name="Shape 18"/>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1E8"/>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548640" y="164592"/>
            <a:ext cx="8046720" cy="274320"/>
          </a:xfrm>
          <a:prstGeom prst="rect">
            <a:avLst/>
          </a:prstGeom>
          <a:noFill/>
          <a:ln/>
        </p:spPr>
        <p:txBody>
          <a:bodyPr wrap="square" rtlCol="0" anchor="ctr"/>
          <a:lstStyle/>
          <a:p>
            <a:pPr marL="0" indent="0">
              <a:buNone/>
            </a:pPr>
            <a:r>
              <a:rPr lang="en-US" sz="900" b="1" kern="0" spc="200" dirty="0">
                <a:solidFill>
                  <a:srgbClr val="C9A84C"/>
                </a:solidFill>
                <a:latin typeface="Calibri" pitchFamily="34" charset="0"/>
                <a:ea typeface="Calibri" pitchFamily="34" charset="-122"/>
                <a:cs typeface="Calibri" pitchFamily="34" charset="-120"/>
              </a:rPr>
              <a:t>01  BIBLICAL IDENTITY</a:t>
            </a:r>
            <a:endParaRPr lang="en-US" sz="900" dirty="0"/>
          </a:p>
        </p:txBody>
      </p:sp>
      <p:sp>
        <p:nvSpPr>
          <p:cNvPr id="4" name="Text 2"/>
          <p:cNvSpPr/>
          <p:nvPr/>
        </p:nvSpPr>
        <p:spPr>
          <a:xfrm>
            <a:off x="548640" y="457200"/>
            <a:ext cx="8046720" cy="640080"/>
          </a:xfrm>
          <a:prstGeom prst="rect">
            <a:avLst/>
          </a:prstGeom>
          <a:noFill/>
          <a:ln/>
        </p:spPr>
        <p:txBody>
          <a:bodyPr wrap="square" rtlCol="0" anchor="ctr"/>
          <a:lstStyle/>
          <a:p>
            <a:pPr marL="0" indent="0">
              <a:buNone/>
            </a:pPr>
            <a:r>
              <a:rPr lang="en-US" sz="2800" dirty="0">
                <a:solidFill>
                  <a:srgbClr val="1A2B4A"/>
                </a:solidFill>
                <a:latin typeface="Georgia" pitchFamily="34" charset="0"/>
                <a:ea typeface="Georgia" pitchFamily="34" charset="-122"/>
                <a:cs typeface="Georgia" pitchFamily="34" charset="-120"/>
              </a:rPr>
              <a:t>Five Marks of a True Disciple (John's Gospel)</a:t>
            </a:r>
            <a:endParaRPr lang="en-US" sz="2800" dirty="0"/>
          </a:p>
        </p:txBody>
      </p:sp>
      <p:sp>
        <p:nvSpPr>
          <p:cNvPr id="5" name="Shape 3"/>
          <p:cNvSpPr/>
          <p:nvPr/>
        </p:nvSpPr>
        <p:spPr>
          <a:xfrm>
            <a:off x="457200" y="1170432"/>
            <a:ext cx="502920" cy="566928"/>
          </a:xfrm>
          <a:prstGeom prst="rect">
            <a:avLst/>
          </a:prstGeom>
          <a:solidFill>
            <a:srgbClr val="1A2B4A"/>
          </a:solidFill>
          <a:ln w="12700">
            <a:solidFill>
              <a:srgbClr val="1A2B4A"/>
            </a:solidFill>
            <a:prstDash val="solid"/>
          </a:ln>
        </p:spPr>
        <p:txBody>
          <a:bodyPr/>
          <a:lstStyle/>
          <a:p>
            <a:endParaRPr lang="en-US"/>
          </a:p>
        </p:txBody>
      </p:sp>
      <p:sp>
        <p:nvSpPr>
          <p:cNvPr id="6" name="Text 4"/>
          <p:cNvSpPr/>
          <p:nvPr/>
        </p:nvSpPr>
        <p:spPr>
          <a:xfrm>
            <a:off x="457200" y="1216152"/>
            <a:ext cx="502920" cy="475488"/>
          </a:xfrm>
          <a:prstGeom prst="rect">
            <a:avLst/>
          </a:prstGeom>
          <a:noFill/>
          <a:ln/>
        </p:spPr>
        <p:txBody>
          <a:bodyPr wrap="square" rtlCol="0" anchor="ctr"/>
          <a:lstStyle/>
          <a:p>
            <a:pPr marL="0" indent="0" algn="ctr">
              <a:buNone/>
            </a:pPr>
            <a:r>
              <a:rPr lang="en-US" sz="2000" b="1" dirty="0">
                <a:solidFill>
                  <a:srgbClr val="C9A84C"/>
                </a:solidFill>
                <a:latin typeface="Georgia" pitchFamily="34" charset="0"/>
                <a:ea typeface="Georgia" pitchFamily="34" charset="-122"/>
                <a:cs typeface="Georgia" pitchFamily="34" charset="-120"/>
              </a:rPr>
              <a:t>1</a:t>
            </a:r>
            <a:endParaRPr lang="en-US" sz="2000" dirty="0"/>
          </a:p>
        </p:txBody>
      </p:sp>
      <p:sp>
        <p:nvSpPr>
          <p:cNvPr id="7" name="Text 5"/>
          <p:cNvSpPr/>
          <p:nvPr/>
        </p:nvSpPr>
        <p:spPr>
          <a:xfrm>
            <a:off x="1097280" y="1197864"/>
            <a:ext cx="1920240" cy="256032"/>
          </a:xfrm>
          <a:prstGeom prst="rect">
            <a:avLst/>
          </a:prstGeom>
          <a:noFill/>
          <a:ln/>
        </p:spPr>
        <p:txBody>
          <a:bodyPr wrap="square" rtlCol="0" anchor="ctr"/>
          <a:lstStyle/>
          <a:p>
            <a:pPr marL="0" indent="0">
              <a:buNone/>
            </a:pPr>
            <a:r>
              <a:rPr lang="en-US" sz="1400" b="1" dirty="0">
                <a:solidFill>
                  <a:srgbClr val="1A2B4A"/>
                </a:solidFill>
                <a:latin typeface="Georgia" pitchFamily="34" charset="0"/>
                <a:ea typeface="Georgia" pitchFamily="34" charset="-122"/>
                <a:cs typeface="Georgia" pitchFamily="34" charset="-120"/>
              </a:rPr>
              <a:t>Abiding in the Word</a:t>
            </a:r>
            <a:endParaRPr lang="en-US" sz="1400" dirty="0"/>
          </a:p>
        </p:txBody>
      </p:sp>
      <p:sp>
        <p:nvSpPr>
          <p:cNvPr id="8" name="Text 6"/>
          <p:cNvSpPr/>
          <p:nvPr/>
        </p:nvSpPr>
        <p:spPr>
          <a:xfrm>
            <a:off x="1097280" y="1472184"/>
            <a:ext cx="1920240" cy="201168"/>
          </a:xfrm>
          <a:prstGeom prst="rect">
            <a:avLst/>
          </a:prstGeom>
          <a:noFill/>
          <a:ln/>
        </p:spPr>
        <p:txBody>
          <a:bodyPr wrap="square" rtlCol="0" anchor="ctr"/>
          <a:lstStyle/>
          <a:p>
            <a:pPr marL="0" indent="0">
              <a:buNone/>
            </a:pPr>
            <a:r>
              <a:rPr lang="en-US" sz="1000" i="1" dirty="0">
                <a:solidFill>
                  <a:srgbClr val="C9A84C"/>
                </a:solidFill>
                <a:latin typeface="Calibri" pitchFamily="34" charset="0"/>
                <a:ea typeface="Calibri" pitchFamily="34" charset="-122"/>
                <a:cs typeface="Calibri" pitchFamily="34" charset="-120"/>
              </a:rPr>
              <a:t>John 8:31</a:t>
            </a:r>
            <a:endParaRPr lang="en-US" sz="1000" dirty="0"/>
          </a:p>
        </p:txBody>
      </p:sp>
      <p:sp>
        <p:nvSpPr>
          <p:cNvPr id="9" name="Text 7"/>
          <p:cNvSpPr/>
          <p:nvPr/>
        </p:nvSpPr>
        <p:spPr>
          <a:xfrm>
            <a:off x="3154680" y="1225296"/>
            <a:ext cx="5532120" cy="502920"/>
          </a:xfrm>
          <a:prstGeom prst="rect">
            <a:avLst/>
          </a:prstGeom>
          <a:noFill/>
          <a:ln/>
        </p:spPr>
        <p:txBody>
          <a:bodyPr wrap="square" rtlCol="0" anchor="ctr"/>
          <a:lstStyle/>
          <a:p>
            <a:pPr marL="0" indent="0">
              <a:lnSpc>
                <a:spcPct val="125000"/>
              </a:lnSpc>
              <a:buNone/>
            </a:pPr>
            <a:r>
              <a:rPr lang="en-US" sz="1150" dirty="0">
                <a:solidFill>
                  <a:srgbClr val="374151"/>
                </a:solidFill>
                <a:latin typeface="Calibri" pitchFamily="34" charset="0"/>
                <a:ea typeface="Calibri" pitchFamily="34" charset="-122"/>
                <a:cs typeface="Calibri" pitchFamily="34" charset="-120"/>
              </a:rPr>
              <a:t>Not occasional reading but continual formation in Scripture — the disciple's identity is shaped by Jesus's words, not cultural norms.</a:t>
            </a:r>
            <a:endParaRPr lang="en-US" sz="1150" dirty="0"/>
          </a:p>
        </p:txBody>
      </p:sp>
      <p:sp>
        <p:nvSpPr>
          <p:cNvPr id="10" name="Shape 8"/>
          <p:cNvSpPr/>
          <p:nvPr/>
        </p:nvSpPr>
        <p:spPr>
          <a:xfrm>
            <a:off x="457200" y="1929384"/>
            <a:ext cx="502920" cy="566928"/>
          </a:xfrm>
          <a:prstGeom prst="rect">
            <a:avLst/>
          </a:prstGeom>
          <a:solidFill>
            <a:srgbClr val="1A2B4A"/>
          </a:solidFill>
          <a:ln w="12700">
            <a:solidFill>
              <a:srgbClr val="1A2B4A"/>
            </a:solidFill>
            <a:prstDash val="solid"/>
          </a:ln>
        </p:spPr>
        <p:txBody>
          <a:bodyPr/>
          <a:lstStyle/>
          <a:p>
            <a:endParaRPr lang="en-US"/>
          </a:p>
        </p:txBody>
      </p:sp>
      <p:sp>
        <p:nvSpPr>
          <p:cNvPr id="11" name="Text 9"/>
          <p:cNvSpPr/>
          <p:nvPr/>
        </p:nvSpPr>
        <p:spPr>
          <a:xfrm>
            <a:off x="457200" y="1975104"/>
            <a:ext cx="502920" cy="475488"/>
          </a:xfrm>
          <a:prstGeom prst="rect">
            <a:avLst/>
          </a:prstGeom>
          <a:noFill/>
          <a:ln/>
        </p:spPr>
        <p:txBody>
          <a:bodyPr wrap="square" rtlCol="0" anchor="ctr"/>
          <a:lstStyle/>
          <a:p>
            <a:pPr marL="0" indent="0" algn="ctr">
              <a:buNone/>
            </a:pPr>
            <a:r>
              <a:rPr lang="en-US" sz="2000" b="1" dirty="0">
                <a:solidFill>
                  <a:srgbClr val="C9A84C"/>
                </a:solidFill>
                <a:latin typeface="Georgia" pitchFamily="34" charset="0"/>
                <a:ea typeface="Georgia" pitchFamily="34" charset="-122"/>
                <a:cs typeface="Georgia" pitchFamily="34" charset="-120"/>
              </a:rPr>
              <a:t>2</a:t>
            </a:r>
            <a:endParaRPr lang="en-US" sz="2000" dirty="0"/>
          </a:p>
        </p:txBody>
      </p:sp>
      <p:sp>
        <p:nvSpPr>
          <p:cNvPr id="12" name="Text 10"/>
          <p:cNvSpPr/>
          <p:nvPr/>
        </p:nvSpPr>
        <p:spPr>
          <a:xfrm>
            <a:off x="1097280" y="1956816"/>
            <a:ext cx="1920240" cy="256032"/>
          </a:xfrm>
          <a:prstGeom prst="rect">
            <a:avLst/>
          </a:prstGeom>
          <a:noFill/>
          <a:ln/>
        </p:spPr>
        <p:txBody>
          <a:bodyPr wrap="square" rtlCol="0" anchor="ctr"/>
          <a:lstStyle/>
          <a:p>
            <a:pPr marL="0" indent="0">
              <a:buNone/>
            </a:pPr>
            <a:r>
              <a:rPr lang="en-US" sz="1400" b="1" dirty="0">
                <a:solidFill>
                  <a:srgbClr val="1A2B4A"/>
                </a:solidFill>
                <a:latin typeface="Georgia" pitchFamily="34" charset="0"/>
                <a:ea typeface="Georgia" pitchFamily="34" charset="-122"/>
                <a:cs typeface="Georgia" pitchFamily="34" charset="-120"/>
              </a:rPr>
              <a:t>Bearing Much Fruit</a:t>
            </a:r>
            <a:endParaRPr lang="en-US" sz="1400" dirty="0"/>
          </a:p>
        </p:txBody>
      </p:sp>
      <p:sp>
        <p:nvSpPr>
          <p:cNvPr id="13" name="Text 11"/>
          <p:cNvSpPr/>
          <p:nvPr/>
        </p:nvSpPr>
        <p:spPr>
          <a:xfrm>
            <a:off x="1097280" y="2231136"/>
            <a:ext cx="1920240" cy="201168"/>
          </a:xfrm>
          <a:prstGeom prst="rect">
            <a:avLst/>
          </a:prstGeom>
          <a:noFill/>
          <a:ln/>
        </p:spPr>
        <p:txBody>
          <a:bodyPr wrap="square" rtlCol="0" anchor="ctr"/>
          <a:lstStyle/>
          <a:p>
            <a:pPr marL="0" indent="0">
              <a:buNone/>
            </a:pPr>
            <a:r>
              <a:rPr lang="en-US" sz="1000" i="1" dirty="0">
                <a:solidFill>
                  <a:srgbClr val="C9A84C"/>
                </a:solidFill>
                <a:latin typeface="Calibri" pitchFamily="34" charset="0"/>
                <a:ea typeface="Calibri" pitchFamily="34" charset="-122"/>
                <a:cs typeface="Calibri" pitchFamily="34" charset="-120"/>
              </a:rPr>
              <a:t>John 15:8</a:t>
            </a:r>
            <a:endParaRPr lang="en-US" sz="1000" dirty="0"/>
          </a:p>
        </p:txBody>
      </p:sp>
      <p:sp>
        <p:nvSpPr>
          <p:cNvPr id="14" name="Text 12"/>
          <p:cNvSpPr/>
          <p:nvPr/>
        </p:nvSpPr>
        <p:spPr>
          <a:xfrm>
            <a:off x="3154680" y="1984248"/>
            <a:ext cx="5532120" cy="502920"/>
          </a:xfrm>
          <a:prstGeom prst="rect">
            <a:avLst/>
          </a:prstGeom>
          <a:noFill/>
          <a:ln/>
        </p:spPr>
        <p:txBody>
          <a:bodyPr wrap="square" rtlCol="0" anchor="ctr"/>
          <a:lstStyle/>
          <a:p>
            <a:pPr marL="0" indent="0">
              <a:lnSpc>
                <a:spcPct val="125000"/>
              </a:lnSpc>
              <a:buNone/>
            </a:pPr>
            <a:r>
              <a:rPr lang="en-US" sz="1150" dirty="0">
                <a:solidFill>
                  <a:srgbClr val="374151"/>
                </a:solidFill>
                <a:latin typeface="Calibri" pitchFamily="34" charset="0"/>
                <a:ea typeface="Calibri" pitchFamily="34" charset="-122"/>
                <a:cs typeface="Calibri" pitchFamily="34" charset="-120"/>
              </a:rPr>
              <a:t>Fruitfulness is not optional. The vine-branch metaphor ties discipleship directly to reproductive mission and character transformation.</a:t>
            </a:r>
            <a:endParaRPr lang="en-US" sz="1150" dirty="0"/>
          </a:p>
        </p:txBody>
      </p:sp>
      <p:sp>
        <p:nvSpPr>
          <p:cNvPr id="15" name="Shape 13"/>
          <p:cNvSpPr/>
          <p:nvPr/>
        </p:nvSpPr>
        <p:spPr>
          <a:xfrm>
            <a:off x="457200" y="2688336"/>
            <a:ext cx="502920" cy="566928"/>
          </a:xfrm>
          <a:prstGeom prst="rect">
            <a:avLst/>
          </a:prstGeom>
          <a:solidFill>
            <a:srgbClr val="1A2B4A"/>
          </a:solidFill>
          <a:ln w="12700">
            <a:solidFill>
              <a:srgbClr val="1A2B4A"/>
            </a:solidFill>
            <a:prstDash val="solid"/>
          </a:ln>
        </p:spPr>
        <p:txBody>
          <a:bodyPr/>
          <a:lstStyle/>
          <a:p>
            <a:endParaRPr lang="en-US"/>
          </a:p>
        </p:txBody>
      </p:sp>
      <p:sp>
        <p:nvSpPr>
          <p:cNvPr id="16" name="Text 14"/>
          <p:cNvSpPr/>
          <p:nvPr/>
        </p:nvSpPr>
        <p:spPr>
          <a:xfrm>
            <a:off x="457200" y="2734056"/>
            <a:ext cx="502920" cy="475488"/>
          </a:xfrm>
          <a:prstGeom prst="rect">
            <a:avLst/>
          </a:prstGeom>
          <a:noFill/>
          <a:ln/>
        </p:spPr>
        <p:txBody>
          <a:bodyPr wrap="square" rtlCol="0" anchor="ctr"/>
          <a:lstStyle/>
          <a:p>
            <a:pPr marL="0" indent="0" algn="ctr">
              <a:buNone/>
            </a:pPr>
            <a:r>
              <a:rPr lang="en-US" sz="2000" b="1" dirty="0">
                <a:solidFill>
                  <a:srgbClr val="C9A84C"/>
                </a:solidFill>
                <a:latin typeface="Georgia" pitchFamily="34" charset="0"/>
                <a:ea typeface="Georgia" pitchFamily="34" charset="-122"/>
                <a:cs typeface="Georgia" pitchFamily="34" charset="-120"/>
              </a:rPr>
              <a:t>3</a:t>
            </a:r>
            <a:endParaRPr lang="en-US" sz="2000" dirty="0"/>
          </a:p>
        </p:txBody>
      </p:sp>
      <p:sp>
        <p:nvSpPr>
          <p:cNvPr id="17" name="Text 15"/>
          <p:cNvSpPr/>
          <p:nvPr/>
        </p:nvSpPr>
        <p:spPr>
          <a:xfrm>
            <a:off x="1097280" y="2715768"/>
            <a:ext cx="1920240" cy="256032"/>
          </a:xfrm>
          <a:prstGeom prst="rect">
            <a:avLst/>
          </a:prstGeom>
          <a:noFill/>
          <a:ln/>
        </p:spPr>
        <p:txBody>
          <a:bodyPr wrap="square" rtlCol="0" anchor="ctr"/>
          <a:lstStyle/>
          <a:p>
            <a:pPr marL="0" indent="0">
              <a:buNone/>
            </a:pPr>
            <a:r>
              <a:rPr lang="en-US" sz="1400" b="1" dirty="0">
                <a:solidFill>
                  <a:srgbClr val="1A2B4A"/>
                </a:solidFill>
                <a:latin typeface="Georgia" pitchFamily="34" charset="0"/>
                <a:ea typeface="Georgia" pitchFamily="34" charset="-122"/>
                <a:cs typeface="Georgia" pitchFamily="34" charset="-120"/>
              </a:rPr>
              <a:t>Love for One Another</a:t>
            </a:r>
            <a:endParaRPr lang="en-US" sz="1400" dirty="0"/>
          </a:p>
        </p:txBody>
      </p:sp>
      <p:sp>
        <p:nvSpPr>
          <p:cNvPr id="18" name="Text 16"/>
          <p:cNvSpPr/>
          <p:nvPr/>
        </p:nvSpPr>
        <p:spPr>
          <a:xfrm>
            <a:off x="1097280" y="2990088"/>
            <a:ext cx="1920240" cy="201168"/>
          </a:xfrm>
          <a:prstGeom prst="rect">
            <a:avLst/>
          </a:prstGeom>
          <a:noFill/>
          <a:ln/>
        </p:spPr>
        <p:txBody>
          <a:bodyPr wrap="square" rtlCol="0" anchor="ctr"/>
          <a:lstStyle/>
          <a:p>
            <a:pPr marL="0" indent="0">
              <a:buNone/>
            </a:pPr>
            <a:r>
              <a:rPr lang="en-US" sz="1000" i="1" dirty="0">
                <a:solidFill>
                  <a:srgbClr val="C9A84C"/>
                </a:solidFill>
                <a:latin typeface="Calibri" pitchFamily="34" charset="0"/>
                <a:ea typeface="Calibri" pitchFamily="34" charset="-122"/>
                <a:cs typeface="Calibri" pitchFamily="34" charset="-120"/>
              </a:rPr>
              <a:t>John 13:35</a:t>
            </a:r>
            <a:endParaRPr lang="en-US" sz="1000" dirty="0"/>
          </a:p>
        </p:txBody>
      </p:sp>
      <p:sp>
        <p:nvSpPr>
          <p:cNvPr id="19" name="Text 17"/>
          <p:cNvSpPr/>
          <p:nvPr/>
        </p:nvSpPr>
        <p:spPr>
          <a:xfrm>
            <a:off x="3154680" y="2743200"/>
            <a:ext cx="5532120" cy="502920"/>
          </a:xfrm>
          <a:prstGeom prst="rect">
            <a:avLst/>
          </a:prstGeom>
          <a:noFill/>
          <a:ln/>
        </p:spPr>
        <p:txBody>
          <a:bodyPr wrap="square" rtlCol="0" anchor="ctr"/>
          <a:lstStyle/>
          <a:p>
            <a:pPr marL="0" indent="0">
              <a:lnSpc>
                <a:spcPct val="125000"/>
              </a:lnSpc>
              <a:buNone/>
            </a:pPr>
            <a:r>
              <a:rPr lang="en-US" sz="1150" dirty="0">
                <a:solidFill>
                  <a:srgbClr val="374151"/>
                </a:solidFill>
                <a:latin typeface="Calibri" pitchFamily="34" charset="0"/>
                <a:ea typeface="Calibri" pitchFamily="34" charset="-122"/>
                <a:cs typeface="Calibri" pitchFamily="34" charset="-120"/>
              </a:rPr>
              <a:t>"By this all people will know…" — the most public mark of discipleship is not doctrinal precision but sacrificial, visible love within community.</a:t>
            </a:r>
            <a:endParaRPr lang="en-US" sz="1150" dirty="0"/>
          </a:p>
        </p:txBody>
      </p:sp>
      <p:sp>
        <p:nvSpPr>
          <p:cNvPr id="20" name="Shape 18"/>
          <p:cNvSpPr/>
          <p:nvPr/>
        </p:nvSpPr>
        <p:spPr>
          <a:xfrm>
            <a:off x="457200" y="3447288"/>
            <a:ext cx="502920" cy="566928"/>
          </a:xfrm>
          <a:prstGeom prst="rect">
            <a:avLst/>
          </a:prstGeom>
          <a:solidFill>
            <a:srgbClr val="1A2B4A"/>
          </a:solidFill>
          <a:ln w="12700">
            <a:solidFill>
              <a:srgbClr val="1A2B4A"/>
            </a:solidFill>
            <a:prstDash val="solid"/>
          </a:ln>
        </p:spPr>
        <p:txBody>
          <a:bodyPr/>
          <a:lstStyle/>
          <a:p>
            <a:endParaRPr lang="en-US"/>
          </a:p>
        </p:txBody>
      </p:sp>
      <p:sp>
        <p:nvSpPr>
          <p:cNvPr id="21" name="Text 19"/>
          <p:cNvSpPr/>
          <p:nvPr/>
        </p:nvSpPr>
        <p:spPr>
          <a:xfrm>
            <a:off x="457200" y="3493008"/>
            <a:ext cx="502920" cy="475488"/>
          </a:xfrm>
          <a:prstGeom prst="rect">
            <a:avLst/>
          </a:prstGeom>
          <a:noFill/>
          <a:ln/>
        </p:spPr>
        <p:txBody>
          <a:bodyPr wrap="square" rtlCol="0" anchor="ctr"/>
          <a:lstStyle/>
          <a:p>
            <a:pPr marL="0" indent="0" algn="ctr">
              <a:buNone/>
            </a:pPr>
            <a:r>
              <a:rPr lang="en-US" sz="2000" b="1" dirty="0">
                <a:solidFill>
                  <a:srgbClr val="C9A84C"/>
                </a:solidFill>
                <a:latin typeface="Georgia" pitchFamily="34" charset="0"/>
                <a:ea typeface="Georgia" pitchFamily="34" charset="-122"/>
                <a:cs typeface="Georgia" pitchFamily="34" charset="-120"/>
              </a:rPr>
              <a:t>4</a:t>
            </a:r>
            <a:endParaRPr lang="en-US" sz="2000" dirty="0"/>
          </a:p>
        </p:txBody>
      </p:sp>
      <p:sp>
        <p:nvSpPr>
          <p:cNvPr id="22" name="Text 20"/>
          <p:cNvSpPr/>
          <p:nvPr/>
        </p:nvSpPr>
        <p:spPr>
          <a:xfrm>
            <a:off x="1097280" y="3474720"/>
            <a:ext cx="1920240" cy="256032"/>
          </a:xfrm>
          <a:prstGeom prst="rect">
            <a:avLst/>
          </a:prstGeom>
          <a:noFill/>
          <a:ln/>
        </p:spPr>
        <p:txBody>
          <a:bodyPr wrap="square" rtlCol="0" anchor="ctr"/>
          <a:lstStyle/>
          <a:p>
            <a:pPr marL="0" indent="0">
              <a:buNone/>
            </a:pPr>
            <a:r>
              <a:rPr lang="en-US" sz="1400" b="1" dirty="0">
                <a:solidFill>
                  <a:srgbClr val="1A2B4A"/>
                </a:solidFill>
                <a:latin typeface="Georgia" pitchFamily="34" charset="0"/>
                <a:ea typeface="Georgia" pitchFamily="34" charset="-122"/>
                <a:cs typeface="Georgia" pitchFamily="34" charset="-120"/>
              </a:rPr>
              <a:t>Carrying the Cross</a:t>
            </a:r>
            <a:endParaRPr lang="en-US" sz="1400" dirty="0"/>
          </a:p>
        </p:txBody>
      </p:sp>
      <p:sp>
        <p:nvSpPr>
          <p:cNvPr id="23" name="Text 21"/>
          <p:cNvSpPr/>
          <p:nvPr/>
        </p:nvSpPr>
        <p:spPr>
          <a:xfrm>
            <a:off x="1097280" y="3749040"/>
            <a:ext cx="1920240" cy="201168"/>
          </a:xfrm>
          <a:prstGeom prst="rect">
            <a:avLst/>
          </a:prstGeom>
          <a:noFill/>
          <a:ln/>
        </p:spPr>
        <p:txBody>
          <a:bodyPr wrap="square" rtlCol="0" anchor="ctr"/>
          <a:lstStyle/>
          <a:p>
            <a:pPr marL="0" indent="0">
              <a:buNone/>
            </a:pPr>
            <a:r>
              <a:rPr lang="en-US" sz="1000" i="1" dirty="0">
                <a:solidFill>
                  <a:srgbClr val="C9A84C"/>
                </a:solidFill>
                <a:latin typeface="Calibri" pitchFamily="34" charset="0"/>
                <a:ea typeface="Calibri" pitchFamily="34" charset="-122"/>
                <a:cs typeface="Calibri" pitchFamily="34" charset="-120"/>
              </a:rPr>
              <a:t>Luke 14:27</a:t>
            </a:r>
            <a:endParaRPr lang="en-US" sz="1000" dirty="0"/>
          </a:p>
        </p:txBody>
      </p:sp>
      <p:sp>
        <p:nvSpPr>
          <p:cNvPr id="24" name="Text 22"/>
          <p:cNvSpPr/>
          <p:nvPr/>
        </p:nvSpPr>
        <p:spPr>
          <a:xfrm>
            <a:off x="3154680" y="3502152"/>
            <a:ext cx="5532120" cy="502920"/>
          </a:xfrm>
          <a:prstGeom prst="rect">
            <a:avLst/>
          </a:prstGeom>
          <a:noFill/>
          <a:ln/>
        </p:spPr>
        <p:txBody>
          <a:bodyPr wrap="square" rtlCol="0" anchor="ctr"/>
          <a:lstStyle/>
          <a:p>
            <a:pPr marL="0" indent="0">
              <a:lnSpc>
                <a:spcPct val="125000"/>
              </a:lnSpc>
              <a:buNone/>
            </a:pPr>
            <a:r>
              <a:rPr lang="en-US" sz="1150" dirty="0">
                <a:solidFill>
                  <a:srgbClr val="374151"/>
                </a:solidFill>
                <a:latin typeface="Calibri" pitchFamily="34" charset="0"/>
                <a:ea typeface="Calibri" pitchFamily="34" charset="-122"/>
                <a:cs typeface="Calibri" pitchFamily="34" charset="-120"/>
              </a:rPr>
              <a:t>Radical self-denial. Jesus raises the cost deliberately. Discipleship is counter-cultural in every age, especially in consumerist modernity.</a:t>
            </a:r>
            <a:endParaRPr lang="en-US" sz="1150" dirty="0"/>
          </a:p>
        </p:txBody>
      </p:sp>
      <p:sp>
        <p:nvSpPr>
          <p:cNvPr id="25" name="Shape 23"/>
          <p:cNvSpPr/>
          <p:nvPr/>
        </p:nvSpPr>
        <p:spPr>
          <a:xfrm>
            <a:off x="457200" y="4206240"/>
            <a:ext cx="502920" cy="566928"/>
          </a:xfrm>
          <a:prstGeom prst="rect">
            <a:avLst/>
          </a:prstGeom>
          <a:solidFill>
            <a:srgbClr val="1A2B4A"/>
          </a:solidFill>
          <a:ln w="12700">
            <a:solidFill>
              <a:srgbClr val="1A2B4A"/>
            </a:solidFill>
            <a:prstDash val="solid"/>
          </a:ln>
        </p:spPr>
        <p:txBody>
          <a:bodyPr/>
          <a:lstStyle/>
          <a:p>
            <a:endParaRPr lang="en-US"/>
          </a:p>
        </p:txBody>
      </p:sp>
      <p:sp>
        <p:nvSpPr>
          <p:cNvPr id="26" name="Text 24"/>
          <p:cNvSpPr/>
          <p:nvPr/>
        </p:nvSpPr>
        <p:spPr>
          <a:xfrm>
            <a:off x="457200" y="4251960"/>
            <a:ext cx="502920" cy="475488"/>
          </a:xfrm>
          <a:prstGeom prst="rect">
            <a:avLst/>
          </a:prstGeom>
          <a:noFill/>
          <a:ln/>
        </p:spPr>
        <p:txBody>
          <a:bodyPr wrap="square" rtlCol="0" anchor="ctr"/>
          <a:lstStyle/>
          <a:p>
            <a:pPr marL="0" indent="0" algn="ctr">
              <a:buNone/>
            </a:pPr>
            <a:r>
              <a:rPr lang="en-US" sz="2000" b="1" dirty="0">
                <a:solidFill>
                  <a:srgbClr val="C9A84C"/>
                </a:solidFill>
                <a:latin typeface="Georgia" pitchFamily="34" charset="0"/>
                <a:ea typeface="Georgia" pitchFamily="34" charset="-122"/>
                <a:cs typeface="Georgia" pitchFamily="34" charset="-120"/>
              </a:rPr>
              <a:t>5</a:t>
            </a:r>
            <a:endParaRPr lang="en-US" sz="2000" dirty="0"/>
          </a:p>
        </p:txBody>
      </p:sp>
      <p:sp>
        <p:nvSpPr>
          <p:cNvPr id="27" name="Text 25"/>
          <p:cNvSpPr/>
          <p:nvPr/>
        </p:nvSpPr>
        <p:spPr>
          <a:xfrm>
            <a:off x="1097280" y="4233672"/>
            <a:ext cx="1920240" cy="256032"/>
          </a:xfrm>
          <a:prstGeom prst="rect">
            <a:avLst/>
          </a:prstGeom>
          <a:noFill/>
          <a:ln/>
        </p:spPr>
        <p:txBody>
          <a:bodyPr wrap="square" rtlCol="0" anchor="ctr"/>
          <a:lstStyle/>
          <a:p>
            <a:pPr marL="0" indent="0">
              <a:buNone/>
            </a:pPr>
            <a:r>
              <a:rPr lang="en-US" sz="1400" b="1" dirty="0">
                <a:solidFill>
                  <a:srgbClr val="1A2B4A"/>
                </a:solidFill>
                <a:latin typeface="Georgia" pitchFamily="34" charset="0"/>
                <a:ea typeface="Georgia" pitchFamily="34" charset="-122"/>
                <a:cs typeface="Georgia" pitchFamily="34" charset="-120"/>
              </a:rPr>
              <a:t>Ongoing Obedience</a:t>
            </a:r>
            <a:endParaRPr lang="en-US" sz="1400" dirty="0"/>
          </a:p>
        </p:txBody>
      </p:sp>
      <p:sp>
        <p:nvSpPr>
          <p:cNvPr id="28" name="Text 26"/>
          <p:cNvSpPr/>
          <p:nvPr/>
        </p:nvSpPr>
        <p:spPr>
          <a:xfrm>
            <a:off x="1097280" y="4507992"/>
            <a:ext cx="1920240" cy="201168"/>
          </a:xfrm>
          <a:prstGeom prst="rect">
            <a:avLst/>
          </a:prstGeom>
          <a:noFill/>
          <a:ln/>
        </p:spPr>
        <p:txBody>
          <a:bodyPr wrap="square" rtlCol="0" anchor="ctr"/>
          <a:lstStyle/>
          <a:p>
            <a:pPr marL="0" indent="0">
              <a:buNone/>
            </a:pPr>
            <a:r>
              <a:rPr lang="en-US" sz="1000" i="1" dirty="0">
                <a:solidFill>
                  <a:srgbClr val="C9A84C"/>
                </a:solidFill>
                <a:latin typeface="Calibri" pitchFamily="34" charset="0"/>
                <a:ea typeface="Calibri" pitchFamily="34" charset="-122"/>
                <a:cs typeface="Calibri" pitchFamily="34" charset="-120"/>
              </a:rPr>
              <a:t>Matt. 28:20; John 14:15</a:t>
            </a:r>
            <a:endParaRPr lang="en-US" sz="1000" dirty="0"/>
          </a:p>
        </p:txBody>
      </p:sp>
      <p:sp>
        <p:nvSpPr>
          <p:cNvPr id="29" name="Text 27"/>
          <p:cNvSpPr/>
          <p:nvPr/>
        </p:nvSpPr>
        <p:spPr>
          <a:xfrm>
            <a:off x="3154680" y="4261104"/>
            <a:ext cx="5532120" cy="502920"/>
          </a:xfrm>
          <a:prstGeom prst="rect">
            <a:avLst/>
          </a:prstGeom>
          <a:noFill/>
          <a:ln/>
        </p:spPr>
        <p:txBody>
          <a:bodyPr wrap="square" rtlCol="0" anchor="ctr"/>
          <a:lstStyle/>
          <a:p>
            <a:pPr marL="0" indent="0">
              <a:lnSpc>
                <a:spcPct val="125000"/>
              </a:lnSpc>
              <a:buNone/>
            </a:pPr>
            <a:r>
              <a:rPr lang="en-US" sz="1150" dirty="0">
                <a:solidFill>
                  <a:srgbClr val="374151"/>
                </a:solidFill>
                <a:latin typeface="Calibri" pitchFamily="34" charset="0"/>
                <a:ea typeface="Calibri" pitchFamily="34" charset="-122"/>
                <a:cs typeface="Calibri" pitchFamily="34" charset="-120"/>
              </a:rPr>
              <a:t>Teaching to observe — not head knowledge but lived compliance. Discipleship produces a new way of walking, not just a new way of thinking.</a:t>
            </a:r>
            <a:endParaRPr lang="en-US" sz="1150" dirty="0"/>
          </a:p>
        </p:txBody>
      </p:sp>
      <p:sp>
        <p:nvSpPr>
          <p:cNvPr id="30" name="Shape 28"/>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A2B4A"/>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548640" y="164592"/>
            <a:ext cx="8046720" cy="274320"/>
          </a:xfrm>
          <a:prstGeom prst="rect">
            <a:avLst/>
          </a:prstGeom>
          <a:noFill/>
          <a:ln/>
        </p:spPr>
        <p:txBody>
          <a:bodyPr wrap="square" rtlCol="0" anchor="ctr"/>
          <a:lstStyle/>
          <a:p>
            <a:pPr marL="0" indent="0">
              <a:buNone/>
            </a:pPr>
            <a:r>
              <a:rPr lang="en-US" sz="900" b="1" kern="0" spc="200" dirty="0">
                <a:solidFill>
                  <a:srgbClr val="E2C97A"/>
                </a:solidFill>
                <a:latin typeface="Calibri" pitchFamily="34" charset="0"/>
                <a:ea typeface="Calibri" pitchFamily="34" charset="-122"/>
                <a:cs typeface="Calibri" pitchFamily="34" charset="-120"/>
              </a:rPr>
              <a:t>01  BIBLICAL IDENTITY</a:t>
            </a:r>
            <a:endParaRPr lang="en-US" sz="900" dirty="0"/>
          </a:p>
        </p:txBody>
      </p:sp>
      <p:sp>
        <p:nvSpPr>
          <p:cNvPr id="4" name="Text 2"/>
          <p:cNvSpPr/>
          <p:nvPr/>
        </p:nvSpPr>
        <p:spPr>
          <a:xfrm>
            <a:off x="548640" y="475488"/>
            <a:ext cx="8046720" cy="640080"/>
          </a:xfrm>
          <a:prstGeom prst="rect">
            <a:avLst/>
          </a:prstGeom>
          <a:noFill/>
          <a:ln/>
        </p:spPr>
        <p:txBody>
          <a:bodyPr wrap="square" rtlCol="0" anchor="ctr"/>
          <a:lstStyle/>
          <a:p>
            <a:pPr marL="0" indent="0">
              <a:buNone/>
            </a:pPr>
            <a:r>
              <a:rPr lang="en-US" sz="2800" dirty="0">
                <a:solidFill>
                  <a:srgbClr val="FFFFFF"/>
                </a:solidFill>
                <a:latin typeface="Georgia" pitchFamily="34" charset="0"/>
                <a:ea typeface="Georgia" pitchFamily="34" charset="-122"/>
                <a:cs typeface="Georgia" pitchFamily="34" charset="-120"/>
              </a:rPr>
              <a:t>The Adventist Calling: A Discipleship People</a:t>
            </a:r>
            <a:endParaRPr lang="en-US" sz="2800" dirty="0"/>
          </a:p>
        </p:txBody>
      </p:sp>
      <p:sp>
        <p:nvSpPr>
          <p:cNvPr id="5" name="Shape 3"/>
          <p:cNvSpPr/>
          <p:nvPr/>
        </p:nvSpPr>
        <p:spPr>
          <a:xfrm>
            <a:off x="548640" y="1234440"/>
            <a:ext cx="8046720" cy="1508760"/>
          </a:xfrm>
          <a:prstGeom prst="rect">
            <a:avLst/>
          </a:prstGeom>
          <a:solidFill>
            <a:srgbClr val="2E4470"/>
          </a:solidFill>
          <a:ln w="12700">
            <a:solidFill>
              <a:srgbClr val="C9A84C"/>
            </a:solidFill>
            <a:prstDash val="solid"/>
          </a:ln>
        </p:spPr>
        <p:txBody>
          <a:bodyPr/>
          <a:lstStyle/>
          <a:p>
            <a:endParaRPr lang="en-US"/>
          </a:p>
        </p:txBody>
      </p:sp>
      <p:sp>
        <p:nvSpPr>
          <p:cNvPr id="6" name="Shape 4"/>
          <p:cNvSpPr/>
          <p:nvPr/>
        </p:nvSpPr>
        <p:spPr>
          <a:xfrm>
            <a:off x="548640" y="1234440"/>
            <a:ext cx="64008" cy="1508760"/>
          </a:xfrm>
          <a:prstGeom prst="rect">
            <a:avLst/>
          </a:prstGeom>
          <a:solidFill>
            <a:srgbClr val="C9A84C"/>
          </a:solidFill>
          <a:ln w="12700">
            <a:solidFill>
              <a:srgbClr val="C9A84C"/>
            </a:solidFill>
            <a:prstDash val="solid"/>
          </a:ln>
        </p:spPr>
        <p:txBody>
          <a:bodyPr/>
          <a:lstStyle/>
          <a:p>
            <a:endParaRPr lang="en-US"/>
          </a:p>
        </p:txBody>
      </p:sp>
      <p:sp>
        <p:nvSpPr>
          <p:cNvPr id="7" name="Text 5"/>
          <p:cNvSpPr/>
          <p:nvPr/>
        </p:nvSpPr>
        <p:spPr>
          <a:xfrm>
            <a:off x="822960" y="1344168"/>
            <a:ext cx="7498080" cy="1188720"/>
          </a:xfrm>
          <a:prstGeom prst="rect">
            <a:avLst/>
          </a:prstGeom>
          <a:noFill/>
          <a:ln/>
        </p:spPr>
        <p:txBody>
          <a:bodyPr wrap="square" rtlCol="0" anchor="ctr"/>
          <a:lstStyle/>
          <a:p>
            <a:pPr marL="0" indent="0">
              <a:lnSpc>
                <a:spcPct val="135000"/>
              </a:lnSpc>
              <a:buNone/>
            </a:pPr>
            <a:r>
              <a:rPr lang="en-US" sz="1350" i="1" dirty="0">
                <a:solidFill>
                  <a:srgbClr val="FFFFFF"/>
                </a:solidFill>
                <a:latin typeface="Georgia" pitchFamily="34" charset="0"/>
                <a:ea typeface="Georgia" pitchFamily="34" charset="-122"/>
                <a:cs typeface="Georgia" pitchFamily="34" charset="-120"/>
              </a:rPr>
              <a:t>"The greatest want of the world is the want of men — men who will not be bought or sold, men who in their inmost souls are true and honest, men who do not fear to call sin by its right name, men whose conscience is as true to duty as the needle to the pole, men who will stand for the right though the heavens fall."</a:t>
            </a:r>
            <a:endParaRPr lang="en-US" sz="1350" dirty="0"/>
          </a:p>
        </p:txBody>
      </p:sp>
      <p:sp>
        <p:nvSpPr>
          <p:cNvPr id="8" name="Text 6"/>
          <p:cNvSpPr/>
          <p:nvPr/>
        </p:nvSpPr>
        <p:spPr>
          <a:xfrm>
            <a:off x="5943600" y="2679192"/>
            <a:ext cx="2560320" cy="274320"/>
          </a:xfrm>
          <a:prstGeom prst="rect">
            <a:avLst/>
          </a:prstGeom>
          <a:noFill/>
          <a:ln/>
        </p:spPr>
        <p:txBody>
          <a:bodyPr wrap="square" rtlCol="0" anchor="ctr"/>
          <a:lstStyle/>
          <a:p>
            <a:pPr marL="0" indent="0" algn="r">
              <a:buNone/>
            </a:pPr>
            <a:r>
              <a:rPr lang="en-US" sz="1000" dirty="0">
                <a:solidFill>
                  <a:srgbClr val="E2C97A"/>
                </a:solidFill>
                <a:latin typeface="Calibri" pitchFamily="34" charset="0"/>
                <a:ea typeface="Calibri" pitchFamily="34" charset="-122"/>
                <a:cs typeface="Calibri" pitchFamily="34" charset="-120"/>
              </a:rPr>
              <a:t>Ellen G. White — Education, p. 57</a:t>
            </a:r>
            <a:endParaRPr lang="en-US" sz="1000" dirty="0"/>
          </a:p>
        </p:txBody>
      </p:sp>
      <p:sp>
        <p:nvSpPr>
          <p:cNvPr id="9" name="Shape 7"/>
          <p:cNvSpPr/>
          <p:nvPr/>
        </p:nvSpPr>
        <p:spPr>
          <a:xfrm>
            <a:off x="548640" y="3136392"/>
            <a:ext cx="201168" cy="201168"/>
          </a:xfrm>
          <a:prstGeom prst="rect">
            <a:avLst/>
          </a:prstGeom>
          <a:solidFill>
            <a:srgbClr val="C9A84C"/>
          </a:solidFill>
          <a:ln w="12700">
            <a:solidFill>
              <a:srgbClr val="C9A84C"/>
            </a:solidFill>
            <a:prstDash val="solid"/>
          </a:ln>
        </p:spPr>
        <p:txBody>
          <a:bodyPr/>
          <a:lstStyle/>
          <a:p>
            <a:endParaRPr lang="en-US"/>
          </a:p>
        </p:txBody>
      </p:sp>
      <p:sp>
        <p:nvSpPr>
          <p:cNvPr id="10" name="Text 8"/>
          <p:cNvSpPr/>
          <p:nvPr/>
        </p:nvSpPr>
        <p:spPr>
          <a:xfrm>
            <a:off x="914400" y="3090672"/>
            <a:ext cx="7589520" cy="566928"/>
          </a:xfrm>
          <a:prstGeom prst="rect">
            <a:avLst/>
          </a:prstGeom>
          <a:noFill/>
          <a:ln/>
        </p:spPr>
        <p:txBody>
          <a:bodyPr wrap="square" rtlCol="0" anchor="ctr"/>
          <a:lstStyle/>
          <a:p>
            <a:pPr marL="0" indent="0">
              <a:lnSpc>
                <a:spcPct val="130000"/>
              </a:lnSpc>
              <a:buNone/>
            </a:pPr>
            <a:r>
              <a:rPr lang="en-US" sz="1300" b="1" dirty="0">
                <a:solidFill>
                  <a:srgbClr val="E2C97A"/>
                </a:solidFill>
                <a:latin typeface="Georgia" pitchFamily="34" charset="0"/>
                <a:ea typeface="Georgia" pitchFamily="34" charset="-122"/>
                <a:cs typeface="Georgia" pitchFamily="34" charset="-120"/>
              </a:rPr>
              <a:t>The Remnant Vision  </a:t>
            </a:r>
            <a:r>
              <a:rPr lang="en-US" sz="1200" dirty="0">
                <a:solidFill>
                  <a:srgbClr val="A8B8D0"/>
                </a:solidFill>
                <a:latin typeface="Calibri" pitchFamily="34" charset="0"/>
                <a:ea typeface="Calibri" pitchFamily="34" charset="-122"/>
                <a:cs typeface="Calibri" pitchFamily="34" charset="-120"/>
              </a:rPr>
              <a:t>SDA identity is inherently missional — a movement raised to restore truth and prepare a people, not merely maintain an institution.</a:t>
            </a:r>
            <a:endParaRPr lang="en-US" sz="1300" dirty="0"/>
          </a:p>
        </p:txBody>
      </p:sp>
      <p:sp>
        <p:nvSpPr>
          <p:cNvPr id="11" name="Shape 9"/>
          <p:cNvSpPr/>
          <p:nvPr/>
        </p:nvSpPr>
        <p:spPr>
          <a:xfrm>
            <a:off x="548640" y="3739896"/>
            <a:ext cx="201168" cy="201168"/>
          </a:xfrm>
          <a:prstGeom prst="rect">
            <a:avLst/>
          </a:prstGeom>
          <a:solidFill>
            <a:srgbClr val="C9A84C"/>
          </a:solidFill>
          <a:ln w="12700">
            <a:solidFill>
              <a:srgbClr val="C9A84C"/>
            </a:solidFill>
            <a:prstDash val="solid"/>
          </a:ln>
        </p:spPr>
        <p:txBody>
          <a:bodyPr/>
          <a:lstStyle/>
          <a:p>
            <a:endParaRPr lang="en-US"/>
          </a:p>
        </p:txBody>
      </p:sp>
      <p:sp>
        <p:nvSpPr>
          <p:cNvPr id="12" name="Text 10"/>
          <p:cNvSpPr/>
          <p:nvPr/>
        </p:nvSpPr>
        <p:spPr>
          <a:xfrm>
            <a:off x="914400" y="3694176"/>
            <a:ext cx="7589520" cy="566928"/>
          </a:xfrm>
          <a:prstGeom prst="rect">
            <a:avLst/>
          </a:prstGeom>
          <a:noFill/>
          <a:ln/>
        </p:spPr>
        <p:txBody>
          <a:bodyPr wrap="square" rtlCol="0" anchor="ctr"/>
          <a:lstStyle/>
          <a:p>
            <a:pPr marL="0" indent="0">
              <a:lnSpc>
                <a:spcPct val="130000"/>
              </a:lnSpc>
              <a:buNone/>
            </a:pPr>
            <a:r>
              <a:rPr lang="en-US" sz="1300" b="1" dirty="0">
                <a:solidFill>
                  <a:srgbClr val="E2C97A"/>
                </a:solidFill>
                <a:latin typeface="Georgia" pitchFamily="34" charset="0"/>
                <a:ea typeface="Georgia" pitchFamily="34" charset="-122"/>
                <a:cs typeface="Georgia" pitchFamily="34" charset="-120"/>
              </a:rPr>
              <a:t>Acts of the Apostles  </a:t>
            </a:r>
            <a:r>
              <a:rPr lang="en-US" sz="1200" dirty="0">
                <a:solidFill>
                  <a:srgbClr val="A8B8D0"/>
                </a:solidFill>
                <a:latin typeface="Calibri" pitchFamily="34" charset="0"/>
                <a:ea typeface="Calibri" pitchFamily="34" charset="-122"/>
                <a:cs typeface="Calibri" pitchFamily="34" charset="-120"/>
              </a:rPr>
              <a:t>Ellen White's vision: "Every church member should be a channel through which God can communicate to the world" — discipleship is never passive membership.</a:t>
            </a:r>
            <a:endParaRPr lang="en-US" sz="1300" dirty="0"/>
          </a:p>
        </p:txBody>
      </p:sp>
      <p:sp>
        <p:nvSpPr>
          <p:cNvPr id="13" name="Shape 11"/>
          <p:cNvSpPr/>
          <p:nvPr/>
        </p:nvSpPr>
        <p:spPr>
          <a:xfrm>
            <a:off x="548640" y="4343400"/>
            <a:ext cx="201168" cy="201168"/>
          </a:xfrm>
          <a:prstGeom prst="rect">
            <a:avLst/>
          </a:prstGeom>
          <a:solidFill>
            <a:srgbClr val="C9A84C"/>
          </a:solidFill>
          <a:ln w="12700">
            <a:solidFill>
              <a:srgbClr val="C9A84C"/>
            </a:solidFill>
            <a:prstDash val="solid"/>
          </a:ln>
        </p:spPr>
        <p:txBody>
          <a:bodyPr/>
          <a:lstStyle/>
          <a:p>
            <a:endParaRPr lang="en-US"/>
          </a:p>
        </p:txBody>
      </p:sp>
      <p:sp>
        <p:nvSpPr>
          <p:cNvPr id="14" name="Text 12"/>
          <p:cNvSpPr/>
          <p:nvPr/>
        </p:nvSpPr>
        <p:spPr>
          <a:xfrm>
            <a:off x="914400" y="4297680"/>
            <a:ext cx="7589520" cy="566928"/>
          </a:xfrm>
          <a:prstGeom prst="rect">
            <a:avLst/>
          </a:prstGeom>
          <a:noFill/>
          <a:ln/>
        </p:spPr>
        <p:txBody>
          <a:bodyPr wrap="square" rtlCol="0" anchor="ctr"/>
          <a:lstStyle/>
          <a:p>
            <a:pPr marL="0" indent="0">
              <a:lnSpc>
                <a:spcPct val="130000"/>
              </a:lnSpc>
              <a:buNone/>
            </a:pPr>
            <a:r>
              <a:rPr lang="en-US" sz="1300" b="1" dirty="0">
                <a:solidFill>
                  <a:srgbClr val="E2C97A"/>
                </a:solidFill>
                <a:latin typeface="Georgia" pitchFamily="34" charset="0"/>
                <a:ea typeface="Georgia" pitchFamily="34" charset="-122"/>
                <a:cs typeface="Georgia" pitchFamily="34" charset="-120"/>
              </a:rPr>
              <a:t>The Three Angels' Messages  </a:t>
            </a:r>
            <a:r>
              <a:rPr lang="en-US" sz="1200" dirty="0">
                <a:solidFill>
                  <a:srgbClr val="A8B8D0"/>
                </a:solidFill>
                <a:latin typeface="Calibri" pitchFamily="34" charset="0"/>
                <a:ea typeface="Calibri" pitchFamily="34" charset="-122"/>
                <a:cs typeface="Calibri" pitchFamily="34" charset="-120"/>
              </a:rPr>
              <a:t>Our distinctive calling (Rev. 14:6–12) demands disciples who are formed, not just informed. Urgency requires depth, not shallow religiosity.</a:t>
            </a:r>
            <a:endParaRPr lang="en-US" sz="1300" dirty="0"/>
          </a:p>
        </p:txBody>
      </p:sp>
      <p:sp>
        <p:nvSpPr>
          <p:cNvPr id="15" name="Shape 13"/>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243558"/>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640080" y="457200"/>
            <a:ext cx="7863840" cy="365760"/>
          </a:xfrm>
          <a:prstGeom prst="rect">
            <a:avLst/>
          </a:prstGeom>
          <a:noFill/>
          <a:ln/>
        </p:spPr>
        <p:txBody>
          <a:bodyPr wrap="square" rtlCol="0" anchor="ctr"/>
          <a:lstStyle/>
          <a:p>
            <a:pPr marL="0" indent="0">
              <a:buNone/>
            </a:pPr>
            <a:r>
              <a:rPr lang="en-US" sz="1100" b="1" kern="0" spc="300" dirty="0">
                <a:solidFill>
                  <a:srgbClr val="E2C97A"/>
                </a:solidFill>
                <a:latin typeface="Calibri" pitchFamily="34" charset="0"/>
                <a:ea typeface="Calibri" pitchFamily="34" charset="-122"/>
                <a:cs typeface="Calibri" pitchFamily="34" charset="-120"/>
              </a:rPr>
              <a:t>MOVEMENT TWO</a:t>
            </a:r>
            <a:endParaRPr lang="en-US" sz="1100" dirty="0"/>
          </a:p>
        </p:txBody>
      </p:sp>
      <p:sp>
        <p:nvSpPr>
          <p:cNvPr id="4" name="Text 2"/>
          <p:cNvSpPr/>
          <p:nvPr/>
        </p:nvSpPr>
        <p:spPr>
          <a:xfrm>
            <a:off x="640080" y="914400"/>
            <a:ext cx="7863840" cy="2011680"/>
          </a:xfrm>
          <a:prstGeom prst="rect">
            <a:avLst/>
          </a:prstGeom>
          <a:noFill/>
          <a:ln/>
        </p:spPr>
        <p:txBody>
          <a:bodyPr wrap="square" rtlCol="0" anchor="ctr"/>
          <a:lstStyle/>
          <a:p>
            <a:pPr marL="0" indent="0">
              <a:lnSpc>
                <a:spcPct val="110000"/>
              </a:lnSpc>
              <a:buNone/>
            </a:pPr>
            <a:r>
              <a:rPr lang="en-US" sz="4600" b="1" dirty="0">
                <a:solidFill>
                  <a:srgbClr val="FFFFFF"/>
                </a:solidFill>
                <a:latin typeface="Georgia" pitchFamily="34" charset="0"/>
                <a:ea typeface="Georgia" pitchFamily="34" charset="-122"/>
                <a:cs typeface="Georgia" pitchFamily="34" charset="-120"/>
              </a:rPr>
              <a:t>Theological Clarity:</a:t>
            </a:r>
            <a:endParaRPr lang="en-US" sz="4600" dirty="0"/>
          </a:p>
          <a:p>
            <a:pPr marL="0" indent="0">
              <a:lnSpc>
                <a:spcPct val="110000"/>
              </a:lnSpc>
              <a:buNone/>
            </a:pPr>
            <a:r>
              <a:rPr lang="en-US" sz="4600" b="1" dirty="0">
                <a:solidFill>
                  <a:srgbClr val="FFFFFF"/>
                </a:solidFill>
                <a:latin typeface="Georgia" pitchFamily="34" charset="0"/>
                <a:ea typeface="Georgia" pitchFamily="34" charset="-122"/>
                <a:cs typeface="Georgia" pitchFamily="34" charset="-120"/>
              </a:rPr>
              <a:t>Disciple vs. Member</a:t>
            </a:r>
            <a:endParaRPr lang="en-US" sz="4600" dirty="0"/>
          </a:p>
        </p:txBody>
      </p:sp>
      <p:sp>
        <p:nvSpPr>
          <p:cNvPr id="5" name="Shape 3"/>
          <p:cNvSpPr/>
          <p:nvPr/>
        </p:nvSpPr>
        <p:spPr>
          <a:xfrm>
            <a:off x="640080" y="2926080"/>
            <a:ext cx="2011680" cy="41148"/>
          </a:xfrm>
          <a:prstGeom prst="rect">
            <a:avLst/>
          </a:prstGeom>
          <a:solidFill>
            <a:srgbClr val="C9A84C"/>
          </a:solidFill>
          <a:ln w="12700">
            <a:solidFill>
              <a:srgbClr val="C9A84C"/>
            </a:solidFill>
            <a:prstDash val="solid"/>
          </a:ln>
        </p:spPr>
        <p:txBody>
          <a:bodyPr/>
          <a:lstStyle/>
          <a:p>
            <a:endParaRPr lang="en-US"/>
          </a:p>
        </p:txBody>
      </p:sp>
      <p:sp>
        <p:nvSpPr>
          <p:cNvPr id="6" name="Text 4"/>
          <p:cNvSpPr/>
          <p:nvPr/>
        </p:nvSpPr>
        <p:spPr>
          <a:xfrm>
            <a:off x="640080" y="3108960"/>
            <a:ext cx="7863840" cy="640080"/>
          </a:xfrm>
          <a:prstGeom prst="rect">
            <a:avLst/>
          </a:prstGeom>
          <a:noFill/>
          <a:ln/>
        </p:spPr>
        <p:txBody>
          <a:bodyPr wrap="square" rtlCol="0" anchor="ctr"/>
          <a:lstStyle/>
          <a:p>
            <a:pPr marL="0" indent="0">
              <a:buNone/>
            </a:pPr>
            <a:r>
              <a:rPr lang="en-US" sz="1400" i="1" dirty="0">
                <a:solidFill>
                  <a:srgbClr val="A8B8D0"/>
                </a:solidFill>
                <a:latin typeface="Georgia" pitchFamily="34" charset="0"/>
                <a:ea typeface="Georgia" pitchFamily="34" charset="-122"/>
                <a:cs typeface="Georgia" pitchFamily="34" charset="-120"/>
              </a:rPr>
              <a:t>"Not everyone who says to me, 'Lord, Lord,' will enter the kingdom of heaven." — Matthew 7:21</a:t>
            </a:r>
            <a:endParaRPr lang="en-US" sz="1400" dirty="0"/>
          </a:p>
        </p:txBody>
      </p:sp>
      <p:sp>
        <p:nvSpPr>
          <p:cNvPr id="7" name="Shape 5"/>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1E8"/>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Text 1"/>
          <p:cNvSpPr/>
          <p:nvPr/>
        </p:nvSpPr>
        <p:spPr>
          <a:xfrm>
            <a:off x="548640" y="164592"/>
            <a:ext cx="8046720" cy="274320"/>
          </a:xfrm>
          <a:prstGeom prst="rect">
            <a:avLst/>
          </a:prstGeom>
          <a:noFill/>
          <a:ln/>
        </p:spPr>
        <p:txBody>
          <a:bodyPr wrap="square" rtlCol="0" anchor="ctr"/>
          <a:lstStyle/>
          <a:p>
            <a:pPr marL="0" indent="0">
              <a:buNone/>
            </a:pPr>
            <a:r>
              <a:rPr lang="en-US" sz="900" b="1" kern="0" spc="200" dirty="0">
                <a:solidFill>
                  <a:srgbClr val="C9A84C"/>
                </a:solidFill>
                <a:latin typeface="Calibri" pitchFamily="34" charset="0"/>
                <a:ea typeface="Calibri" pitchFamily="34" charset="-122"/>
                <a:cs typeface="Calibri" pitchFamily="34" charset="-120"/>
              </a:rPr>
              <a:t>02  THEOLOGICAL CLARITY</a:t>
            </a:r>
            <a:endParaRPr lang="en-US" sz="900" dirty="0"/>
          </a:p>
        </p:txBody>
      </p:sp>
      <p:sp>
        <p:nvSpPr>
          <p:cNvPr id="4" name="Text 2"/>
          <p:cNvSpPr/>
          <p:nvPr/>
        </p:nvSpPr>
        <p:spPr>
          <a:xfrm>
            <a:off x="548640" y="457200"/>
            <a:ext cx="8046720" cy="640080"/>
          </a:xfrm>
          <a:prstGeom prst="rect">
            <a:avLst/>
          </a:prstGeom>
          <a:noFill/>
          <a:ln/>
        </p:spPr>
        <p:txBody>
          <a:bodyPr wrap="square" rtlCol="0" anchor="ctr"/>
          <a:lstStyle/>
          <a:p>
            <a:pPr marL="0" indent="0">
              <a:buNone/>
            </a:pPr>
            <a:r>
              <a:rPr lang="en-US" sz="2800" dirty="0">
                <a:solidFill>
                  <a:srgbClr val="1A2B4A"/>
                </a:solidFill>
                <a:latin typeface="Georgia" pitchFamily="34" charset="0"/>
                <a:ea typeface="Georgia" pitchFamily="34" charset="-122"/>
                <a:cs typeface="Georgia" pitchFamily="34" charset="-120"/>
              </a:rPr>
              <a:t>Is There a Biblical Difference?</a:t>
            </a:r>
            <a:endParaRPr lang="en-US" sz="2800" dirty="0"/>
          </a:p>
        </p:txBody>
      </p:sp>
      <p:sp>
        <p:nvSpPr>
          <p:cNvPr id="5" name="Shape 3"/>
          <p:cNvSpPr/>
          <p:nvPr/>
        </p:nvSpPr>
        <p:spPr>
          <a:xfrm>
            <a:off x="457200" y="1188720"/>
            <a:ext cx="3977640" cy="411480"/>
          </a:xfrm>
          <a:prstGeom prst="rect">
            <a:avLst/>
          </a:prstGeom>
          <a:solidFill>
            <a:srgbClr val="1A2B4A"/>
          </a:solidFill>
          <a:ln w="12700">
            <a:solidFill>
              <a:srgbClr val="1A2B4A"/>
            </a:solidFill>
            <a:prstDash val="solid"/>
          </a:ln>
        </p:spPr>
        <p:txBody>
          <a:bodyPr/>
          <a:lstStyle/>
          <a:p>
            <a:endParaRPr lang="en-US"/>
          </a:p>
        </p:txBody>
      </p:sp>
      <p:sp>
        <p:nvSpPr>
          <p:cNvPr id="6" name="Text 4"/>
          <p:cNvSpPr/>
          <p:nvPr/>
        </p:nvSpPr>
        <p:spPr>
          <a:xfrm>
            <a:off x="457200" y="1188720"/>
            <a:ext cx="3977640" cy="411480"/>
          </a:xfrm>
          <a:prstGeom prst="rect">
            <a:avLst/>
          </a:prstGeom>
          <a:noFill/>
          <a:ln/>
        </p:spPr>
        <p:txBody>
          <a:bodyPr wrap="square" rtlCol="0" anchor="ctr"/>
          <a:lstStyle/>
          <a:p>
            <a:pPr marL="0" indent="0" algn="ctr">
              <a:buNone/>
            </a:pPr>
            <a:r>
              <a:rPr lang="en-US" sz="1500" b="1" dirty="0">
                <a:solidFill>
                  <a:srgbClr val="C9A84C"/>
                </a:solidFill>
                <a:latin typeface="Georgia" pitchFamily="34" charset="0"/>
                <a:ea typeface="Georgia" pitchFamily="34" charset="-122"/>
                <a:cs typeface="Georgia" pitchFamily="34" charset="-120"/>
              </a:rPr>
              <a:t>NOMINAL MEMBERSHIP</a:t>
            </a:r>
            <a:endParaRPr lang="en-US" sz="1500" dirty="0"/>
          </a:p>
        </p:txBody>
      </p:sp>
      <p:sp>
        <p:nvSpPr>
          <p:cNvPr id="7" name="Shape 5"/>
          <p:cNvSpPr/>
          <p:nvPr/>
        </p:nvSpPr>
        <p:spPr>
          <a:xfrm>
            <a:off x="4709160" y="1188720"/>
            <a:ext cx="3977640" cy="411480"/>
          </a:xfrm>
          <a:prstGeom prst="rect">
            <a:avLst/>
          </a:prstGeom>
          <a:solidFill>
            <a:srgbClr val="437A22"/>
          </a:solidFill>
          <a:ln w="12700">
            <a:solidFill>
              <a:srgbClr val="437A22"/>
            </a:solidFill>
            <a:prstDash val="solid"/>
          </a:ln>
        </p:spPr>
        <p:txBody>
          <a:bodyPr/>
          <a:lstStyle/>
          <a:p>
            <a:endParaRPr lang="en-US" dirty="0"/>
          </a:p>
        </p:txBody>
      </p:sp>
      <p:sp>
        <p:nvSpPr>
          <p:cNvPr id="8" name="Text 6"/>
          <p:cNvSpPr/>
          <p:nvPr/>
        </p:nvSpPr>
        <p:spPr>
          <a:xfrm>
            <a:off x="4709160" y="1188720"/>
            <a:ext cx="3977640" cy="411480"/>
          </a:xfrm>
          <a:prstGeom prst="rect">
            <a:avLst/>
          </a:prstGeom>
          <a:noFill/>
          <a:ln/>
        </p:spPr>
        <p:txBody>
          <a:bodyPr wrap="square" rtlCol="0" anchor="ctr"/>
          <a:lstStyle/>
          <a:p>
            <a:pPr marL="0" indent="0" algn="ctr">
              <a:buNone/>
            </a:pPr>
            <a:r>
              <a:rPr lang="en-US" sz="1500" b="1" dirty="0">
                <a:solidFill>
                  <a:srgbClr val="FFFFFF"/>
                </a:solidFill>
                <a:latin typeface="Georgia" pitchFamily="34" charset="0"/>
                <a:ea typeface="Georgia" pitchFamily="34" charset="-122"/>
                <a:cs typeface="Georgia" pitchFamily="34" charset="-120"/>
              </a:rPr>
              <a:t>BIBLICAL DISCIPLESHIP</a:t>
            </a:r>
            <a:endParaRPr lang="en-US" sz="1500" dirty="0"/>
          </a:p>
        </p:txBody>
      </p:sp>
      <p:sp>
        <p:nvSpPr>
          <p:cNvPr id="9" name="Shape 7"/>
          <p:cNvSpPr/>
          <p:nvPr/>
        </p:nvSpPr>
        <p:spPr>
          <a:xfrm>
            <a:off x="457200" y="1664208"/>
            <a:ext cx="3977640" cy="475488"/>
          </a:xfrm>
          <a:prstGeom prst="rect">
            <a:avLst/>
          </a:prstGeom>
          <a:solidFill>
            <a:srgbClr val="F5F1E8"/>
          </a:solidFill>
          <a:ln w="12700">
            <a:solidFill>
              <a:srgbClr val="D4CBAF"/>
            </a:solidFill>
            <a:prstDash val="solid"/>
          </a:ln>
        </p:spPr>
        <p:txBody>
          <a:bodyPr/>
          <a:lstStyle/>
          <a:p>
            <a:endParaRPr lang="en-US"/>
          </a:p>
        </p:txBody>
      </p:sp>
      <p:sp>
        <p:nvSpPr>
          <p:cNvPr id="10" name="Text 8"/>
          <p:cNvSpPr/>
          <p:nvPr/>
        </p:nvSpPr>
        <p:spPr>
          <a:xfrm>
            <a:off x="594360" y="1755648"/>
            <a:ext cx="3794760" cy="310896"/>
          </a:xfrm>
          <a:prstGeom prst="rect">
            <a:avLst/>
          </a:prstGeom>
          <a:noFill/>
          <a:ln/>
        </p:spPr>
        <p:txBody>
          <a:bodyPr wrap="square" rtlCol="0" anchor="ctr"/>
          <a:lstStyle/>
          <a:p>
            <a:pPr marL="0" indent="0">
              <a:buNone/>
            </a:pPr>
            <a:r>
              <a:rPr lang="en-US" sz="1200" dirty="0">
                <a:solidFill>
                  <a:srgbClr val="374151"/>
                </a:solidFill>
                <a:latin typeface="Calibri" pitchFamily="34" charset="0"/>
                <a:ea typeface="Calibri" pitchFamily="34" charset="-122"/>
                <a:cs typeface="Calibri" pitchFamily="34" charset="-120"/>
              </a:rPr>
              <a:t>Relates to an institution</a:t>
            </a:r>
            <a:endParaRPr lang="en-US" sz="1200" dirty="0"/>
          </a:p>
        </p:txBody>
      </p:sp>
      <p:sp>
        <p:nvSpPr>
          <p:cNvPr id="11" name="Shape 9"/>
          <p:cNvSpPr/>
          <p:nvPr/>
        </p:nvSpPr>
        <p:spPr>
          <a:xfrm>
            <a:off x="4709160" y="1664208"/>
            <a:ext cx="3977640" cy="475488"/>
          </a:xfrm>
          <a:prstGeom prst="rect">
            <a:avLst/>
          </a:prstGeom>
          <a:solidFill>
            <a:srgbClr val="F5F1E8"/>
          </a:solidFill>
          <a:ln w="12700">
            <a:solidFill>
              <a:srgbClr val="D4CBAF"/>
            </a:solidFill>
            <a:prstDash val="solid"/>
          </a:ln>
        </p:spPr>
        <p:txBody>
          <a:bodyPr/>
          <a:lstStyle/>
          <a:p>
            <a:endParaRPr lang="en-US"/>
          </a:p>
        </p:txBody>
      </p:sp>
      <p:sp>
        <p:nvSpPr>
          <p:cNvPr id="12" name="Text 10"/>
          <p:cNvSpPr/>
          <p:nvPr/>
        </p:nvSpPr>
        <p:spPr>
          <a:xfrm>
            <a:off x="4846320" y="1755648"/>
            <a:ext cx="3794760" cy="310896"/>
          </a:xfrm>
          <a:prstGeom prst="rect">
            <a:avLst/>
          </a:prstGeom>
          <a:noFill/>
          <a:ln/>
        </p:spPr>
        <p:txBody>
          <a:bodyPr wrap="square" rtlCol="0" anchor="ctr"/>
          <a:lstStyle/>
          <a:p>
            <a:pPr marL="0" indent="0">
              <a:buNone/>
            </a:pPr>
            <a:r>
              <a:rPr lang="en-US" sz="1200" b="1" dirty="0">
                <a:solidFill>
                  <a:srgbClr val="1A2B4A"/>
                </a:solidFill>
                <a:latin typeface="Calibri" pitchFamily="34" charset="0"/>
                <a:ea typeface="Calibri" pitchFamily="34" charset="-122"/>
                <a:cs typeface="Calibri" pitchFamily="34" charset="-120"/>
              </a:rPr>
              <a:t>Relates to a Person — Jesus Christ</a:t>
            </a:r>
            <a:endParaRPr lang="en-US" sz="1200" dirty="0"/>
          </a:p>
        </p:txBody>
      </p:sp>
      <p:sp>
        <p:nvSpPr>
          <p:cNvPr id="13" name="Shape 11"/>
          <p:cNvSpPr/>
          <p:nvPr/>
        </p:nvSpPr>
        <p:spPr>
          <a:xfrm>
            <a:off x="457200" y="2162556"/>
            <a:ext cx="3977640" cy="475488"/>
          </a:xfrm>
          <a:prstGeom prst="rect">
            <a:avLst/>
          </a:prstGeom>
          <a:solidFill>
            <a:srgbClr val="EEE8D5"/>
          </a:solidFill>
          <a:ln w="12700">
            <a:solidFill>
              <a:srgbClr val="D4CBAF"/>
            </a:solidFill>
            <a:prstDash val="solid"/>
          </a:ln>
        </p:spPr>
        <p:txBody>
          <a:bodyPr/>
          <a:lstStyle/>
          <a:p>
            <a:endParaRPr lang="en-US"/>
          </a:p>
        </p:txBody>
      </p:sp>
      <p:sp>
        <p:nvSpPr>
          <p:cNvPr id="14" name="Text 12"/>
          <p:cNvSpPr/>
          <p:nvPr/>
        </p:nvSpPr>
        <p:spPr>
          <a:xfrm>
            <a:off x="594360" y="2253996"/>
            <a:ext cx="3794760" cy="310896"/>
          </a:xfrm>
          <a:prstGeom prst="rect">
            <a:avLst/>
          </a:prstGeom>
          <a:noFill/>
          <a:ln/>
        </p:spPr>
        <p:txBody>
          <a:bodyPr wrap="square" rtlCol="0" anchor="ctr"/>
          <a:lstStyle/>
          <a:p>
            <a:pPr marL="0" indent="0">
              <a:buNone/>
            </a:pPr>
            <a:r>
              <a:rPr lang="en-US" sz="1200" dirty="0">
                <a:solidFill>
                  <a:srgbClr val="374151"/>
                </a:solidFill>
                <a:latin typeface="Calibri" pitchFamily="34" charset="0"/>
                <a:ea typeface="Calibri" pitchFamily="34" charset="-122"/>
                <a:cs typeface="Calibri" pitchFamily="34" charset="-120"/>
              </a:rPr>
              <a:t>Defined by attendance and records</a:t>
            </a:r>
            <a:endParaRPr lang="en-US" sz="1200" dirty="0"/>
          </a:p>
        </p:txBody>
      </p:sp>
      <p:sp>
        <p:nvSpPr>
          <p:cNvPr id="15" name="Shape 13"/>
          <p:cNvSpPr/>
          <p:nvPr/>
        </p:nvSpPr>
        <p:spPr>
          <a:xfrm>
            <a:off x="4709160" y="2162556"/>
            <a:ext cx="3977640" cy="475488"/>
          </a:xfrm>
          <a:prstGeom prst="rect">
            <a:avLst/>
          </a:prstGeom>
          <a:solidFill>
            <a:srgbClr val="EEE8D5"/>
          </a:solidFill>
          <a:ln w="12700">
            <a:solidFill>
              <a:srgbClr val="D4CBAF"/>
            </a:solidFill>
            <a:prstDash val="solid"/>
          </a:ln>
        </p:spPr>
        <p:txBody>
          <a:bodyPr/>
          <a:lstStyle/>
          <a:p>
            <a:endParaRPr lang="en-US"/>
          </a:p>
        </p:txBody>
      </p:sp>
      <p:sp>
        <p:nvSpPr>
          <p:cNvPr id="16" name="Text 14"/>
          <p:cNvSpPr/>
          <p:nvPr/>
        </p:nvSpPr>
        <p:spPr>
          <a:xfrm>
            <a:off x="4846320" y="2253996"/>
            <a:ext cx="3794760" cy="310896"/>
          </a:xfrm>
          <a:prstGeom prst="rect">
            <a:avLst/>
          </a:prstGeom>
          <a:noFill/>
          <a:ln/>
        </p:spPr>
        <p:txBody>
          <a:bodyPr wrap="square" rtlCol="0" anchor="ctr"/>
          <a:lstStyle/>
          <a:p>
            <a:pPr marL="0" indent="0">
              <a:buNone/>
            </a:pPr>
            <a:r>
              <a:rPr lang="en-US" sz="1200" b="1" dirty="0">
                <a:solidFill>
                  <a:srgbClr val="1A2B4A"/>
                </a:solidFill>
                <a:latin typeface="Calibri" pitchFamily="34" charset="0"/>
                <a:ea typeface="Calibri" pitchFamily="34" charset="-122"/>
                <a:cs typeface="Calibri" pitchFamily="34" charset="-120"/>
              </a:rPr>
              <a:t>Defined by transformation and mission</a:t>
            </a:r>
            <a:endParaRPr lang="en-US" sz="1200" dirty="0"/>
          </a:p>
        </p:txBody>
      </p:sp>
      <p:sp>
        <p:nvSpPr>
          <p:cNvPr id="17" name="Shape 15"/>
          <p:cNvSpPr/>
          <p:nvPr/>
        </p:nvSpPr>
        <p:spPr>
          <a:xfrm>
            <a:off x="457200" y="2660904"/>
            <a:ext cx="3977640" cy="475488"/>
          </a:xfrm>
          <a:prstGeom prst="rect">
            <a:avLst/>
          </a:prstGeom>
          <a:solidFill>
            <a:srgbClr val="F5F1E8"/>
          </a:solidFill>
          <a:ln w="12700">
            <a:solidFill>
              <a:srgbClr val="D4CBAF"/>
            </a:solidFill>
            <a:prstDash val="solid"/>
          </a:ln>
        </p:spPr>
        <p:txBody>
          <a:bodyPr/>
          <a:lstStyle/>
          <a:p>
            <a:endParaRPr lang="en-US"/>
          </a:p>
        </p:txBody>
      </p:sp>
      <p:sp>
        <p:nvSpPr>
          <p:cNvPr id="18" name="Text 16"/>
          <p:cNvSpPr/>
          <p:nvPr/>
        </p:nvSpPr>
        <p:spPr>
          <a:xfrm>
            <a:off x="594360" y="2752344"/>
            <a:ext cx="3794760" cy="310896"/>
          </a:xfrm>
          <a:prstGeom prst="rect">
            <a:avLst/>
          </a:prstGeom>
          <a:noFill/>
          <a:ln/>
        </p:spPr>
        <p:txBody>
          <a:bodyPr wrap="square" rtlCol="0" anchor="ctr"/>
          <a:lstStyle/>
          <a:p>
            <a:pPr marL="0" indent="0">
              <a:buNone/>
            </a:pPr>
            <a:r>
              <a:rPr lang="en-US" sz="1200" dirty="0">
                <a:solidFill>
                  <a:srgbClr val="374151"/>
                </a:solidFill>
                <a:latin typeface="Calibri" pitchFamily="34" charset="0"/>
                <a:ea typeface="Calibri" pitchFamily="34" charset="-122"/>
                <a:cs typeface="Calibri" pitchFamily="34" charset="-120"/>
              </a:rPr>
              <a:t>Consumer of religious services</a:t>
            </a:r>
            <a:endParaRPr lang="en-US" sz="1200" dirty="0"/>
          </a:p>
        </p:txBody>
      </p:sp>
      <p:sp>
        <p:nvSpPr>
          <p:cNvPr id="19" name="Shape 17"/>
          <p:cNvSpPr/>
          <p:nvPr/>
        </p:nvSpPr>
        <p:spPr>
          <a:xfrm>
            <a:off x="4709160" y="2660904"/>
            <a:ext cx="3977640" cy="475488"/>
          </a:xfrm>
          <a:prstGeom prst="rect">
            <a:avLst/>
          </a:prstGeom>
          <a:solidFill>
            <a:srgbClr val="F5F1E8"/>
          </a:solidFill>
          <a:ln w="12700">
            <a:solidFill>
              <a:srgbClr val="D4CBAF"/>
            </a:solidFill>
            <a:prstDash val="solid"/>
          </a:ln>
        </p:spPr>
        <p:txBody>
          <a:bodyPr/>
          <a:lstStyle/>
          <a:p>
            <a:endParaRPr lang="en-US"/>
          </a:p>
        </p:txBody>
      </p:sp>
      <p:sp>
        <p:nvSpPr>
          <p:cNvPr id="20" name="Text 18"/>
          <p:cNvSpPr/>
          <p:nvPr/>
        </p:nvSpPr>
        <p:spPr>
          <a:xfrm>
            <a:off x="4846320" y="2752344"/>
            <a:ext cx="3794760" cy="310896"/>
          </a:xfrm>
          <a:prstGeom prst="rect">
            <a:avLst/>
          </a:prstGeom>
          <a:noFill/>
          <a:ln/>
        </p:spPr>
        <p:txBody>
          <a:bodyPr wrap="square" rtlCol="0" anchor="ctr"/>
          <a:lstStyle/>
          <a:p>
            <a:pPr marL="0" indent="0">
              <a:buNone/>
            </a:pPr>
            <a:r>
              <a:rPr lang="en-US" sz="1200" b="1" dirty="0">
                <a:solidFill>
                  <a:srgbClr val="1A2B4A"/>
                </a:solidFill>
                <a:latin typeface="Calibri" pitchFamily="34" charset="0"/>
                <a:ea typeface="Calibri" pitchFamily="34" charset="-122"/>
                <a:cs typeface="Calibri" pitchFamily="34" charset="-120"/>
              </a:rPr>
              <a:t>Participant in redemptive mission</a:t>
            </a:r>
            <a:endParaRPr lang="en-US" sz="1200" dirty="0"/>
          </a:p>
        </p:txBody>
      </p:sp>
      <p:sp>
        <p:nvSpPr>
          <p:cNvPr id="21" name="Shape 19"/>
          <p:cNvSpPr/>
          <p:nvPr/>
        </p:nvSpPr>
        <p:spPr>
          <a:xfrm>
            <a:off x="457200" y="3159252"/>
            <a:ext cx="3977640" cy="475488"/>
          </a:xfrm>
          <a:prstGeom prst="rect">
            <a:avLst/>
          </a:prstGeom>
          <a:solidFill>
            <a:srgbClr val="EEE8D5"/>
          </a:solidFill>
          <a:ln w="12700">
            <a:solidFill>
              <a:srgbClr val="D4CBAF"/>
            </a:solidFill>
            <a:prstDash val="solid"/>
          </a:ln>
        </p:spPr>
        <p:txBody>
          <a:bodyPr/>
          <a:lstStyle/>
          <a:p>
            <a:endParaRPr lang="en-US"/>
          </a:p>
        </p:txBody>
      </p:sp>
      <p:sp>
        <p:nvSpPr>
          <p:cNvPr id="22" name="Text 20"/>
          <p:cNvSpPr/>
          <p:nvPr/>
        </p:nvSpPr>
        <p:spPr>
          <a:xfrm>
            <a:off x="594360" y="3250692"/>
            <a:ext cx="3794760" cy="310896"/>
          </a:xfrm>
          <a:prstGeom prst="rect">
            <a:avLst/>
          </a:prstGeom>
          <a:noFill/>
          <a:ln/>
        </p:spPr>
        <p:txBody>
          <a:bodyPr wrap="square" rtlCol="0" anchor="ctr"/>
          <a:lstStyle/>
          <a:p>
            <a:pPr marL="0" indent="0">
              <a:buNone/>
            </a:pPr>
            <a:r>
              <a:rPr lang="en-US" sz="1200" dirty="0">
                <a:solidFill>
                  <a:srgbClr val="374151"/>
                </a:solidFill>
                <a:latin typeface="Calibri" pitchFamily="34" charset="0"/>
                <a:ea typeface="Calibri" pitchFamily="34" charset="-122"/>
                <a:cs typeface="Calibri" pitchFamily="34" charset="-120"/>
              </a:rPr>
              <a:t>Commitment bounded by convenience</a:t>
            </a:r>
            <a:endParaRPr lang="en-US" sz="1200" dirty="0"/>
          </a:p>
        </p:txBody>
      </p:sp>
      <p:sp>
        <p:nvSpPr>
          <p:cNvPr id="23" name="Shape 21"/>
          <p:cNvSpPr/>
          <p:nvPr/>
        </p:nvSpPr>
        <p:spPr>
          <a:xfrm>
            <a:off x="4709160" y="3159252"/>
            <a:ext cx="3977640" cy="475488"/>
          </a:xfrm>
          <a:prstGeom prst="rect">
            <a:avLst/>
          </a:prstGeom>
          <a:solidFill>
            <a:srgbClr val="EEE8D5"/>
          </a:solidFill>
          <a:ln w="12700">
            <a:solidFill>
              <a:srgbClr val="D4CBAF"/>
            </a:solidFill>
            <a:prstDash val="solid"/>
          </a:ln>
        </p:spPr>
        <p:txBody>
          <a:bodyPr/>
          <a:lstStyle/>
          <a:p>
            <a:endParaRPr lang="en-US"/>
          </a:p>
        </p:txBody>
      </p:sp>
      <p:sp>
        <p:nvSpPr>
          <p:cNvPr id="24" name="Text 22"/>
          <p:cNvSpPr/>
          <p:nvPr/>
        </p:nvSpPr>
        <p:spPr>
          <a:xfrm>
            <a:off x="4846320" y="3250692"/>
            <a:ext cx="3794760" cy="310896"/>
          </a:xfrm>
          <a:prstGeom prst="rect">
            <a:avLst/>
          </a:prstGeom>
          <a:noFill/>
          <a:ln/>
        </p:spPr>
        <p:txBody>
          <a:bodyPr wrap="square" rtlCol="0" anchor="ctr"/>
          <a:lstStyle/>
          <a:p>
            <a:pPr marL="0" indent="0">
              <a:buNone/>
            </a:pPr>
            <a:r>
              <a:rPr lang="en-US" sz="1200" b="1" dirty="0">
                <a:solidFill>
                  <a:srgbClr val="1A2B4A"/>
                </a:solidFill>
                <a:latin typeface="Calibri" pitchFamily="34" charset="0"/>
                <a:ea typeface="Calibri" pitchFamily="34" charset="-122"/>
                <a:cs typeface="Calibri" pitchFamily="34" charset="-120"/>
              </a:rPr>
              <a:t>Commitment shaped by the cross</a:t>
            </a:r>
            <a:endParaRPr lang="en-US" sz="1200" dirty="0"/>
          </a:p>
        </p:txBody>
      </p:sp>
      <p:sp>
        <p:nvSpPr>
          <p:cNvPr id="25" name="Shape 23"/>
          <p:cNvSpPr/>
          <p:nvPr/>
        </p:nvSpPr>
        <p:spPr>
          <a:xfrm>
            <a:off x="457200" y="3657600"/>
            <a:ext cx="3977640" cy="475488"/>
          </a:xfrm>
          <a:prstGeom prst="rect">
            <a:avLst/>
          </a:prstGeom>
          <a:solidFill>
            <a:srgbClr val="F5F1E8"/>
          </a:solidFill>
          <a:ln w="12700">
            <a:solidFill>
              <a:srgbClr val="D4CBAF"/>
            </a:solidFill>
            <a:prstDash val="solid"/>
          </a:ln>
        </p:spPr>
        <p:txBody>
          <a:bodyPr/>
          <a:lstStyle/>
          <a:p>
            <a:endParaRPr lang="en-US"/>
          </a:p>
        </p:txBody>
      </p:sp>
      <p:sp>
        <p:nvSpPr>
          <p:cNvPr id="26" name="Text 24"/>
          <p:cNvSpPr/>
          <p:nvPr/>
        </p:nvSpPr>
        <p:spPr>
          <a:xfrm>
            <a:off x="594360" y="3749040"/>
            <a:ext cx="3794760" cy="310896"/>
          </a:xfrm>
          <a:prstGeom prst="rect">
            <a:avLst/>
          </a:prstGeom>
          <a:noFill/>
          <a:ln/>
        </p:spPr>
        <p:txBody>
          <a:bodyPr wrap="square" rtlCol="0" anchor="ctr"/>
          <a:lstStyle/>
          <a:p>
            <a:pPr marL="0" indent="0">
              <a:buNone/>
            </a:pPr>
            <a:r>
              <a:rPr lang="en-US" sz="1200" dirty="0">
                <a:solidFill>
                  <a:srgbClr val="374151"/>
                </a:solidFill>
                <a:latin typeface="Calibri" pitchFamily="34" charset="0"/>
                <a:ea typeface="Calibri" pitchFamily="34" charset="-122"/>
                <a:cs typeface="Calibri" pitchFamily="34" charset="-120"/>
              </a:rPr>
              <a:t>Satisfied with orthodoxy</a:t>
            </a:r>
            <a:endParaRPr lang="en-US" sz="1200" dirty="0"/>
          </a:p>
        </p:txBody>
      </p:sp>
      <p:sp>
        <p:nvSpPr>
          <p:cNvPr id="27" name="Shape 25"/>
          <p:cNvSpPr/>
          <p:nvPr/>
        </p:nvSpPr>
        <p:spPr>
          <a:xfrm>
            <a:off x="4709160" y="3657600"/>
            <a:ext cx="3977640" cy="475488"/>
          </a:xfrm>
          <a:prstGeom prst="rect">
            <a:avLst/>
          </a:prstGeom>
          <a:solidFill>
            <a:srgbClr val="F5F1E8"/>
          </a:solidFill>
          <a:ln w="12700">
            <a:solidFill>
              <a:srgbClr val="D4CBAF"/>
            </a:solidFill>
            <a:prstDash val="solid"/>
          </a:ln>
        </p:spPr>
        <p:txBody>
          <a:bodyPr/>
          <a:lstStyle/>
          <a:p>
            <a:endParaRPr lang="en-US"/>
          </a:p>
        </p:txBody>
      </p:sp>
      <p:sp>
        <p:nvSpPr>
          <p:cNvPr id="28" name="Text 26"/>
          <p:cNvSpPr/>
          <p:nvPr/>
        </p:nvSpPr>
        <p:spPr>
          <a:xfrm>
            <a:off x="4846320" y="3749040"/>
            <a:ext cx="3794760" cy="310896"/>
          </a:xfrm>
          <a:prstGeom prst="rect">
            <a:avLst/>
          </a:prstGeom>
          <a:noFill/>
          <a:ln/>
        </p:spPr>
        <p:txBody>
          <a:bodyPr wrap="square" rtlCol="0" anchor="ctr"/>
          <a:lstStyle/>
          <a:p>
            <a:pPr marL="0" indent="0">
              <a:buNone/>
            </a:pPr>
            <a:r>
              <a:rPr lang="en-US" sz="1200" b="1" dirty="0">
                <a:solidFill>
                  <a:srgbClr val="1A2B4A"/>
                </a:solidFill>
                <a:latin typeface="Calibri" pitchFamily="34" charset="0"/>
                <a:ea typeface="Calibri" pitchFamily="34" charset="-122"/>
                <a:cs typeface="Calibri" pitchFamily="34" charset="-120"/>
              </a:rPr>
              <a:t>Pursues orthopraxy — lived obedience</a:t>
            </a:r>
            <a:endParaRPr lang="en-US" sz="1200" dirty="0"/>
          </a:p>
        </p:txBody>
      </p:sp>
      <p:sp>
        <p:nvSpPr>
          <p:cNvPr id="29" name="Shape 27"/>
          <p:cNvSpPr/>
          <p:nvPr/>
        </p:nvSpPr>
        <p:spPr>
          <a:xfrm>
            <a:off x="457200" y="4155948"/>
            <a:ext cx="3977640" cy="475488"/>
          </a:xfrm>
          <a:prstGeom prst="rect">
            <a:avLst/>
          </a:prstGeom>
          <a:solidFill>
            <a:srgbClr val="EEE8D5"/>
          </a:solidFill>
          <a:ln w="12700">
            <a:solidFill>
              <a:srgbClr val="D4CBAF"/>
            </a:solidFill>
            <a:prstDash val="solid"/>
          </a:ln>
        </p:spPr>
        <p:txBody>
          <a:bodyPr/>
          <a:lstStyle/>
          <a:p>
            <a:endParaRPr lang="en-US"/>
          </a:p>
        </p:txBody>
      </p:sp>
      <p:sp>
        <p:nvSpPr>
          <p:cNvPr id="30" name="Text 28"/>
          <p:cNvSpPr/>
          <p:nvPr/>
        </p:nvSpPr>
        <p:spPr>
          <a:xfrm>
            <a:off x="594360" y="4247388"/>
            <a:ext cx="3794760" cy="310896"/>
          </a:xfrm>
          <a:prstGeom prst="rect">
            <a:avLst/>
          </a:prstGeom>
          <a:noFill/>
          <a:ln/>
        </p:spPr>
        <p:txBody>
          <a:bodyPr wrap="square" rtlCol="0" anchor="ctr"/>
          <a:lstStyle/>
          <a:p>
            <a:pPr marL="0" indent="0">
              <a:buNone/>
            </a:pPr>
            <a:r>
              <a:rPr lang="en-US" sz="1200" dirty="0">
                <a:solidFill>
                  <a:srgbClr val="374151"/>
                </a:solidFill>
                <a:latin typeface="Calibri" pitchFamily="34" charset="0"/>
                <a:ea typeface="Calibri" pitchFamily="34" charset="-122"/>
                <a:cs typeface="Calibri" pitchFamily="34" charset="-120"/>
              </a:rPr>
              <a:t>Counts cost only once (baptism)</a:t>
            </a:r>
            <a:endParaRPr lang="en-US" sz="1200" dirty="0"/>
          </a:p>
        </p:txBody>
      </p:sp>
      <p:sp>
        <p:nvSpPr>
          <p:cNvPr id="31" name="Shape 29"/>
          <p:cNvSpPr/>
          <p:nvPr/>
        </p:nvSpPr>
        <p:spPr>
          <a:xfrm>
            <a:off x="4709160" y="4155948"/>
            <a:ext cx="3977640" cy="475488"/>
          </a:xfrm>
          <a:prstGeom prst="rect">
            <a:avLst/>
          </a:prstGeom>
          <a:solidFill>
            <a:srgbClr val="EEE8D5"/>
          </a:solidFill>
          <a:ln w="12700">
            <a:solidFill>
              <a:srgbClr val="D4CBAF"/>
            </a:solidFill>
            <a:prstDash val="solid"/>
          </a:ln>
        </p:spPr>
        <p:txBody>
          <a:bodyPr/>
          <a:lstStyle/>
          <a:p>
            <a:endParaRPr lang="en-US"/>
          </a:p>
        </p:txBody>
      </p:sp>
      <p:sp>
        <p:nvSpPr>
          <p:cNvPr id="32" name="Text 30"/>
          <p:cNvSpPr/>
          <p:nvPr/>
        </p:nvSpPr>
        <p:spPr>
          <a:xfrm>
            <a:off x="4846320" y="4247388"/>
            <a:ext cx="3794760" cy="310896"/>
          </a:xfrm>
          <a:prstGeom prst="rect">
            <a:avLst/>
          </a:prstGeom>
          <a:noFill/>
          <a:ln/>
        </p:spPr>
        <p:txBody>
          <a:bodyPr wrap="square" rtlCol="0" anchor="ctr"/>
          <a:lstStyle/>
          <a:p>
            <a:pPr marL="0" indent="0">
              <a:buNone/>
            </a:pPr>
            <a:r>
              <a:rPr lang="en-US" sz="1200" b="1" dirty="0">
                <a:solidFill>
                  <a:srgbClr val="1A2B4A"/>
                </a:solidFill>
                <a:latin typeface="Calibri" pitchFamily="34" charset="0"/>
                <a:ea typeface="Calibri" pitchFamily="34" charset="-122"/>
                <a:cs typeface="Calibri" pitchFamily="34" charset="-120"/>
              </a:rPr>
              <a:t>Counts cost daily (Luke 9:23)</a:t>
            </a:r>
            <a:endParaRPr lang="en-US" sz="1200" dirty="0"/>
          </a:p>
        </p:txBody>
      </p:sp>
      <p:sp>
        <p:nvSpPr>
          <p:cNvPr id="33" name="Shape 31"/>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115</TotalTime>
  <Words>2141</Words>
  <Application>Microsoft Macintosh PowerPoint</Application>
  <PresentationFormat>On-screen Show (16:9)</PresentationFormat>
  <Paragraphs>267</Paragraphs>
  <Slides>21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Hasel, Frank</cp:lastModifiedBy>
  <cp:revision>4</cp:revision>
  <dcterms:created xsi:type="dcterms:W3CDTF">2026-06-03T23:45:19Z</dcterms:created>
  <dcterms:modified xsi:type="dcterms:W3CDTF">2026-06-06T19:04:42Z</dcterms:modified>
</cp:coreProperties>
</file>