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9"/>
  </p:notesMasterIdLst>
  <p:sldIdLst>
    <p:sldId id="599" r:id="rId2"/>
    <p:sldId id="262" r:id="rId3"/>
    <p:sldId id="260" r:id="rId4"/>
    <p:sldId id="464" r:id="rId5"/>
    <p:sldId id="465" r:id="rId6"/>
    <p:sldId id="466" r:id="rId7"/>
    <p:sldId id="467" r:id="rId8"/>
    <p:sldId id="326" r:id="rId9"/>
    <p:sldId id="328" r:id="rId10"/>
    <p:sldId id="421" r:id="rId11"/>
    <p:sldId id="474" r:id="rId12"/>
    <p:sldId id="259" r:id="rId13"/>
    <p:sldId id="430" r:id="rId14"/>
    <p:sldId id="263" r:id="rId15"/>
    <p:sldId id="475" r:id="rId16"/>
    <p:sldId id="269" r:id="rId17"/>
    <p:sldId id="463" r:id="rId18"/>
    <p:sldId id="303" r:id="rId19"/>
    <p:sldId id="305" r:id="rId20"/>
    <p:sldId id="306" r:id="rId21"/>
    <p:sldId id="384" r:id="rId22"/>
    <p:sldId id="425" r:id="rId23"/>
    <p:sldId id="386" r:id="rId24"/>
    <p:sldId id="387" r:id="rId25"/>
    <p:sldId id="419" r:id="rId26"/>
    <p:sldId id="420" r:id="rId27"/>
    <p:sldId id="390" r:id="rId28"/>
    <p:sldId id="392" r:id="rId29"/>
    <p:sldId id="382" r:id="rId30"/>
    <p:sldId id="378" r:id="rId31"/>
    <p:sldId id="457" r:id="rId32"/>
    <p:sldId id="458" r:id="rId33"/>
    <p:sldId id="459" r:id="rId34"/>
    <p:sldId id="460" r:id="rId35"/>
    <p:sldId id="461" r:id="rId36"/>
    <p:sldId id="462" r:id="rId37"/>
    <p:sldId id="415" r:id="rId38"/>
    <p:sldId id="401" r:id="rId39"/>
    <p:sldId id="403" r:id="rId40"/>
    <p:sldId id="404" r:id="rId41"/>
    <p:sldId id="405" r:id="rId42"/>
    <p:sldId id="406" r:id="rId43"/>
    <p:sldId id="407" r:id="rId44"/>
    <p:sldId id="411" r:id="rId45"/>
    <p:sldId id="408" r:id="rId46"/>
    <p:sldId id="397" r:id="rId47"/>
    <p:sldId id="600" r:id="rId48"/>
  </p:sldIdLst>
  <p:sldSz cx="18288000" cy="10287000"/>
  <p:notesSz cx="6858000" cy="9144000"/>
  <p:embeddedFontLst>
    <p:embeddedFont>
      <p:font typeface="Antonio Bold" panose="02000803000000000000" pitchFamily="2" charset="77"/>
      <p:regular r:id="rId50"/>
      <p:bold r:id="rId51"/>
    </p:embeddedFont>
    <p:embeddedFont>
      <p:font typeface="Montserrat" pitchFamily="2" charset="77"/>
      <p:regular r:id="rId52"/>
      <p:bold r:id="rId53"/>
      <p:italic r:id="rId54"/>
      <p:boldItalic r:id="rId55"/>
    </p:embeddedFont>
    <p:embeddedFont>
      <p:font typeface="Montserrat Bold"/>
      <p:regular r:id="rId56"/>
      <p:bold r:id="rId5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2C20"/>
    <a:srgbClr val="602313"/>
    <a:srgbClr val="2A2505"/>
    <a:srgbClr val="261305"/>
    <a:srgbClr val="F7F4EC"/>
    <a:srgbClr val="FFCA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99" autoAdjust="0"/>
    <p:restoredTop sz="94565" autoAdjust="0"/>
  </p:normalViewPr>
  <p:slideViewPr>
    <p:cSldViewPr>
      <p:cViewPr varScale="1">
        <p:scale>
          <a:sx n="70" d="100"/>
          <a:sy n="70" d="100"/>
        </p:scale>
        <p:origin x="864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1.fntdata"/><Relationship Id="rId55" Type="http://schemas.openxmlformats.org/officeDocument/2006/relationships/font" Target="fonts/font6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4.fntdata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7.fntdata"/><Relationship Id="rId8" Type="http://schemas.openxmlformats.org/officeDocument/2006/relationships/slide" Target="slides/slide7.xml"/><Relationship Id="rId51" Type="http://schemas.openxmlformats.org/officeDocument/2006/relationships/font" Target="fonts/font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5.fntdata"/><Relationship Id="rId62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57" Type="http://schemas.openxmlformats.org/officeDocument/2006/relationships/font" Target="fonts/font8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3.fntdata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SB - ANP - Kelyne Pereira" userId="38b29757-4bb5-47c6-befc-9472d5e5ce08" providerId="ADAL" clId="{61E87A79-57EE-40BD-8060-F767897A45BB}"/>
    <pc:docChg chg="undo custSel modSld">
      <pc:chgData name="USB - ANP - Kelyne Pereira" userId="38b29757-4bb5-47c6-befc-9472d5e5ce08" providerId="ADAL" clId="{61E87A79-57EE-40BD-8060-F767897A45BB}" dt="2025-05-23T14:17:04.497" v="13" actId="113"/>
      <pc:docMkLst>
        <pc:docMk/>
      </pc:docMkLst>
      <pc:sldChg chg="modSp mod">
        <pc:chgData name="USB - ANP - Kelyne Pereira" userId="38b29757-4bb5-47c6-befc-9472d5e5ce08" providerId="ADAL" clId="{61E87A79-57EE-40BD-8060-F767897A45BB}" dt="2025-05-23T14:17:04.497" v="13" actId="113"/>
        <pc:sldMkLst>
          <pc:docMk/>
          <pc:sldMk cId="0" sldId="268"/>
        </pc:sldMkLst>
        <pc:spChg chg="mod">
          <ac:chgData name="USB - ANP - Kelyne Pereira" userId="38b29757-4bb5-47c6-befc-9472d5e5ce08" providerId="ADAL" clId="{61E87A79-57EE-40BD-8060-F767897A45BB}" dt="2025-05-23T14:14:29.926" v="9" actId="1076"/>
          <ac:spMkLst>
            <pc:docMk/>
            <pc:sldMk cId="0" sldId="268"/>
            <ac:spMk id="7" creationId="{00000000-0000-0000-0000-000000000000}"/>
          </ac:spMkLst>
        </pc:spChg>
        <pc:spChg chg="mod">
          <ac:chgData name="USB - ANP - Kelyne Pereira" userId="38b29757-4bb5-47c6-befc-9472d5e5ce08" providerId="ADAL" clId="{61E87A79-57EE-40BD-8060-F767897A45BB}" dt="2025-05-23T14:16:44.375" v="11" actId="113"/>
          <ac:spMkLst>
            <pc:docMk/>
            <pc:sldMk cId="0" sldId="268"/>
            <ac:spMk id="20" creationId="{00000000-0000-0000-0000-000000000000}"/>
          </ac:spMkLst>
        </pc:spChg>
        <pc:spChg chg="mod">
          <ac:chgData name="USB - ANP - Kelyne Pereira" userId="38b29757-4bb5-47c6-befc-9472d5e5ce08" providerId="ADAL" clId="{61E87A79-57EE-40BD-8060-F767897A45BB}" dt="2025-05-23T14:16:55.364" v="12" actId="113"/>
          <ac:spMkLst>
            <pc:docMk/>
            <pc:sldMk cId="0" sldId="268"/>
            <ac:spMk id="21" creationId="{00000000-0000-0000-0000-000000000000}"/>
          </ac:spMkLst>
        </pc:spChg>
        <pc:spChg chg="mod">
          <ac:chgData name="USB - ANP - Kelyne Pereira" userId="38b29757-4bb5-47c6-befc-9472d5e5ce08" providerId="ADAL" clId="{61E87A79-57EE-40BD-8060-F767897A45BB}" dt="2025-05-23T14:17:04.497" v="13" actId="113"/>
          <ac:spMkLst>
            <pc:docMk/>
            <pc:sldMk cId="0" sldId="268"/>
            <ac:spMk id="2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5FD5BF-49DC-BE44-8E97-64AF0E1DB9A4}" type="datetimeFigureOut">
              <a:rPr lang="pt-BR" smtClean="0"/>
              <a:t>07/06/2026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14661B-324C-4945-915B-C022BF6FAE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5068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567740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9D631D-99A0-3D5A-3318-6423A180D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BE0763E-4890-DFBB-B881-22FF12D886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DF6D8C4-0BDC-CE07-1F7F-0818F48A7B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Não aceitam que estão doentes, precisa criar a consciência do caos, (acorda)</a:t>
            </a:r>
          </a:p>
          <a:p>
            <a:r>
              <a:rPr lang="pt-BR" dirty="0"/>
              <a:t>Essas acham que são boas, o prédio esta lotado. Igreja cheia não é sinônimo de saúde, igreja saudável tem 3 </a:t>
            </a:r>
            <a:r>
              <a:rPr lang="pt-BR" dirty="0" err="1"/>
              <a:t>carateristas</a:t>
            </a:r>
            <a:r>
              <a:rPr lang="pt-BR" dirty="0"/>
              <a:t>: </a:t>
            </a:r>
            <a:r>
              <a:rPr lang="pt-BR" dirty="0" err="1"/>
              <a:t>auto-sutental</a:t>
            </a:r>
            <a:r>
              <a:rPr lang="pt-BR" dirty="0"/>
              <a:t>, </a:t>
            </a:r>
            <a:r>
              <a:rPr lang="pt-BR" dirty="0" err="1"/>
              <a:t>auto-replicável</a:t>
            </a:r>
            <a:r>
              <a:rPr lang="pt-BR" dirty="0"/>
              <a:t>, </a:t>
            </a:r>
            <a:r>
              <a:rPr lang="pt-BR" dirty="0" err="1"/>
              <a:t>encarnacional</a:t>
            </a:r>
            <a:r>
              <a:rPr lang="pt-BR" dirty="0"/>
              <a:t> (cumprir a missão)</a:t>
            </a:r>
          </a:p>
          <a:p>
            <a:r>
              <a:rPr lang="pt-BR" sz="1200" dirty="0">
                <a:effectLst/>
                <a:latin typeface="+mj-lt"/>
                <a:ea typeface="+mj-ea"/>
                <a:cs typeface="+mj-cs"/>
                <a:sym typeface="Calibri"/>
              </a:rPr>
              <a:t>Seu crescimento deve apontar também em quatro direções: numérica, orgânica, conceitual e diaconal.</a:t>
            </a:r>
          </a:p>
          <a:p>
            <a:r>
              <a:rPr lang="pt-BR" sz="1200" dirty="0">
                <a:effectLst/>
                <a:latin typeface="+mj-lt"/>
                <a:ea typeface="+mj-ea"/>
                <a:cs typeface="+mj-cs"/>
                <a:sym typeface="Calibri"/>
              </a:rPr>
              <a:t>Somente o crescimento </a:t>
            </a:r>
            <a:r>
              <a:rPr lang="pt-BR" sz="1200" dirty="0" err="1">
                <a:effectLst/>
                <a:latin typeface="+mj-lt"/>
                <a:ea typeface="+mj-ea"/>
                <a:cs typeface="+mj-cs"/>
                <a:sym typeface="Calibri"/>
              </a:rPr>
              <a:t>númerico</a:t>
            </a:r>
            <a:r>
              <a:rPr lang="pt-BR" sz="1200" dirty="0">
                <a:effectLst/>
                <a:latin typeface="+mj-lt"/>
                <a:ea typeface="+mj-ea"/>
                <a:cs typeface="+mj-cs"/>
                <a:sym typeface="Calibri"/>
              </a:rPr>
              <a:t> se transforma em obesidade; o orgânico, em burocracia; o conceitual; em abstração teórica, e o diaconal, em ativismo social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141969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10BBC3-8C86-AA1E-753D-70968C1D6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C4ABBAC-F48A-0AF4-09AB-AC1C167C69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0AB06BE-D459-C7E5-8040-C337A4764B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>
                <a:effectLst/>
                <a:latin typeface="+mj-lt"/>
                <a:ea typeface="+mj-ea"/>
                <a:cs typeface="+mj-cs"/>
                <a:sym typeface="Calibri"/>
              </a:rPr>
              <a:t>Quantos projetos ministeriais e igrejas já desapareceram por terem escolhido o caminho da estagnação? Igrejas com lideranças que se preocuparam mais com o M de manutenção do que com o M de missão! Cuidaram tanto para manter o que conquistaram, como a tradição, o templo, o estilo de liturgia, e outras coisas mais que colocaram como que dentro de um vidro em conserva acreditando que, com isso, manteriam tudo como estava para o resto de suas vidas.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367480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5075C1-73FB-EAC2-5C19-086B2657A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A837431-B072-F76D-4E13-EF0ADC3F7F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E486FCD-5334-5ED4-CAE0-E14AA3F7C4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>
                <a:effectLst/>
                <a:latin typeface="+mj-lt"/>
                <a:ea typeface="+mj-ea"/>
                <a:cs typeface="+mj-cs"/>
                <a:sym typeface="Calibri"/>
              </a:rPr>
              <a:t>Quantos projetos ministeriais e igrejas já desapareceram por terem escolhido o caminho da estagnação? Igrejas com lideranças que se preocuparam mais com o M de manutenção do que com o M de missão! Cuidaram tanto para manter o que conquistaram, como a tradição, o templo, o estilo de liturgia, e outras coisas mais que colocaram como que dentro de um vidro em conserva acreditando que, com isso, manteriam tudo como estava para o resto de suas vidas.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560268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2B461-EC1D-001F-DCFC-1E130DCAA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AAF03B8-99C4-6D48-3148-96CF0EE332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90C38EF-03CF-79C4-E77C-169E832860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ler</a:t>
            </a:r>
          </a:p>
        </p:txBody>
      </p:sp>
    </p:spTree>
    <p:extLst>
      <p:ext uri="{BB962C8B-B14F-4D97-AF65-F5344CB8AC3E}">
        <p14:creationId xmlns:p14="http://schemas.microsoft.com/office/powerpoint/2010/main" val="24184651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F997CB-7A89-7271-30E9-379E3A316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D0D907F-DAE6-E107-BADA-1151FCCFF5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37CD0F5-6255-BA09-A299-3184013C9F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Analise do contexto</a:t>
            </a:r>
          </a:p>
          <a:p>
            <a:r>
              <a:rPr lang="pt-BR" dirty="0"/>
              <a:t>Existe 3 tipos de culturas</a:t>
            </a:r>
          </a:p>
          <a:p>
            <a:r>
              <a:rPr lang="pt-BR" dirty="0"/>
              <a:t>Subtração</a:t>
            </a:r>
          </a:p>
          <a:p>
            <a:r>
              <a:rPr lang="pt-BR" dirty="0"/>
              <a:t>Adição</a:t>
            </a:r>
          </a:p>
          <a:p>
            <a:r>
              <a:rPr lang="pt-BR" dirty="0"/>
              <a:t>Multiplicação</a:t>
            </a:r>
          </a:p>
          <a:p>
            <a:r>
              <a:rPr lang="pt-BR" dirty="0"/>
              <a:t>2 culturas temos a 3 terceira é o que o buscamos</a:t>
            </a:r>
          </a:p>
          <a:p>
            <a:r>
              <a:rPr lang="pt-BR" dirty="0"/>
              <a:t>Temos igrejas -,+, mais sonhamos </a:t>
            </a:r>
            <a:r>
              <a:rPr lang="pt-BR" dirty="0" err="1"/>
              <a:t>X</a:t>
            </a:r>
            <a:endParaRPr lang="pt-BR" dirty="0"/>
          </a:p>
          <a:p>
            <a:r>
              <a:rPr lang="pt-BR" dirty="0"/>
              <a:t>Para entendermos melhor cada cultura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462655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E4AAD4-9C1D-A4C1-D68C-CA08193A28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FFA5774-DDE4-7596-AEEB-0D28CFAA3B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84F8C5B-B2BB-D1FF-98DC-2350407844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Analise do contexto</a:t>
            </a:r>
          </a:p>
          <a:p>
            <a:r>
              <a:rPr lang="pt-BR" dirty="0"/>
              <a:t>Existe 3 tipos de culturas</a:t>
            </a:r>
          </a:p>
          <a:p>
            <a:r>
              <a:rPr lang="pt-BR" dirty="0"/>
              <a:t>Subtração</a:t>
            </a:r>
          </a:p>
          <a:p>
            <a:r>
              <a:rPr lang="pt-BR" dirty="0"/>
              <a:t>Adição</a:t>
            </a:r>
          </a:p>
          <a:p>
            <a:r>
              <a:rPr lang="pt-BR" dirty="0"/>
              <a:t>Multiplicação</a:t>
            </a:r>
          </a:p>
          <a:p>
            <a:r>
              <a:rPr lang="pt-BR" dirty="0"/>
              <a:t>2 culturas temos a 3 terceira é o que o buscamos</a:t>
            </a:r>
          </a:p>
          <a:p>
            <a:r>
              <a:rPr lang="pt-BR" dirty="0"/>
              <a:t>Temos igrejas -,+, mais sonhamos </a:t>
            </a:r>
            <a:r>
              <a:rPr lang="pt-BR" dirty="0" err="1"/>
              <a:t>X</a:t>
            </a:r>
            <a:endParaRPr lang="pt-BR" dirty="0"/>
          </a:p>
          <a:p>
            <a:r>
              <a:rPr lang="pt-BR" dirty="0"/>
              <a:t>Para entendermos melhor cada cultura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755923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82E7E8-D7B0-11E0-5C55-BB720D82C0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00F76A8-A627-CEC1-1C28-9A4081DFB3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C4AA7BC-E082-737E-6B9C-5180057107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Analise do contexto</a:t>
            </a:r>
          </a:p>
          <a:p>
            <a:r>
              <a:rPr lang="pt-BR" dirty="0"/>
              <a:t>Existe 3 tipos de culturas</a:t>
            </a:r>
          </a:p>
          <a:p>
            <a:r>
              <a:rPr lang="pt-BR" dirty="0"/>
              <a:t>Subtração</a:t>
            </a:r>
          </a:p>
          <a:p>
            <a:r>
              <a:rPr lang="pt-BR" dirty="0"/>
              <a:t>Adição</a:t>
            </a:r>
          </a:p>
          <a:p>
            <a:r>
              <a:rPr lang="pt-BR" dirty="0"/>
              <a:t>Multiplicação</a:t>
            </a:r>
          </a:p>
          <a:p>
            <a:r>
              <a:rPr lang="pt-BR" dirty="0"/>
              <a:t>2 culturas temos a 3 terceira é o que o buscamos</a:t>
            </a:r>
          </a:p>
          <a:p>
            <a:r>
              <a:rPr lang="pt-BR" dirty="0"/>
              <a:t>Temos igrejas -,+, mais sonhamos </a:t>
            </a:r>
            <a:r>
              <a:rPr lang="pt-BR" dirty="0" err="1"/>
              <a:t>X</a:t>
            </a:r>
            <a:endParaRPr lang="pt-BR" dirty="0"/>
          </a:p>
          <a:p>
            <a:r>
              <a:rPr lang="pt-BR" dirty="0"/>
              <a:t>Para entendermos melhor cada cultura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339549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F9782A-9A69-F49F-B7F8-FE332CE7B6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C907817-025B-AD90-7C41-97200DCFC7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E2FAE93-E2BA-F6FC-ABE4-08206AD1E8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Analise do contexto</a:t>
            </a:r>
          </a:p>
          <a:p>
            <a:r>
              <a:rPr lang="pt-BR" dirty="0"/>
              <a:t>Existe 3 tipos de culturas</a:t>
            </a:r>
          </a:p>
          <a:p>
            <a:r>
              <a:rPr lang="pt-BR" dirty="0"/>
              <a:t>Subtração</a:t>
            </a:r>
          </a:p>
          <a:p>
            <a:r>
              <a:rPr lang="pt-BR" dirty="0"/>
              <a:t>Adição</a:t>
            </a:r>
          </a:p>
          <a:p>
            <a:r>
              <a:rPr lang="pt-BR" dirty="0"/>
              <a:t>Multiplicação</a:t>
            </a:r>
          </a:p>
          <a:p>
            <a:r>
              <a:rPr lang="pt-BR" dirty="0"/>
              <a:t>2 culturas temos a 3 terceira é o que o buscamos</a:t>
            </a:r>
          </a:p>
          <a:p>
            <a:r>
              <a:rPr lang="pt-BR" dirty="0"/>
              <a:t>Temos igrejas -,+, mais sonhamos </a:t>
            </a:r>
            <a:r>
              <a:rPr lang="pt-BR" dirty="0" err="1"/>
              <a:t>X</a:t>
            </a:r>
            <a:endParaRPr lang="pt-BR" dirty="0"/>
          </a:p>
          <a:p>
            <a:r>
              <a:rPr lang="pt-BR" dirty="0"/>
              <a:t>Para entendermos melhor cada cultura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433246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C65DC-EE73-5B1D-86F1-12B908FEC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15936C2-8272-8567-5DAD-E39C299CF4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3CD6C2D-0A5F-898C-5B7E-FE1971B4A1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Analise do contexto</a:t>
            </a:r>
          </a:p>
          <a:p>
            <a:r>
              <a:rPr lang="pt-BR" dirty="0"/>
              <a:t>Existe 3 tipos de culturas</a:t>
            </a:r>
          </a:p>
          <a:p>
            <a:r>
              <a:rPr lang="pt-BR" dirty="0"/>
              <a:t>Subtração</a:t>
            </a:r>
          </a:p>
          <a:p>
            <a:r>
              <a:rPr lang="pt-BR" dirty="0"/>
              <a:t>Adição</a:t>
            </a:r>
          </a:p>
          <a:p>
            <a:r>
              <a:rPr lang="pt-BR" dirty="0"/>
              <a:t>Multiplicação</a:t>
            </a:r>
          </a:p>
          <a:p>
            <a:r>
              <a:rPr lang="pt-BR" dirty="0"/>
              <a:t>2 culturas temos a 3 terceira é o que o buscamos</a:t>
            </a:r>
          </a:p>
          <a:p>
            <a:r>
              <a:rPr lang="pt-BR" dirty="0"/>
              <a:t>Temos igrejas -,+, mais sonhamos </a:t>
            </a:r>
            <a:r>
              <a:rPr lang="pt-BR" dirty="0" err="1"/>
              <a:t>X</a:t>
            </a:r>
            <a:endParaRPr lang="pt-BR" dirty="0"/>
          </a:p>
          <a:p>
            <a:r>
              <a:rPr lang="pt-BR" dirty="0"/>
              <a:t>Para entendermos melhor cada cultura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60768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dirty="0">
                <a:effectLst/>
                <a:latin typeface="+mj-lt"/>
                <a:ea typeface="+mj-ea"/>
                <a:cs typeface="+mj-cs"/>
                <a:sym typeface="Calibri"/>
              </a:rPr>
              <a:t>Nascimento – Sonho, luta, felicidade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>
                <a:effectLst/>
                <a:latin typeface="+mj-lt"/>
                <a:ea typeface="+mj-ea"/>
                <a:cs typeface="+mj-cs"/>
                <a:sym typeface="Calibri"/>
              </a:rPr>
              <a:t>Fundador - Ninguém que sonha com algo pensa em falência. Pelo contrário, pensa em fundações sólidas para que o mesmo, se possível, seja eterno. E é nesta fase que surgem as estruturas, os conceitos, os estatutos, as bases., treinamentos. </a:t>
            </a:r>
          </a:p>
          <a:p>
            <a:endParaRPr lang="pt-BR" sz="1200" dirty="0">
              <a:effectLst/>
              <a:latin typeface="+mj-lt"/>
              <a:ea typeface="+mj-ea"/>
              <a:cs typeface="+mj-cs"/>
              <a:sym typeface="Calibri"/>
            </a:endParaRPr>
          </a:p>
          <a:p>
            <a:r>
              <a:rPr lang="pt-BR" sz="1200" dirty="0">
                <a:effectLst/>
                <a:latin typeface="+mj-lt"/>
                <a:ea typeface="+mj-ea"/>
                <a:cs typeface="+mj-cs"/>
                <a:sym typeface="Calibri"/>
              </a:rPr>
              <a:t>Fortalecimento - Ninguém começa nada pensando em permanecer onde está. Quer mais abrangência, crescimento e visibilidade. Esse é o momento da encruzilhada - ou se experimenta um contínuo e progressivo crescimento (mesmo que não em velocidade acelerada) ou a estagnação colocará a perder tudo o que até aqui foi construído. Eis a encruzilhada: ou segue crescendo e se desenvolvendo ou entra em um desvio. </a:t>
            </a:r>
          </a:p>
          <a:p>
            <a:endParaRPr lang="pt-BR" sz="1200" dirty="0">
              <a:effectLst/>
              <a:latin typeface="+mj-lt"/>
              <a:ea typeface="+mj-ea"/>
              <a:cs typeface="+mj-cs"/>
              <a:sym typeface="Calibri"/>
            </a:endParaRPr>
          </a:p>
          <a:p>
            <a:r>
              <a:rPr lang="pt-BR" sz="1200" dirty="0">
                <a:effectLst/>
                <a:latin typeface="+mj-lt"/>
                <a:ea typeface="+mj-ea"/>
                <a:cs typeface="+mj-cs"/>
                <a:sym typeface="Calibri"/>
              </a:rPr>
              <a:t>Fossilização é o resultado de um processo de estagnação justamente pelo fato de abrir mão ou se esquecer do primeiro amor, ou seja, abandonar os motivos que levaram o projeto a existir.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>
                <a:effectLst/>
                <a:latin typeface="+mj-lt"/>
                <a:ea typeface="+mj-ea"/>
                <a:cs typeface="+mj-cs"/>
                <a:sym typeface="Calibri"/>
              </a:rPr>
              <a:t>Houve tanto crescimento e tanta relevância, a sensação e sentimento de que já se fez muito, de que temos o necessário para nos manter para o resto de nossas vidas conduz a uma estagnação conspiratória contra tudo o que se fez até aqui. A fossilização é o desvio do fluxo, da estrada.</a:t>
            </a:r>
            <a:r>
              <a:rPr lang="pt-BR" dirty="0">
                <a:effectLst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>
                <a:solidFill>
                  <a:srgbClr val="C00000"/>
                </a:solidFill>
                <a:effectLst/>
                <a:latin typeface="+mj-lt"/>
                <a:ea typeface="+mj-ea"/>
                <a:cs typeface="+mj-cs"/>
                <a:sym typeface="Calibri"/>
              </a:rPr>
              <a:t>É possível revitalizar uma igreja que chegou nesse momento de fossilização? É difícil ter outra resposta que não a do próprio profeta Ezequiel no cap. 37:3, - SENHOR Deus, tu o sabes! Em outras palavras, é como se o profeta estivesse dizendo: "Sei lá, não tenho a mínima ideia, só o Senhor mesmo é que pode fazer alguma coisa!" Quando se chega ao estágio de fossilização, de petrificação das estruturas e da própria igreja, o resultado pode ser (salvo um milagre)</a:t>
            </a:r>
            <a:r>
              <a:rPr lang="pt-BR" dirty="0">
                <a:solidFill>
                  <a:srgbClr val="C00000"/>
                </a:solidFill>
                <a:effectLst/>
              </a:rPr>
              <a:t> </a:t>
            </a:r>
            <a:endParaRPr lang="pt-BR" dirty="0">
              <a:solidFill>
                <a:srgbClr val="C00000"/>
              </a:solidFill>
            </a:endParaRPr>
          </a:p>
          <a:p>
            <a:endParaRPr lang="pt-BR" sz="1200" dirty="0">
              <a:effectLst/>
              <a:latin typeface="+mj-lt"/>
              <a:ea typeface="+mj-ea"/>
              <a:cs typeface="+mj-cs"/>
              <a:sym typeface="Calibri"/>
            </a:endParaRPr>
          </a:p>
          <a:p>
            <a:r>
              <a:rPr lang="pt-BR" sz="1200" dirty="0">
                <a:effectLst/>
                <a:latin typeface="+mj-lt"/>
                <a:ea typeface="+mj-ea"/>
                <a:cs typeface="+mj-cs"/>
                <a:sym typeface="Calibri"/>
              </a:rPr>
              <a:t>Morte -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523297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C766C-2C29-A367-3D44-4AD611CD25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9E1A39C-375B-A96B-0D00-4DEEB13622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933C6EB-DADF-945B-2CD2-39F5E46F1C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dirty="0">
                <a:effectLst/>
                <a:latin typeface="+mj-lt"/>
                <a:ea typeface="+mj-ea"/>
                <a:cs typeface="+mj-cs"/>
                <a:sym typeface="Calibri"/>
              </a:rPr>
              <a:t>Você deve estar se perguntando: "Qual a saída para essa evitar essa situação e encruzilhada?" Muitos líderes começam a pensar em revitalização da igreja quando a curva do fortalecimento › fossilização já foi feita e</a:t>
            </a:r>
          </a:p>
          <a:p>
            <a:r>
              <a:rPr lang="pt-BR" sz="1200" dirty="0">
                <a:effectLst/>
                <a:latin typeface="+mj-lt"/>
                <a:ea typeface="+mj-ea"/>
                <a:cs typeface="+mj-cs"/>
                <a:sym typeface="Calibri"/>
              </a:rPr>
              <a:t>mais, normalmente quando se está próximo da outra curva, a da fossilização &gt; falência.</a:t>
            </a:r>
          </a:p>
          <a:p>
            <a:r>
              <a:rPr lang="pt-BR" sz="1200" dirty="0">
                <a:effectLst/>
                <a:latin typeface="+mj-lt"/>
                <a:ea typeface="+mj-ea"/>
                <a:cs typeface="+mj-cs"/>
                <a:sym typeface="Calibri"/>
              </a:rPr>
              <a:t>Qual é então a melhor solução? Mudar quando tudo está bem e indo bem! Porém, a maioria das pessoas não pensa assim, infelizmente. (Casamento, saúde, financia) </a:t>
            </a:r>
          </a:p>
          <a:p>
            <a:r>
              <a:rPr lang="pt-BR" sz="1200" dirty="0">
                <a:effectLst/>
                <a:latin typeface="+mj-lt"/>
                <a:ea typeface="+mj-ea"/>
                <a:cs typeface="+mj-cs"/>
                <a:sym typeface="Calibri"/>
              </a:rPr>
              <a:t>Quando se chega a essa fase ou momento já se está mais próximo de ressurreição do que revitalização! </a:t>
            </a:r>
          </a:p>
          <a:p>
            <a:r>
              <a:rPr lang="pt-BR" sz="1200" dirty="0">
                <a:effectLst/>
                <a:latin typeface="+mj-lt"/>
                <a:ea typeface="+mj-ea"/>
                <a:cs typeface="+mj-cs"/>
                <a:sym typeface="Calibri"/>
              </a:rPr>
              <a:t>Alguns de </a:t>
            </a:r>
            <a:r>
              <a:rPr lang="pt-BR" sz="1200" dirty="0" err="1">
                <a:effectLst/>
                <a:latin typeface="+mj-lt"/>
                <a:ea typeface="+mj-ea"/>
                <a:cs typeface="+mj-cs"/>
                <a:sym typeface="Calibri"/>
              </a:rPr>
              <a:t>vcs</a:t>
            </a:r>
            <a:r>
              <a:rPr lang="pt-BR" sz="1200" dirty="0">
                <a:effectLst/>
                <a:latin typeface="+mj-lt"/>
                <a:ea typeface="+mj-ea"/>
                <a:cs typeface="+mj-cs"/>
                <a:sym typeface="Calibri"/>
              </a:rPr>
              <a:t> estão aqui, não é porque suas igrejas estão doentes, e sim porque elas estão fortes.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49689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EF1898-EF13-A1EC-068B-1DB3C33143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D870B13-DCE2-5A6E-2D54-41E20D373A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3538DF5-F6E9-592F-AD7A-FEF1222B5A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5C46520-6BBE-0640-E178-F6805C56C1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14661B-324C-4945-915B-C022BF6FAED4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33688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14661B-324C-4945-915B-C022BF6FAED4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77945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14661B-324C-4945-915B-C022BF6FAED4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63832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8B84A-BFFF-79A5-FC59-7EA7E2B35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13532E0-4200-674C-3B9F-7D58D8A0F6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B760C48-4222-B0C2-2694-CB8F25F95A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Analise do contexto</a:t>
            </a:r>
          </a:p>
          <a:p>
            <a:r>
              <a:rPr lang="pt-BR" dirty="0"/>
              <a:t>Existe 3 tipos de culturas</a:t>
            </a:r>
          </a:p>
          <a:p>
            <a:r>
              <a:rPr lang="pt-BR" dirty="0"/>
              <a:t>Subtração</a:t>
            </a:r>
          </a:p>
          <a:p>
            <a:r>
              <a:rPr lang="pt-BR" dirty="0"/>
              <a:t>Adição</a:t>
            </a:r>
          </a:p>
          <a:p>
            <a:r>
              <a:rPr lang="pt-BR" dirty="0"/>
              <a:t>Multiplicação</a:t>
            </a:r>
          </a:p>
          <a:p>
            <a:r>
              <a:rPr lang="pt-BR" dirty="0"/>
              <a:t>2 culturas temos a 3 terceira é o que o buscamos</a:t>
            </a:r>
          </a:p>
          <a:p>
            <a:r>
              <a:rPr lang="pt-BR" dirty="0"/>
              <a:t>Temos igrejas -,+, mais sonhamos </a:t>
            </a:r>
            <a:r>
              <a:rPr lang="pt-BR" dirty="0" err="1"/>
              <a:t>X</a:t>
            </a:r>
            <a:endParaRPr lang="pt-BR" dirty="0"/>
          </a:p>
          <a:p>
            <a:r>
              <a:rPr lang="pt-BR" dirty="0"/>
              <a:t>Para entendermos melhor cada cultura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352234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92821-A5C0-E82C-CF38-F005008AC6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4CB5DA8-D065-9F36-B8AE-325D283CE8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0840F7C-258E-11C6-4590-655E042401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455226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85863E-5AB0-08BD-7FB7-03DAF516A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F66010F-5B5F-D813-4EC2-2F6F5C8887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2670EE9-E8CC-631C-FB9F-7569E4AA23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Existem casos de igrejas que </a:t>
            </a:r>
            <a:r>
              <a:rPr lang="pt-BR" dirty="0" err="1"/>
              <a:t>jä</a:t>
            </a:r>
            <a:r>
              <a:rPr lang="pt-BR" dirty="0"/>
              <a:t> nasceram doentes de uma </a:t>
            </a:r>
            <a:r>
              <a:rPr lang="pt-BR" dirty="0" err="1"/>
              <a:t>doenca</a:t>
            </a:r>
            <a:r>
              <a:rPr lang="pt-BR" dirty="0"/>
              <a:t> terminal, como: </a:t>
            </a:r>
          </a:p>
          <a:p>
            <a:r>
              <a:rPr lang="pt-BR" dirty="0"/>
              <a:t>Temos muitas igrejas que nasceram prematuras.</a:t>
            </a:r>
          </a:p>
          <a:p>
            <a:r>
              <a:rPr lang="pt-BR" dirty="0"/>
              <a:t>Fecha e recomeçar em outro local do bairro </a:t>
            </a:r>
          </a:p>
        </p:txBody>
      </p:sp>
    </p:spTree>
    <p:extLst>
      <p:ext uri="{BB962C8B-B14F-4D97-AF65-F5344CB8AC3E}">
        <p14:creationId xmlns:p14="http://schemas.microsoft.com/office/powerpoint/2010/main" val="1289179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9"/>
            <a:ext cx="15773400" cy="729318"/>
          </a:xfrm>
        </p:spPr>
        <p:txBody>
          <a:bodyPr/>
          <a:lstStyle>
            <a:lvl1pPr>
              <a:defRPr b="1"/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4446" y="1400908"/>
            <a:ext cx="15768636" cy="729320"/>
          </a:xfrm>
        </p:spPr>
        <p:txBody>
          <a:bodyPr anchor="t"/>
          <a:lstStyle>
            <a:lvl1pPr marL="0" indent="0" algn="ctr">
              <a:buNone/>
              <a:defRPr sz="3600" b="1"/>
            </a:lvl1pPr>
            <a:lvl2pPr marL="685766" indent="0">
              <a:buNone/>
              <a:defRPr sz="3000" b="1"/>
            </a:lvl2pPr>
            <a:lvl3pPr marL="1371533" indent="0">
              <a:buNone/>
              <a:defRPr sz="2700" b="1"/>
            </a:lvl3pPr>
            <a:lvl4pPr marL="2057298" indent="0">
              <a:buNone/>
              <a:defRPr sz="2400" b="1"/>
            </a:lvl4pPr>
            <a:lvl5pPr marL="2743064" indent="0">
              <a:buNone/>
              <a:defRPr sz="2400" b="1"/>
            </a:lvl5pPr>
            <a:lvl6pPr marL="3428829" indent="0">
              <a:buNone/>
              <a:defRPr sz="2400" b="1"/>
            </a:lvl6pPr>
            <a:lvl7pPr marL="4114595" indent="0">
              <a:buNone/>
              <a:defRPr sz="2400" b="1"/>
            </a:lvl7pPr>
            <a:lvl8pPr marL="4800360" indent="0">
              <a:buNone/>
              <a:defRPr sz="2400" b="1"/>
            </a:lvl8pPr>
            <a:lvl9pPr marL="5486126" indent="0">
              <a:buNone/>
              <a:defRPr sz="2400" b="1"/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618100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5" Type="http://schemas.openxmlformats.org/officeDocument/2006/relationships/image" Target="../media/image19.svg"/><Relationship Id="rId4" Type="http://schemas.openxmlformats.org/officeDocument/2006/relationships/image" Target="../media/image18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5" Type="http://schemas.openxmlformats.org/officeDocument/2006/relationships/image" Target="../media/image19.svg"/><Relationship Id="rId4" Type="http://schemas.openxmlformats.org/officeDocument/2006/relationships/image" Target="../media/image18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5.jpe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4.jpeg"/><Relationship Id="rId5" Type="http://schemas.openxmlformats.org/officeDocument/2006/relationships/image" Target="../media/image14.jpg"/><Relationship Id="rId4" Type="http://schemas.openxmlformats.org/officeDocument/2006/relationships/image" Target="../media/image1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47.png"/><Relationship Id="rId4" Type="http://schemas.openxmlformats.org/officeDocument/2006/relationships/image" Target="../media/image12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949E8839-26BF-2558-E2E0-DFB39C9A55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20" y="1"/>
            <a:ext cx="18287980" cy="10477499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DCEC9082-2454-22CE-0928-6A82D3BD0CA3}"/>
              </a:ext>
            </a:extLst>
          </p:cNvPr>
          <p:cNvSpPr txBox="1"/>
          <p:nvPr/>
        </p:nvSpPr>
        <p:spPr>
          <a:xfrm>
            <a:off x="457200" y="8801100"/>
            <a:ext cx="616104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Pr. Antonio de Souza Carrafa</a:t>
            </a:r>
          </a:p>
          <a:p>
            <a:r>
              <a:rPr lang="pt-BR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Pr. Diogo </a:t>
            </a:r>
            <a:r>
              <a:rPr lang="pt-BR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Sansalone</a:t>
            </a:r>
            <a:endParaRPr lang="pt-BR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5607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E5822-F6D4-DAAE-7077-D9189EA172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029DB7F9-56F9-1CE4-ADB3-97A79A6DEF93}"/>
              </a:ext>
            </a:extLst>
          </p:cNvPr>
          <p:cNvSpPr/>
          <p:nvPr/>
        </p:nvSpPr>
        <p:spPr>
          <a:xfrm>
            <a:off x="-228600" y="-7188"/>
            <a:ext cx="187452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Retorno a base do movimento">
            <a:extLst>
              <a:ext uri="{FF2B5EF4-FFF2-40B4-BE49-F238E27FC236}">
                <a16:creationId xmlns:a16="http://schemas.microsoft.com/office/drawing/2014/main" id="{2BFA97E9-4C3E-250F-3D06-6F55F94A05B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355754" y="332088"/>
            <a:ext cx="15772377" cy="179986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sz="4800" dirty="0">
                <a:latin typeface="Montserrat" pitchFamily="2" charset="77"/>
              </a:rPr>
              <a:t>RETORNO A BASE DO MOVIMENTO</a:t>
            </a:r>
          </a:p>
        </p:txBody>
      </p:sp>
      <p:sp>
        <p:nvSpPr>
          <p:cNvPr id="9" name="Forma">
            <a:extLst>
              <a:ext uri="{FF2B5EF4-FFF2-40B4-BE49-F238E27FC236}">
                <a16:creationId xmlns:a16="http://schemas.microsoft.com/office/drawing/2014/main" id="{2603DAD3-B3C5-121B-43FA-41F7FF7093BD}"/>
              </a:ext>
            </a:extLst>
          </p:cNvPr>
          <p:cNvSpPr/>
          <p:nvPr/>
        </p:nvSpPr>
        <p:spPr>
          <a:xfrm>
            <a:off x="7697423" y="3436214"/>
            <a:ext cx="4264442" cy="15919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9780" y="13"/>
                  <a:pt x="8901" y="986"/>
                  <a:pt x="8176" y="2393"/>
                </a:cubicBezTo>
                <a:cubicBezTo>
                  <a:pt x="6462" y="5722"/>
                  <a:pt x="5849" y="9772"/>
                  <a:pt x="4577" y="13422"/>
                </a:cubicBezTo>
                <a:cubicBezTo>
                  <a:pt x="3492" y="16538"/>
                  <a:pt x="1928" y="19314"/>
                  <a:pt x="0" y="21600"/>
                </a:cubicBezTo>
                <a:lnTo>
                  <a:pt x="21600" y="21600"/>
                </a:lnTo>
                <a:cubicBezTo>
                  <a:pt x="19672" y="19314"/>
                  <a:pt x="18108" y="16538"/>
                  <a:pt x="17023" y="13422"/>
                </a:cubicBezTo>
                <a:cubicBezTo>
                  <a:pt x="15751" y="9772"/>
                  <a:pt x="15138" y="5722"/>
                  <a:pt x="13424" y="2393"/>
                </a:cubicBezTo>
                <a:cubicBezTo>
                  <a:pt x="12699" y="986"/>
                  <a:pt x="11820" y="13"/>
                  <a:pt x="10800" y="0"/>
                </a:cubicBezTo>
                <a:close/>
              </a:path>
            </a:pathLst>
          </a:custGeom>
          <a:solidFill>
            <a:srgbClr val="7F7F7F">
              <a:alpha val="89742"/>
            </a:srgbClr>
          </a:solidFill>
          <a:ln w="12700">
            <a:miter lim="400000"/>
          </a:ln>
        </p:spPr>
        <p:txBody>
          <a:bodyPr lIns="68579" rIns="68579" anchor="ctr"/>
          <a:lstStyle/>
          <a:p>
            <a:pPr defTabSz="342866">
              <a:lnSpc>
                <a:spcPct val="80000"/>
              </a:lnSpc>
              <a:spcBef>
                <a:spcPts val="4050"/>
              </a:spcBef>
              <a:defRPr sz="2500">
                <a:solidFill>
                  <a:srgbClr val="333333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endParaRPr sz="3750"/>
          </a:p>
        </p:txBody>
      </p:sp>
      <p:grpSp>
        <p:nvGrpSpPr>
          <p:cNvPr id="10" name="Agrupar">
            <a:extLst>
              <a:ext uri="{FF2B5EF4-FFF2-40B4-BE49-F238E27FC236}">
                <a16:creationId xmlns:a16="http://schemas.microsoft.com/office/drawing/2014/main" id="{3B12A4FD-3765-D105-EADC-7049550671D3}"/>
              </a:ext>
            </a:extLst>
          </p:cNvPr>
          <p:cNvGrpSpPr/>
          <p:nvPr/>
        </p:nvGrpSpPr>
        <p:grpSpPr>
          <a:xfrm>
            <a:off x="7777967" y="3426008"/>
            <a:ext cx="4162746" cy="1591977"/>
            <a:chOff x="0" y="0"/>
            <a:chExt cx="2775162" cy="1061316"/>
          </a:xfrm>
        </p:grpSpPr>
        <p:sp>
          <p:nvSpPr>
            <p:cNvPr id="11" name="Forma">
              <a:extLst>
                <a:ext uri="{FF2B5EF4-FFF2-40B4-BE49-F238E27FC236}">
                  <a16:creationId xmlns:a16="http://schemas.microsoft.com/office/drawing/2014/main" id="{88C3CDD7-BA11-FCD9-2869-0DAF42BDFD3A}"/>
                </a:ext>
              </a:extLst>
            </p:cNvPr>
            <p:cNvSpPr/>
            <p:nvPr/>
          </p:nvSpPr>
          <p:spPr>
            <a:xfrm>
              <a:off x="-1" y="0"/>
              <a:ext cx="2775164" cy="10613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ubicBezTo>
                    <a:pt x="9780" y="13"/>
                    <a:pt x="8901" y="986"/>
                    <a:pt x="8176" y="2393"/>
                  </a:cubicBezTo>
                  <a:cubicBezTo>
                    <a:pt x="6462" y="5722"/>
                    <a:pt x="5849" y="9772"/>
                    <a:pt x="4577" y="13422"/>
                  </a:cubicBezTo>
                  <a:cubicBezTo>
                    <a:pt x="3492" y="16538"/>
                    <a:pt x="1928" y="19314"/>
                    <a:pt x="0" y="21600"/>
                  </a:cubicBezTo>
                  <a:lnTo>
                    <a:pt x="21600" y="21600"/>
                  </a:lnTo>
                  <a:cubicBezTo>
                    <a:pt x="19672" y="19314"/>
                    <a:pt x="18108" y="16538"/>
                    <a:pt x="17023" y="13422"/>
                  </a:cubicBezTo>
                  <a:cubicBezTo>
                    <a:pt x="15751" y="9772"/>
                    <a:pt x="15138" y="5722"/>
                    <a:pt x="13424" y="2393"/>
                  </a:cubicBezTo>
                  <a:cubicBezTo>
                    <a:pt x="12699" y="986"/>
                    <a:pt x="11820" y="13"/>
                    <a:pt x="10800" y="0"/>
                  </a:cubicBezTo>
                  <a:close/>
                </a:path>
              </a:pathLst>
            </a:custGeom>
            <a:solidFill>
              <a:srgbClr val="DCDEE0">
                <a:alpha val="89742"/>
              </a:srgbClr>
            </a:solidFill>
            <a:ln w="12700" cap="flat">
              <a:solidFill>
                <a:srgbClr val="85540A"/>
              </a:solidFill>
              <a:prstDash val="solid"/>
              <a:miter lim="400000"/>
            </a:ln>
            <a:effectLst/>
          </p:spPr>
          <p:txBody>
            <a:bodyPr wrap="square" lIns="68579" tIns="68579" rIns="68579" bIns="68579" numCol="1" anchor="ctr">
              <a:noAutofit/>
            </a:bodyPr>
            <a:lstStyle/>
            <a:p>
              <a:pPr defTabSz="342866">
                <a:lnSpc>
                  <a:spcPct val="80000"/>
                </a:lnSpc>
                <a:spcBef>
                  <a:spcPts val="4050"/>
                </a:spcBef>
                <a:defRPr sz="2500">
                  <a:solidFill>
                    <a:srgbClr val="333333"/>
                  </a:solidFill>
                  <a:latin typeface="Helvetica Neue Thin"/>
                  <a:ea typeface="Helvetica Neue Thin"/>
                  <a:cs typeface="Helvetica Neue Thin"/>
                  <a:sym typeface="Helvetica Neue Thin"/>
                </a:defRPr>
              </a:pPr>
              <a:endParaRPr sz="3750"/>
            </a:p>
          </p:txBody>
        </p:sp>
        <p:sp>
          <p:nvSpPr>
            <p:cNvPr id="12" name="Forma">
              <a:extLst>
                <a:ext uri="{FF2B5EF4-FFF2-40B4-BE49-F238E27FC236}">
                  <a16:creationId xmlns:a16="http://schemas.microsoft.com/office/drawing/2014/main" id="{15C9F079-DBC9-3FDF-2F60-DA9E1AAA070D}"/>
                </a:ext>
              </a:extLst>
            </p:cNvPr>
            <p:cNvSpPr/>
            <p:nvPr/>
          </p:nvSpPr>
          <p:spPr>
            <a:xfrm>
              <a:off x="-1" y="0"/>
              <a:ext cx="2775164" cy="10613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ubicBezTo>
                    <a:pt x="9780" y="13"/>
                    <a:pt x="8901" y="986"/>
                    <a:pt x="8176" y="2393"/>
                  </a:cubicBezTo>
                  <a:cubicBezTo>
                    <a:pt x="6462" y="5722"/>
                    <a:pt x="5849" y="9772"/>
                    <a:pt x="4577" y="13422"/>
                  </a:cubicBezTo>
                  <a:cubicBezTo>
                    <a:pt x="3492" y="16538"/>
                    <a:pt x="1928" y="19314"/>
                    <a:pt x="0" y="21600"/>
                  </a:cubicBezTo>
                  <a:lnTo>
                    <a:pt x="21600" y="21600"/>
                  </a:lnTo>
                  <a:cubicBezTo>
                    <a:pt x="19672" y="19314"/>
                    <a:pt x="18108" y="16538"/>
                    <a:pt x="17023" y="13422"/>
                  </a:cubicBezTo>
                  <a:cubicBezTo>
                    <a:pt x="15751" y="9772"/>
                    <a:pt x="15138" y="5722"/>
                    <a:pt x="13424" y="2393"/>
                  </a:cubicBezTo>
                  <a:cubicBezTo>
                    <a:pt x="12699" y="986"/>
                    <a:pt x="11820" y="13"/>
                    <a:pt x="10800" y="0"/>
                  </a:cubicBezTo>
                  <a:close/>
                </a:path>
              </a:pathLst>
            </a:custGeom>
            <a:solidFill>
              <a:srgbClr val="F2F2F2"/>
            </a:solidFill>
            <a:ln w="114300" cap="flat">
              <a:solidFill>
                <a:srgbClr val="85540A"/>
              </a:solidFill>
              <a:prstDash val="solid"/>
              <a:miter lim="400000"/>
            </a:ln>
            <a:effectLst/>
          </p:spPr>
          <p:txBody>
            <a:bodyPr wrap="square" lIns="68579" tIns="68579" rIns="68579" bIns="68579" numCol="1" anchor="ctr">
              <a:noAutofit/>
            </a:bodyPr>
            <a:lstStyle/>
            <a:p>
              <a:pPr defTabSz="342866">
                <a:lnSpc>
                  <a:spcPct val="80000"/>
                </a:lnSpc>
                <a:spcBef>
                  <a:spcPts val="4050"/>
                </a:spcBef>
                <a:defRPr sz="2500">
                  <a:solidFill>
                    <a:srgbClr val="333333"/>
                  </a:solidFill>
                  <a:latin typeface="Helvetica Neue Thin"/>
                  <a:ea typeface="Helvetica Neue Thin"/>
                  <a:cs typeface="Helvetica Neue Thin"/>
                  <a:sym typeface="Helvetica Neue Thin"/>
                </a:defRPr>
              </a:pPr>
              <a:endParaRPr sz="3750"/>
            </a:p>
          </p:txBody>
        </p:sp>
      </p:grpSp>
      <p:sp>
        <p:nvSpPr>
          <p:cNvPr id="13" name="Linha">
            <a:extLst>
              <a:ext uri="{FF2B5EF4-FFF2-40B4-BE49-F238E27FC236}">
                <a16:creationId xmlns:a16="http://schemas.microsoft.com/office/drawing/2014/main" id="{2CB921F5-4431-6FD3-60F1-AFBADEA63312}"/>
              </a:ext>
            </a:extLst>
          </p:cNvPr>
          <p:cNvSpPr/>
          <p:nvPr/>
        </p:nvSpPr>
        <p:spPr>
          <a:xfrm>
            <a:off x="7998565" y="5016475"/>
            <a:ext cx="4112099" cy="3"/>
          </a:xfrm>
          <a:prstGeom prst="line">
            <a:avLst/>
          </a:prstGeom>
          <a:ln w="114300">
            <a:solidFill>
              <a:srgbClr val="F2F2F2"/>
            </a:solidFill>
            <a:miter lim="400000"/>
          </a:ln>
        </p:spPr>
        <p:txBody>
          <a:bodyPr lIns="68579" rIns="68579"/>
          <a:lstStyle/>
          <a:p>
            <a:endParaRPr sz="2700"/>
          </a:p>
        </p:txBody>
      </p:sp>
      <p:sp>
        <p:nvSpPr>
          <p:cNvPr id="14" name="Forma">
            <a:extLst>
              <a:ext uri="{FF2B5EF4-FFF2-40B4-BE49-F238E27FC236}">
                <a16:creationId xmlns:a16="http://schemas.microsoft.com/office/drawing/2014/main" id="{EDF4A609-0C90-AFEE-6FD3-D2B05FE6D400}"/>
              </a:ext>
            </a:extLst>
          </p:cNvPr>
          <p:cNvSpPr/>
          <p:nvPr/>
        </p:nvSpPr>
        <p:spPr>
          <a:xfrm>
            <a:off x="3352800" y="4986596"/>
            <a:ext cx="8429052" cy="3632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9780" y="13"/>
                  <a:pt x="8901" y="986"/>
                  <a:pt x="8176" y="2393"/>
                </a:cubicBezTo>
                <a:cubicBezTo>
                  <a:pt x="6462" y="5722"/>
                  <a:pt x="5849" y="9772"/>
                  <a:pt x="4577" y="13422"/>
                </a:cubicBezTo>
                <a:cubicBezTo>
                  <a:pt x="3492" y="16538"/>
                  <a:pt x="1928" y="19314"/>
                  <a:pt x="0" y="21600"/>
                </a:cubicBezTo>
                <a:lnTo>
                  <a:pt x="21600" y="21600"/>
                </a:lnTo>
                <a:cubicBezTo>
                  <a:pt x="19672" y="19314"/>
                  <a:pt x="18108" y="16538"/>
                  <a:pt x="17023" y="13422"/>
                </a:cubicBezTo>
                <a:cubicBezTo>
                  <a:pt x="15751" y="9772"/>
                  <a:pt x="15138" y="5722"/>
                  <a:pt x="13424" y="2393"/>
                </a:cubicBezTo>
                <a:cubicBezTo>
                  <a:pt x="12699" y="986"/>
                  <a:pt x="11820" y="13"/>
                  <a:pt x="10800" y="0"/>
                </a:cubicBezTo>
                <a:close/>
              </a:path>
            </a:pathLst>
          </a:custGeom>
          <a:solidFill>
            <a:srgbClr val="DCDEE0">
              <a:alpha val="89742"/>
            </a:srgbClr>
          </a:solidFill>
          <a:ln w="12700">
            <a:miter lim="400000"/>
          </a:ln>
        </p:spPr>
        <p:txBody>
          <a:bodyPr lIns="68579" rIns="68579" anchor="ctr"/>
          <a:lstStyle/>
          <a:p>
            <a:pPr defTabSz="342866">
              <a:lnSpc>
                <a:spcPct val="80000"/>
              </a:lnSpc>
              <a:spcBef>
                <a:spcPts val="4050"/>
              </a:spcBef>
              <a:defRPr sz="2500">
                <a:solidFill>
                  <a:srgbClr val="333333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endParaRPr sz="3750"/>
          </a:p>
        </p:txBody>
      </p:sp>
      <p:sp>
        <p:nvSpPr>
          <p:cNvPr id="15" name="Forma">
            <a:extLst>
              <a:ext uri="{FF2B5EF4-FFF2-40B4-BE49-F238E27FC236}">
                <a16:creationId xmlns:a16="http://schemas.microsoft.com/office/drawing/2014/main" id="{7D30D4D9-C9A2-4267-4E16-72D0C6434F89}"/>
              </a:ext>
            </a:extLst>
          </p:cNvPr>
          <p:cNvSpPr/>
          <p:nvPr/>
        </p:nvSpPr>
        <p:spPr>
          <a:xfrm>
            <a:off x="3352800" y="4991100"/>
            <a:ext cx="8429052" cy="36320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9780" y="13"/>
                  <a:pt x="8901" y="986"/>
                  <a:pt x="8176" y="2393"/>
                </a:cubicBezTo>
                <a:cubicBezTo>
                  <a:pt x="6462" y="5722"/>
                  <a:pt x="5849" y="9772"/>
                  <a:pt x="4577" y="13422"/>
                </a:cubicBezTo>
                <a:cubicBezTo>
                  <a:pt x="3492" y="16538"/>
                  <a:pt x="1928" y="19314"/>
                  <a:pt x="0" y="21600"/>
                </a:cubicBezTo>
                <a:lnTo>
                  <a:pt x="21600" y="21600"/>
                </a:lnTo>
                <a:cubicBezTo>
                  <a:pt x="19672" y="19314"/>
                  <a:pt x="18108" y="16538"/>
                  <a:pt x="17023" y="13422"/>
                </a:cubicBezTo>
                <a:cubicBezTo>
                  <a:pt x="15751" y="9772"/>
                  <a:pt x="15138" y="5722"/>
                  <a:pt x="13424" y="2393"/>
                </a:cubicBezTo>
                <a:cubicBezTo>
                  <a:pt x="12699" y="986"/>
                  <a:pt x="11820" y="13"/>
                  <a:pt x="10800" y="0"/>
                </a:cubicBezTo>
                <a:close/>
              </a:path>
            </a:pathLst>
          </a:custGeom>
          <a:solidFill>
            <a:srgbClr val="F2F2F2">
              <a:alpha val="89742"/>
            </a:srgbClr>
          </a:solidFill>
          <a:ln w="114300">
            <a:solidFill>
              <a:srgbClr val="85540A"/>
            </a:solidFill>
            <a:miter lim="400000"/>
          </a:ln>
        </p:spPr>
        <p:txBody>
          <a:bodyPr lIns="68579" rIns="68579" anchor="ctr"/>
          <a:lstStyle/>
          <a:p>
            <a:pPr defTabSz="342866">
              <a:lnSpc>
                <a:spcPct val="80000"/>
              </a:lnSpc>
              <a:spcBef>
                <a:spcPts val="4050"/>
              </a:spcBef>
              <a:defRPr sz="2500">
                <a:solidFill>
                  <a:srgbClr val="333333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endParaRPr sz="3750"/>
          </a:p>
        </p:txBody>
      </p:sp>
      <p:sp>
        <p:nvSpPr>
          <p:cNvPr id="16" name="Forma">
            <a:extLst>
              <a:ext uri="{FF2B5EF4-FFF2-40B4-BE49-F238E27FC236}">
                <a16:creationId xmlns:a16="http://schemas.microsoft.com/office/drawing/2014/main" id="{1B951993-8434-75C4-07F3-E69C051536F6}"/>
              </a:ext>
            </a:extLst>
          </p:cNvPr>
          <p:cNvSpPr/>
          <p:nvPr/>
        </p:nvSpPr>
        <p:spPr>
          <a:xfrm>
            <a:off x="9907236" y="2835829"/>
            <a:ext cx="1056603" cy="5619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9780" y="13"/>
                  <a:pt x="8901" y="986"/>
                  <a:pt x="8176" y="2393"/>
                </a:cubicBezTo>
                <a:cubicBezTo>
                  <a:pt x="6462" y="5722"/>
                  <a:pt x="5849" y="9772"/>
                  <a:pt x="4577" y="13422"/>
                </a:cubicBezTo>
                <a:cubicBezTo>
                  <a:pt x="3492" y="16538"/>
                  <a:pt x="1928" y="19314"/>
                  <a:pt x="0" y="21600"/>
                </a:cubicBezTo>
                <a:lnTo>
                  <a:pt x="21600" y="21600"/>
                </a:lnTo>
                <a:cubicBezTo>
                  <a:pt x="19672" y="19314"/>
                  <a:pt x="18108" y="16538"/>
                  <a:pt x="17023" y="13422"/>
                </a:cubicBezTo>
                <a:cubicBezTo>
                  <a:pt x="15751" y="9772"/>
                  <a:pt x="15138" y="5722"/>
                  <a:pt x="13424" y="2393"/>
                </a:cubicBezTo>
                <a:cubicBezTo>
                  <a:pt x="12699" y="986"/>
                  <a:pt x="11820" y="13"/>
                  <a:pt x="10800" y="0"/>
                </a:cubicBezTo>
                <a:close/>
              </a:path>
            </a:pathLst>
          </a:custGeom>
          <a:solidFill>
            <a:srgbClr val="5E3929"/>
          </a:solidFill>
          <a:ln w="12700">
            <a:miter lim="400000"/>
          </a:ln>
        </p:spPr>
        <p:txBody>
          <a:bodyPr lIns="68579" rIns="68579" anchor="ctr"/>
          <a:lstStyle/>
          <a:p>
            <a:pPr defTabSz="482154">
              <a:lnSpc>
                <a:spcPct val="80000"/>
              </a:lnSpc>
              <a:spcBef>
                <a:spcPts val="5700"/>
              </a:spcBef>
              <a:defRPr sz="3400">
                <a:solidFill>
                  <a:srgbClr val="333333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endParaRPr sz="5100"/>
          </a:p>
        </p:txBody>
      </p:sp>
      <p:sp>
        <p:nvSpPr>
          <p:cNvPr id="17" name="Linha">
            <a:extLst>
              <a:ext uri="{FF2B5EF4-FFF2-40B4-BE49-F238E27FC236}">
                <a16:creationId xmlns:a16="http://schemas.microsoft.com/office/drawing/2014/main" id="{4A03CBC8-AC24-8A1B-A7AC-5D594DE7CFE6}"/>
              </a:ext>
            </a:extLst>
          </p:cNvPr>
          <p:cNvSpPr/>
          <p:nvPr/>
        </p:nvSpPr>
        <p:spPr>
          <a:xfrm flipH="1" flipV="1">
            <a:off x="4506951" y="6116545"/>
            <a:ext cx="1295883" cy="1612439"/>
          </a:xfrm>
          <a:prstGeom prst="line">
            <a:avLst/>
          </a:prstGeom>
          <a:ln w="38100">
            <a:solidFill>
              <a:srgbClr val="85540A"/>
            </a:solidFill>
            <a:miter lim="400000"/>
          </a:ln>
        </p:spPr>
        <p:txBody>
          <a:bodyPr lIns="68579" rIns="68579"/>
          <a:lstStyle/>
          <a:p>
            <a:endParaRPr sz="2700"/>
          </a:p>
        </p:txBody>
      </p:sp>
      <p:sp>
        <p:nvSpPr>
          <p:cNvPr id="18" name="Linha">
            <a:extLst>
              <a:ext uri="{FF2B5EF4-FFF2-40B4-BE49-F238E27FC236}">
                <a16:creationId xmlns:a16="http://schemas.microsoft.com/office/drawing/2014/main" id="{27832F02-2664-C6C5-1F1E-5E7F943F55A1}"/>
              </a:ext>
            </a:extLst>
          </p:cNvPr>
          <p:cNvSpPr/>
          <p:nvPr/>
        </p:nvSpPr>
        <p:spPr>
          <a:xfrm flipH="1" flipV="1">
            <a:off x="6222558" y="4957546"/>
            <a:ext cx="1210419" cy="1785419"/>
          </a:xfrm>
          <a:prstGeom prst="line">
            <a:avLst/>
          </a:prstGeom>
          <a:ln w="38100">
            <a:solidFill>
              <a:srgbClr val="85540A"/>
            </a:solidFill>
            <a:miter lim="400000"/>
          </a:ln>
        </p:spPr>
        <p:txBody>
          <a:bodyPr lIns="68579" rIns="68579"/>
          <a:lstStyle/>
          <a:p>
            <a:endParaRPr sz="2700"/>
          </a:p>
        </p:txBody>
      </p:sp>
      <p:sp>
        <p:nvSpPr>
          <p:cNvPr id="19" name="Linha">
            <a:extLst>
              <a:ext uri="{FF2B5EF4-FFF2-40B4-BE49-F238E27FC236}">
                <a16:creationId xmlns:a16="http://schemas.microsoft.com/office/drawing/2014/main" id="{193E4D77-173B-481A-6AEF-9E3ECC4152F4}"/>
              </a:ext>
            </a:extLst>
          </p:cNvPr>
          <p:cNvSpPr/>
          <p:nvPr/>
        </p:nvSpPr>
        <p:spPr>
          <a:xfrm flipV="1">
            <a:off x="7852831" y="5082472"/>
            <a:ext cx="1145138" cy="1643466"/>
          </a:xfrm>
          <a:prstGeom prst="line">
            <a:avLst/>
          </a:prstGeom>
          <a:ln w="38100">
            <a:solidFill>
              <a:srgbClr val="85540A"/>
            </a:solidFill>
            <a:miter lim="400000"/>
          </a:ln>
        </p:spPr>
        <p:txBody>
          <a:bodyPr lIns="68579" rIns="68579"/>
          <a:lstStyle/>
          <a:p>
            <a:endParaRPr sz="2700"/>
          </a:p>
        </p:txBody>
      </p:sp>
      <p:sp>
        <p:nvSpPr>
          <p:cNvPr id="20" name="Linha">
            <a:extLst>
              <a:ext uri="{FF2B5EF4-FFF2-40B4-BE49-F238E27FC236}">
                <a16:creationId xmlns:a16="http://schemas.microsoft.com/office/drawing/2014/main" id="{37CFED31-DA41-A229-3D6F-B0994DA7F167}"/>
              </a:ext>
            </a:extLst>
          </p:cNvPr>
          <p:cNvSpPr/>
          <p:nvPr/>
        </p:nvSpPr>
        <p:spPr>
          <a:xfrm flipV="1">
            <a:off x="9537283" y="5799652"/>
            <a:ext cx="1372697" cy="1929686"/>
          </a:xfrm>
          <a:prstGeom prst="line">
            <a:avLst/>
          </a:prstGeom>
          <a:ln w="38100">
            <a:solidFill>
              <a:srgbClr val="85540A"/>
            </a:solidFill>
            <a:miter lim="400000"/>
          </a:ln>
        </p:spPr>
        <p:txBody>
          <a:bodyPr lIns="68579" rIns="68579"/>
          <a:lstStyle/>
          <a:p>
            <a:endParaRPr sz="2700"/>
          </a:p>
        </p:txBody>
      </p:sp>
      <p:sp>
        <p:nvSpPr>
          <p:cNvPr id="21" name="nascimento">
            <a:extLst>
              <a:ext uri="{FF2B5EF4-FFF2-40B4-BE49-F238E27FC236}">
                <a16:creationId xmlns:a16="http://schemas.microsoft.com/office/drawing/2014/main" id="{A4AF52CD-E0F9-B42F-CF48-C87C71BECE0E}"/>
              </a:ext>
            </a:extLst>
          </p:cNvPr>
          <p:cNvSpPr txBox="1"/>
          <p:nvPr/>
        </p:nvSpPr>
        <p:spPr>
          <a:xfrm>
            <a:off x="4285516" y="8135300"/>
            <a:ext cx="1297190" cy="2559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3574" tIns="53574" rIns="53574" bIns="53574" anchor="ctr">
            <a:spAutoFit/>
          </a:bodyPr>
          <a:lstStyle>
            <a:lvl1pPr defTabSz="642937">
              <a:lnSpc>
                <a:spcPct val="80000"/>
              </a:lnSpc>
              <a:spcBef>
                <a:spcPts val="7700"/>
              </a:spcBef>
              <a:defRPr sz="800" b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pt-BR" sz="1200" dirty="0"/>
              <a:t>N</a:t>
            </a:r>
            <a:r>
              <a:rPr sz="1200" dirty="0" err="1"/>
              <a:t>ascimento</a:t>
            </a:r>
            <a:endParaRPr sz="1200" dirty="0"/>
          </a:p>
        </p:txBody>
      </p:sp>
      <p:sp>
        <p:nvSpPr>
          <p:cNvPr id="22" name="crescimento">
            <a:extLst>
              <a:ext uri="{FF2B5EF4-FFF2-40B4-BE49-F238E27FC236}">
                <a16:creationId xmlns:a16="http://schemas.microsoft.com/office/drawing/2014/main" id="{92192A11-0697-792C-BA4F-22D36DBC8A47}"/>
              </a:ext>
            </a:extLst>
          </p:cNvPr>
          <p:cNvSpPr txBox="1"/>
          <p:nvPr/>
        </p:nvSpPr>
        <p:spPr>
          <a:xfrm>
            <a:off x="5674118" y="6516736"/>
            <a:ext cx="1179774" cy="2559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3574" tIns="53574" rIns="53574" bIns="53574" anchor="ctr">
            <a:spAutoFit/>
          </a:bodyPr>
          <a:lstStyle>
            <a:lvl1pPr defTabSz="642937">
              <a:lnSpc>
                <a:spcPct val="80000"/>
              </a:lnSpc>
              <a:spcBef>
                <a:spcPts val="7700"/>
              </a:spcBef>
              <a:defRPr sz="800" b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pt-BR" sz="1200" dirty="0"/>
              <a:t>C</a:t>
            </a:r>
            <a:r>
              <a:rPr sz="1200" dirty="0" err="1"/>
              <a:t>rescimento</a:t>
            </a:r>
            <a:endParaRPr sz="1200" dirty="0"/>
          </a:p>
        </p:txBody>
      </p:sp>
      <p:sp>
        <p:nvSpPr>
          <p:cNvPr id="23" name="MATURIDADE">
            <a:extLst>
              <a:ext uri="{FF2B5EF4-FFF2-40B4-BE49-F238E27FC236}">
                <a16:creationId xmlns:a16="http://schemas.microsoft.com/office/drawing/2014/main" id="{93F95504-7E37-D010-DCCF-38BEA22C4021}"/>
              </a:ext>
            </a:extLst>
          </p:cNvPr>
          <p:cNvSpPr txBox="1"/>
          <p:nvPr/>
        </p:nvSpPr>
        <p:spPr>
          <a:xfrm>
            <a:off x="7019507" y="5518591"/>
            <a:ext cx="1329006" cy="2559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3574" tIns="53574" rIns="53574" bIns="53574" anchor="ctr">
            <a:spAutoFit/>
          </a:bodyPr>
          <a:lstStyle>
            <a:lvl1pPr defTabSz="642937">
              <a:lnSpc>
                <a:spcPct val="80000"/>
              </a:lnSpc>
              <a:spcBef>
                <a:spcPts val="7700"/>
              </a:spcBef>
              <a:defRPr sz="800" b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1200"/>
              <a:t>MATURIDADE</a:t>
            </a:r>
          </a:p>
        </p:txBody>
      </p:sp>
      <p:sp>
        <p:nvSpPr>
          <p:cNvPr id="24" name="declínio">
            <a:extLst>
              <a:ext uri="{FF2B5EF4-FFF2-40B4-BE49-F238E27FC236}">
                <a16:creationId xmlns:a16="http://schemas.microsoft.com/office/drawing/2014/main" id="{323A3440-E6CD-6E58-FCD0-DEB655B28748}"/>
              </a:ext>
            </a:extLst>
          </p:cNvPr>
          <p:cNvSpPr txBox="1"/>
          <p:nvPr/>
        </p:nvSpPr>
        <p:spPr>
          <a:xfrm>
            <a:off x="8484169" y="6571787"/>
            <a:ext cx="823361" cy="2559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3574" tIns="53574" rIns="53574" bIns="53574" anchor="ctr">
            <a:spAutoFit/>
          </a:bodyPr>
          <a:lstStyle>
            <a:lvl1pPr defTabSz="642937">
              <a:lnSpc>
                <a:spcPct val="80000"/>
              </a:lnSpc>
              <a:spcBef>
                <a:spcPts val="7700"/>
              </a:spcBef>
              <a:defRPr sz="800" b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pt-BR" sz="1200" dirty="0"/>
              <a:t>D</a:t>
            </a:r>
            <a:r>
              <a:rPr sz="1200" dirty="0" err="1"/>
              <a:t>eclínio</a:t>
            </a:r>
            <a:endParaRPr sz="1200" dirty="0"/>
          </a:p>
        </p:txBody>
      </p:sp>
      <p:sp>
        <p:nvSpPr>
          <p:cNvPr id="25" name="morte">
            <a:extLst>
              <a:ext uri="{FF2B5EF4-FFF2-40B4-BE49-F238E27FC236}">
                <a16:creationId xmlns:a16="http://schemas.microsoft.com/office/drawing/2014/main" id="{F2336105-6EEC-CE36-6994-11C2D5C31CB4}"/>
              </a:ext>
            </a:extLst>
          </p:cNvPr>
          <p:cNvSpPr txBox="1"/>
          <p:nvPr/>
        </p:nvSpPr>
        <p:spPr>
          <a:xfrm>
            <a:off x="9762876" y="8135300"/>
            <a:ext cx="856533" cy="2559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3574" tIns="53574" rIns="53574" bIns="53574" anchor="ctr">
            <a:spAutoFit/>
          </a:bodyPr>
          <a:lstStyle>
            <a:lvl1pPr defTabSz="642937">
              <a:lnSpc>
                <a:spcPct val="80000"/>
              </a:lnSpc>
              <a:spcBef>
                <a:spcPts val="7700"/>
              </a:spcBef>
              <a:defRPr sz="800" b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pt-BR" sz="1200" dirty="0"/>
              <a:t>M</a:t>
            </a:r>
            <a:r>
              <a:rPr sz="1200" dirty="0" err="1"/>
              <a:t>orte</a:t>
            </a:r>
            <a:endParaRPr sz="1200" dirty="0"/>
          </a:p>
        </p:txBody>
      </p:sp>
      <p:sp>
        <p:nvSpPr>
          <p:cNvPr id="26" name="Estrutura">
            <a:extLst>
              <a:ext uri="{FF2B5EF4-FFF2-40B4-BE49-F238E27FC236}">
                <a16:creationId xmlns:a16="http://schemas.microsoft.com/office/drawing/2014/main" id="{68D5A6E2-0EFF-5459-C799-9EAF64627A11}"/>
              </a:ext>
            </a:extLst>
          </p:cNvPr>
          <p:cNvSpPr txBox="1"/>
          <p:nvPr/>
        </p:nvSpPr>
        <p:spPr>
          <a:xfrm rot="2177628">
            <a:off x="10771762" y="7831478"/>
            <a:ext cx="1098650" cy="237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3574" tIns="53574" rIns="53574" bIns="53574" anchor="ctr">
            <a:spAutoFit/>
          </a:bodyPr>
          <a:lstStyle>
            <a:lvl1pPr defTabSz="642937">
              <a:lnSpc>
                <a:spcPct val="80000"/>
              </a:lnSpc>
              <a:spcBef>
                <a:spcPts val="7700"/>
              </a:spcBef>
              <a:defRPr sz="7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1050"/>
              <a:t>Estrutura</a:t>
            </a:r>
          </a:p>
        </p:txBody>
      </p:sp>
      <p:sp>
        <p:nvSpPr>
          <p:cNvPr id="27" name="Relacionamento…">
            <a:extLst>
              <a:ext uri="{FF2B5EF4-FFF2-40B4-BE49-F238E27FC236}">
                <a16:creationId xmlns:a16="http://schemas.microsoft.com/office/drawing/2014/main" id="{EA542A43-9700-4CF8-13F7-08341DD4746D}"/>
              </a:ext>
            </a:extLst>
          </p:cNvPr>
          <p:cNvSpPr txBox="1"/>
          <p:nvPr/>
        </p:nvSpPr>
        <p:spPr>
          <a:xfrm>
            <a:off x="9393987" y="5218013"/>
            <a:ext cx="1340121" cy="760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3574" tIns="53574" rIns="53574" bIns="53574" anchor="ctr">
            <a:spAutoFit/>
          </a:bodyPr>
          <a:lstStyle/>
          <a:p>
            <a:pPr defTabSz="482154">
              <a:lnSpc>
                <a:spcPct val="140000"/>
              </a:lnSpc>
              <a:defRPr sz="700" b="1">
                <a:latin typeface="Arial"/>
                <a:ea typeface="Arial"/>
                <a:cs typeface="Arial"/>
                <a:sym typeface="Arial"/>
              </a:defRPr>
            </a:pPr>
            <a:r>
              <a:rPr sz="1050" dirty="0" err="1"/>
              <a:t>Relacionamento</a:t>
            </a:r>
            <a:endParaRPr sz="2250" dirty="0"/>
          </a:p>
          <a:p>
            <a:pPr defTabSz="482154">
              <a:lnSpc>
                <a:spcPct val="140000"/>
              </a:lnSpc>
              <a:defRPr sz="700" b="1">
                <a:latin typeface="Arial"/>
                <a:ea typeface="Arial"/>
                <a:cs typeface="Arial"/>
                <a:sym typeface="Arial"/>
              </a:defRPr>
            </a:pPr>
            <a:r>
              <a:rPr sz="1050" dirty="0" err="1"/>
              <a:t>Ministérios</a:t>
            </a:r>
            <a:endParaRPr sz="2250" dirty="0"/>
          </a:p>
          <a:p>
            <a:pPr defTabSz="482154">
              <a:lnSpc>
                <a:spcPct val="140000"/>
              </a:lnSpc>
              <a:defRPr sz="700" b="1">
                <a:latin typeface="Arial"/>
                <a:ea typeface="Arial"/>
                <a:cs typeface="Arial"/>
                <a:sym typeface="Arial"/>
              </a:defRPr>
            </a:pPr>
            <a:r>
              <a:rPr sz="1050" dirty="0" err="1"/>
              <a:t>Estrutura</a:t>
            </a:r>
            <a:endParaRPr sz="1050" dirty="0"/>
          </a:p>
        </p:txBody>
      </p:sp>
      <p:sp>
        <p:nvSpPr>
          <p:cNvPr id="28" name="Ministérios…">
            <a:extLst>
              <a:ext uri="{FF2B5EF4-FFF2-40B4-BE49-F238E27FC236}">
                <a16:creationId xmlns:a16="http://schemas.microsoft.com/office/drawing/2014/main" id="{4E77DAF7-77FE-3EF6-4C2A-A4D0EA955717}"/>
              </a:ext>
            </a:extLst>
          </p:cNvPr>
          <p:cNvSpPr txBox="1"/>
          <p:nvPr/>
        </p:nvSpPr>
        <p:spPr>
          <a:xfrm>
            <a:off x="10781689" y="6559507"/>
            <a:ext cx="1078793" cy="534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3574" tIns="53574" rIns="53574" bIns="53574" anchor="ctr">
            <a:spAutoFit/>
          </a:bodyPr>
          <a:lstStyle/>
          <a:p>
            <a:pPr defTabSz="482154">
              <a:lnSpc>
                <a:spcPct val="140000"/>
              </a:lnSpc>
              <a:defRPr sz="700" b="1">
                <a:latin typeface="Arial"/>
                <a:ea typeface="Arial"/>
                <a:cs typeface="Arial"/>
                <a:sym typeface="Arial"/>
              </a:defRPr>
            </a:pPr>
            <a:r>
              <a:rPr sz="1050" dirty="0" err="1"/>
              <a:t>Ministérios</a:t>
            </a:r>
            <a:endParaRPr sz="2250" dirty="0"/>
          </a:p>
          <a:p>
            <a:pPr defTabSz="482154">
              <a:lnSpc>
                <a:spcPct val="140000"/>
              </a:lnSpc>
              <a:defRPr sz="700" b="1">
                <a:latin typeface="Arial"/>
                <a:ea typeface="Arial"/>
                <a:cs typeface="Arial"/>
                <a:sym typeface="Arial"/>
              </a:defRPr>
            </a:pPr>
            <a:r>
              <a:rPr sz="1050" dirty="0" err="1"/>
              <a:t>Estrutura</a:t>
            </a:r>
            <a:endParaRPr sz="1050" dirty="0"/>
          </a:p>
        </p:txBody>
      </p:sp>
      <p:sp>
        <p:nvSpPr>
          <p:cNvPr id="29" name="Visão: Porque nós existimos e para onde vamos?…">
            <a:extLst>
              <a:ext uri="{FF2B5EF4-FFF2-40B4-BE49-F238E27FC236}">
                <a16:creationId xmlns:a16="http://schemas.microsoft.com/office/drawing/2014/main" id="{FC4EA6D4-8EFA-9418-D82B-3BC61128B4D7}"/>
              </a:ext>
            </a:extLst>
          </p:cNvPr>
          <p:cNvSpPr txBox="1"/>
          <p:nvPr/>
        </p:nvSpPr>
        <p:spPr>
          <a:xfrm>
            <a:off x="6269066" y="7784183"/>
            <a:ext cx="3050892" cy="6621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3574" tIns="53574" rIns="53574" bIns="53574" anchor="ctr">
            <a:spAutoFit/>
          </a:bodyPr>
          <a:lstStyle/>
          <a:p>
            <a:pPr defTabSz="482154">
              <a:defRPr sz="600" b="1">
                <a:latin typeface="Arial"/>
                <a:ea typeface="Arial"/>
                <a:cs typeface="Arial"/>
                <a:sym typeface="Arial"/>
              </a:defRPr>
            </a:pPr>
            <a:r>
              <a:rPr sz="900"/>
              <a:t>Visão: Porque nós existimos e para onde vamos?</a:t>
            </a:r>
            <a:endParaRPr sz="1950"/>
          </a:p>
          <a:p>
            <a:pPr defTabSz="482154">
              <a:defRPr sz="600" b="1">
                <a:latin typeface="Arial"/>
                <a:ea typeface="Arial"/>
                <a:cs typeface="Arial"/>
                <a:sym typeface="Arial"/>
              </a:defRPr>
            </a:pPr>
            <a:r>
              <a:rPr sz="900"/>
              <a:t>Relacionamento: Quem irá conosco?</a:t>
            </a:r>
            <a:endParaRPr sz="1950"/>
          </a:p>
          <a:p>
            <a:pPr defTabSz="482154">
              <a:defRPr sz="600" b="1">
                <a:latin typeface="Arial"/>
                <a:ea typeface="Arial"/>
                <a:cs typeface="Arial"/>
                <a:sym typeface="Arial"/>
              </a:defRPr>
            </a:pPr>
            <a:r>
              <a:rPr sz="900"/>
              <a:t>Ministérios: Como chegamos lá?</a:t>
            </a:r>
            <a:endParaRPr sz="1950"/>
          </a:p>
          <a:p>
            <a:pPr defTabSz="482154">
              <a:defRPr sz="600" b="1">
                <a:latin typeface="Arial"/>
                <a:ea typeface="Arial"/>
                <a:cs typeface="Arial"/>
                <a:sym typeface="Arial"/>
              </a:defRPr>
            </a:pPr>
            <a:r>
              <a:rPr sz="900"/>
              <a:t>Estrutura: O que nós monitoramos?</a:t>
            </a:r>
          </a:p>
        </p:txBody>
      </p:sp>
      <p:sp>
        <p:nvSpPr>
          <p:cNvPr id="30" name="Linha">
            <a:extLst>
              <a:ext uri="{FF2B5EF4-FFF2-40B4-BE49-F238E27FC236}">
                <a16:creationId xmlns:a16="http://schemas.microsoft.com/office/drawing/2014/main" id="{CFB8A537-2697-3746-3C87-0E7DFE4C270B}"/>
              </a:ext>
            </a:extLst>
          </p:cNvPr>
          <p:cNvSpPr/>
          <p:nvPr/>
        </p:nvSpPr>
        <p:spPr>
          <a:xfrm>
            <a:off x="2852628" y="8605496"/>
            <a:ext cx="9547494" cy="3"/>
          </a:xfrm>
          <a:prstGeom prst="line">
            <a:avLst/>
          </a:prstGeom>
          <a:ln w="114300">
            <a:solidFill>
              <a:srgbClr val="85540A"/>
            </a:solidFill>
            <a:miter lim="400000"/>
          </a:ln>
        </p:spPr>
        <p:txBody>
          <a:bodyPr lIns="68579" rIns="68579"/>
          <a:lstStyle/>
          <a:p>
            <a:endParaRPr sz="2700"/>
          </a:p>
        </p:txBody>
      </p:sp>
      <p:sp>
        <p:nvSpPr>
          <p:cNvPr id="31" name="Círculo">
            <a:extLst>
              <a:ext uri="{FF2B5EF4-FFF2-40B4-BE49-F238E27FC236}">
                <a16:creationId xmlns:a16="http://schemas.microsoft.com/office/drawing/2014/main" id="{29932551-87D2-83E9-CE9B-8B0090AED47D}"/>
              </a:ext>
            </a:extLst>
          </p:cNvPr>
          <p:cNvSpPr/>
          <p:nvPr/>
        </p:nvSpPr>
        <p:spPr>
          <a:xfrm>
            <a:off x="11633077" y="8503651"/>
            <a:ext cx="229919" cy="229919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68579" rIns="68579"/>
          <a:lstStyle/>
          <a:p>
            <a:pPr defTabSz="482154">
              <a:lnSpc>
                <a:spcPct val="80000"/>
              </a:lnSpc>
              <a:spcBef>
                <a:spcPts val="5700"/>
              </a:spcBef>
              <a:defRPr sz="3400">
                <a:solidFill>
                  <a:srgbClr val="333333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endParaRPr sz="5100"/>
          </a:p>
        </p:txBody>
      </p:sp>
      <p:sp>
        <p:nvSpPr>
          <p:cNvPr id="1380" name="Círculo">
            <a:extLst>
              <a:ext uri="{FF2B5EF4-FFF2-40B4-BE49-F238E27FC236}">
                <a16:creationId xmlns:a16="http://schemas.microsoft.com/office/drawing/2014/main" id="{E35CEF75-6D9E-1787-85AA-F59BD664A6C5}"/>
              </a:ext>
            </a:extLst>
          </p:cNvPr>
          <p:cNvSpPr/>
          <p:nvPr/>
        </p:nvSpPr>
        <p:spPr>
          <a:xfrm>
            <a:off x="3288703" y="8503651"/>
            <a:ext cx="229919" cy="229919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68579" rIns="68579"/>
          <a:lstStyle/>
          <a:p>
            <a:pPr defTabSz="482154">
              <a:lnSpc>
                <a:spcPct val="80000"/>
              </a:lnSpc>
              <a:spcBef>
                <a:spcPts val="5700"/>
              </a:spcBef>
              <a:defRPr sz="3400">
                <a:solidFill>
                  <a:srgbClr val="333333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endParaRPr sz="5100"/>
          </a:p>
        </p:txBody>
      </p:sp>
      <p:sp>
        <p:nvSpPr>
          <p:cNvPr id="1381" name="Círculo">
            <a:extLst>
              <a:ext uri="{FF2B5EF4-FFF2-40B4-BE49-F238E27FC236}">
                <a16:creationId xmlns:a16="http://schemas.microsoft.com/office/drawing/2014/main" id="{9D3A2B30-03F0-E0EB-14BF-2F0D9EB17A8B}"/>
              </a:ext>
            </a:extLst>
          </p:cNvPr>
          <p:cNvSpPr/>
          <p:nvPr/>
        </p:nvSpPr>
        <p:spPr>
          <a:xfrm>
            <a:off x="11696824" y="8567400"/>
            <a:ext cx="102422" cy="102422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68579" rIns="68579"/>
          <a:lstStyle/>
          <a:p>
            <a:pPr defTabSz="482154">
              <a:lnSpc>
                <a:spcPct val="80000"/>
              </a:lnSpc>
              <a:spcBef>
                <a:spcPts val="5700"/>
              </a:spcBef>
              <a:defRPr sz="3400"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endParaRPr sz="5100"/>
          </a:p>
        </p:txBody>
      </p:sp>
      <p:sp>
        <p:nvSpPr>
          <p:cNvPr id="1382" name="Círculo">
            <a:extLst>
              <a:ext uri="{FF2B5EF4-FFF2-40B4-BE49-F238E27FC236}">
                <a16:creationId xmlns:a16="http://schemas.microsoft.com/office/drawing/2014/main" id="{8876FE74-ACF7-8A5F-1363-F9FABCF1B2C1}"/>
              </a:ext>
            </a:extLst>
          </p:cNvPr>
          <p:cNvSpPr/>
          <p:nvPr/>
        </p:nvSpPr>
        <p:spPr>
          <a:xfrm>
            <a:off x="3352451" y="8567400"/>
            <a:ext cx="102422" cy="102422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68579" rIns="68579"/>
          <a:lstStyle/>
          <a:p>
            <a:pPr defTabSz="482154">
              <a:lnSpc>
                <a:spcPct val="80000"/>
              </a:lnSpc>
              <a:spcBef>
                <a:spcPts val="5700"/>
              </a:spcBef>
              <a:defRPr sz="3400"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endParaRPr sz="5100"/>
          </a:p>
        </p:txBody>
      </p:sp>
      <p:sp>
        <p:nvSpPr>
          <p:cNvPr id="1383" name="Círculo">
            <a:extLst>
              <a:ext uri="{FF2B5EF4-FFF2-40B4-BE49-F238E27FC236}">
                <a16:creationId xmlns:a16="http://schemas.microsoft.com/office/drawing/2014/main" id="{334B9DCD-F133-C237-7C0F-AAC2A711EC89}"/>
              </a:ext>
            </a:extLst>
          </p:cNvPr>
          <p:cNvSpPr/>
          <p:nvPr/>
        </p:nvSpPr>
        <p:spPr>
          <a:xfrm>
            <a:off x="7564598" y="4874169"/>
            <a:ext cx="229919" cy="229919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68579" rIns="68579"/>
          <a:lstStyle/>
          <a:p>
            <a:pPr defTabSz="482154">
              <a:lnSpc>
                <a:spcPct val="80000"/>
              </a:lnSpc>
              <a:spcBef>
                <a:spcPts val="5700"/>
              </a:spcBef>
              <a:defRPr sz="3400">
                <a:solidFill>
                  <a:srgbClr val="333333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endParaRPr sz="5100"/>
          </a:p>
        </p:txBody>
      </p:sp>
      <p:sp>
        <p:nvSpPr>
          <p:cNvPr id="1384" name="Círculo">
            <a:extLst>
              <a:ext uri="{FF2B5EF4-FFF2-40B4-BE49-F238E27FC236}">
                <a16:creationId xmlns:a16="http://schemas.microsoft.com/office/drawing/2014/main" id="{DAF2C15C-A9D4-D899-3EE7-5DDAC72CDB99}"/>
              </a:ext>
            </a:extLst>
          </p:cNvPr>
          <p:cNvSpPr/>
          <p:nvPr/>
        </p:nvSpPr>
        <p:spPr>
          <a:xfrm>
            <a:off x="7628344" y="4937917"/>
            <a:ext cx="102422" cy="102422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68579" rIns="68579"/>
          <a:lstStyle/>
          <a:p>
            <a:pPr defTabSz="482154">
              <a:lnSpc>
                <a:spcPct val="80000"/>
              </a:lnSpc>
              <a:spcBef>
                <a:spcPts val="5700"/>
              </a:spcBef>
              <a:defRPr sz="3400"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endParaRPr sz="5100"/>
          </a:p>
        </p:txBody>
      </p:sp>
      <p:sp>
        <p:nvSpPr>
          <p:cNvPr id="1385" name="Retângulo">
            <a:extLst>
              <a:ext uri="{FF2B5EF4-FFF2-40B4-BE49-F238E27FC236}">
                <a16:creationId xmlns:a16="http://schemas.microsoft.com/office/drawing/2014/main" id="{8C9B14E4-E160-9FA7-1E9C-86DDDAAF3C24}"/>
              </a:ext>
            </a:extLst>
          </p:cNvPr>
          <p:cNvSpPr/>
          <p:nvPr/>
        </p:nvSpPr>
        <p:spPr>
          <a:xfrm>
            <a:off x="10419879" y="2835829"/>
            <a:ext cx="2399742" cy="561998"/>
          </a:xfrm>
          <a:prstGeom prst="rect">
            <a:avLst/>
          </a:prstGeom>
          <a:solidFill>
            <a:srgbClr val="F2F2F2">
              <a:alpha val="83828"/>
            </a:srgbClr>
          </a:solidFill>
          <a:ln w="12700">
            <a:miter lim="400000"/>
          </a:ln>
        </p:spPr>
        <p:txBody>
          <a:bodyPr lIns="68579" rIns="68579"/>
          <a:lstStyle/>
          <a:p>
            <a:pPr defTabSz="482154">
              <a:lnSpc>
                <a:spcPct val="80000"/>
              </a:lnSpc>
              <a:spcBef>
                <a:spcPts val="5700"/>
              </a:spcBef>
              <a:defRPr sz="3400">
                <a:solidFill>
                  <a:srgbClr val="333333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endParaRPr sz="5100"/>
          </a:p>
        </p:txBody>
      </p:sp>
      <p:sp>
        <p:nvSpPr>
          <p:cNvPr id="1386" name="Círculo">
            <a:extLst>
              <a:ext uri="{FF2B5EF4-FFF2-40B4-BE49-F238E27FC236}">
                <a16:creationId xmlns:a16="http://schemas.microsoft.com/office/drawing/2014/main" id="{738E2DA1-B2ED-F10C-E495-A73A5CC7A990}"/>
              </a:ext>
            </a:extLst>
          </p:cNvPr>
          <p:cNvSpPr/>
          <p:nvPr/>
        </p:nvSpPr>
        <p:spPr>
          <a:xfrm>
            <a:off x="9714683" y="3283140"/>
            <a:ext cx="229919" cy="229919"/>
          </a:xfrm>
          <a:prstGeom prst="ellipse">
            <a:avLst/>
          </a:prstGeom>
          <a:solidFill>
            <a:srgbClr val="F5D328"/>
          </a:solidFill>
          <a:ln w="12700">
            <a:miter lim="400000"/>
          </a:ln>
        </p:spPr>
        <p:txBody>
          <a:bodyPr lIns="68579" rIns="68579"/>
          <a:lstStyle/>
          <a:p>
            <a:pPr defTabSz="482154">
              <a:lnSpc>
                <a:spcPct val="80000"/>
              </a:lnSpc>
              <a:spcBef>
                <a:spcPts val="5700"/>
              </a:spcBef>
              <a:defRPr sz="3400">
                <a:solidFill>
                  <a:srgbClr val="333333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endParaRPr sz="5100"/>
          </a:p>
        </p:txBody>
      </p:sp>
      <p:sp>
        <p:nvSpPr>
          <p:cNvPr id="1387" name="Círculo">
            <a:extLst>
              <a:ext uri="{FF2B5EF4-FFF2-40B4-BE49-F238E27FC236}">
                <a16:creationId xmlns:a16="http://schemas.microsoft.com/office/drawing/2014/main" id="{BFC6A344-4945-93E8-EE3D-F56D4110CD7B}"/>
              </a:ext>
            </a:extLst>
          </p:cNvPr>
          <p:cNvSpPr/>
          <p:nvPr/>
        </p:nvSpPr>
        <p:spPr>
          <a:xfrm>
            <a:off x="9778432" y="3346888"/>
            <a:ext cx="102422" cy="102422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68579" rIns="68579"/>
          <a:lstStyle/>
          <a:p>
            <a:pPr defTabSz="482154">
              <a:lnSpc>
                <a:spcPct val="80000"/>
              </a:lnSpc>
              <a:spcBef>
                <a:spcPts val="5700"/>
              </a:spcBef>
              <a:defRPr sz="3400"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endParaRPr sz="5100"/>
          </a:p>
        </p:txBody>
      </p:sp>
      <p:sp>
        <p:nvSpPr>
          <p:cNvPr id="1388" name="Novas igrejas">
            <a:extLst>
              <a:ext uri="{FF2B5EF4-FFF2-40B4-BE49-F238E27FC236}">
                <a16:creationId xmlns:a16="http://schemas.microsoft.com/office/drawing/2014/main" id="{78B105DD-A213-18B5-7FA9-D9DB9636F04E}"/>
              </a:ext>
            </a:extLst>
          </p:cNvPr>
          <p:cNvSpPr txBox="1"/>
          <p:nvPr/>
        </p:nvSpPr>
        <p:spPr>
          <a:xfrm>
            <a:off x="9350018" y="3696035"/>
            <a:ext cx="1189167" cy="237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3574" tIns="53574" rIns="53574" bIns="53574" anchor="ctr">
            <a:spAutoFit/>
          </a:bodyPr>
          <a:lstStyle>
            <a:lvl1pPr defTabSz="642937">
              <a:lnSpc>
                <a:spcPct val="80000"/>
              </a:lnSpc>
              <a:spcBef>
                <a:spcPts val="7700"/>
              </a:spcBef>
              <a:defRPr sz="700" b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1050" dirty="0"/>
              <a:t>Novas </a:t>
            </a:r>
            <a:r>
              <a:rPr lang="pt-BR" sz="1050" dirty="0"/>
              <a:t>I</a:t>
            </a:r>
            <a:r>
              <a:rPr sz="1050" dirty="0" err="1"/>
              <a:t>grejas</a:t>
            </a:r>
            <a:endParaRPr sz="1050" dirty="0"/>
          </a:p>
        </p:txBody>
      </p:sp>
      <p:sp>
        <p:nvSpPr>
          <p:cNvPr id="1389" name="Novas igrejas">
            <a:extLst>
              <a:ext uri="{FF2B5EF4-FFF2-40B4-BE49-F238E27FC236}">
                <a16:creationId xmlns:a16="http://schemas.microsoft.com/office/drawing/2014/main" id="{BFD3F6AB-039F-C26F-B2F7-07DE748C7E32}"/>
              </a:ext>
            </a:extLst>
          </p:cNvPr>
          <p:cNvSpPr txBox="1"/>
          <p:nvPr/>
        </p:nvSpPr>
        <p:spPr>
          <a:xfrm>
            <a:off x="10492519" y="3139642"/>
            <a:ext cx="1421903" cy="237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3574" tIns="53574" rIns="53574" bIns="53574" anchor="ctr">
            <a:spAutoFit/>
          </a:bodyPr>
          <a:lstStyle>
            <a:lvl1pPr defTabSz="642937">
              <a:lnSpc>
                <a:spcPct val="80000"/>
              </a:lnSpc>
              <a:spcBef>
                <a:spcPts val="7700"/>
              </a:spcBef>
              <a:defRPr sz="700" b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1050" dirty="0"/>
              <a:t>Novas </a:t>
            </a:r>
            <a:r>
              <a:rPr lang="pt-BR" sz="1050" dirty="0"/>
              <a:t>I</a:t>
            </a:r>
            <a:r>
              <a:rPr sz="1050" dirty="0" err="1"/>
              <a:t>grejas</a:t>
            </a:r>
            <a:endParaRPr sz="1050" dirty="0"/>
          </a:p>
        </p:txBody>
      </p:sp>
      <p:grpSp>
        <p:nvGrpSpPr>
          <p:cNvPr id="1390" name="Vinde após mim (Mt 4:19)">
            <a:extLst>
              <a:ext uri="{FF2B5EF4-FFF2-40B4-BE49-F238E27FC236}">
                <a16:creationId xmlns:a16="http://schemas.microsoft.com/office/drawing/2014/main" id="{733317B3-BB21-55D5-6D5F-4745538241FB}"/>
              </a:ext>
            </a:extLst>
          </p:cNvPr>
          <p:cNvGrpSpPr/>
          <p:nvPr/>
        </p:nvGrpSpPr>
        <p:grpSpPr>
          <a:xfrm>
            <a:off x="3282984" y="7139532"/>
            <a:ext cx="1097349" cy="473211"/>
            <a:chOff x="-1" y="0"/>
            <a:chExt cx="731565" cy="315472"/>
          </a:xfrm>
        </p:grpSpPr>
        <p:sp>
          <p:nvSpPr>
            <p:cNvPr id="1391" name="Retângulo">
              <a:extLst>
                <a:ext uri="{FF2B5EF4-FFF2-40B4-BE49-F238E27FC236}">
                  <a16:creationId xmlns:a16="http://schemas.microsoft.com/office/drawing/2014/main" id="{A8C55067-71C5-925F-9B3B-23CD1AD7EEF9}"/>
                </a:ext>
              </a:extLst>
            </p:cNvPr>
            <p:cNvSpPr/>
            <p:nvPr/>
          </p:nvSpPr>
          <p:spPr>
            <a:xfrm>
              <a:off x="-1" y="0"/>
              <a:ext cx="731565" cy="315472"/>
            </a:xfrm>
            <a:prstGeom prst="rect">
              <a:avLst/>
            </a:prstGeom>
            <a:solidFill>
              <a:srgbClr val="F5D328"/>
            </a:solidFill>
            <a:ln w="12700" cap="flat">
              <a:noFill/>
              <a:miter lim="400000"/>
            </a:ln>
            <a:effectLst/>
          </p:spPr>
          <p:txBody>
            <a:bodyPr wrap="square" lIns="68579" tIns="68579" rIns="68579" bIns="68579" numCol="1" anchor="ctr">
              <a:noAutofit/>
            </a:bodyPr>
            <a:lstStyle/>
            <a:p>
              <a:pPr defTabSz="964406">
                <a:defRPr sz="1300" b="1">
                  <a:latin typeface="Arial"/>
                  <a:ea typeface="Arial"/>
                  <a:cs typeface="Arial"/>
                  <a:sym typeface="Arial"/>
                </a:defRPr>
              </a:pPr>
              <a:endParaRPr sz="1950"/>
            </a:p>
          </p:txBody>
        </p:sp>
        <p:sp>
          <p:nvSpPr>
            <p:cNvPr id="1392" name="Vinde após mim (Mt 4:19)">
              <a:extLst>
                <a:ext uri="{FF2B5EF4-FFF2-40B4-BE49-F238E27FC236}">
                  <a16:creationId xmlns:a16="http://schemas.microsoft.com/office/drawing/2014/main" id="{552A7A3C-0E8C-F8DE-AA25-92331CBA230D}"/>
                </a:ext>
              </a:extLst>
            </p:cNvPr>
            <p:cNvSpPr txBox="1"/>
            <p:nvPr/>
          </p:nvSpPr>
          <p:spPr>
            <a:xfrm>
              <a:off x="-1" y="29339"/>
              <a:ext cx="731565" cy="25679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3574" tIns="53574" rIns="53574" bIns="53574" numCol="1" anchor="ctr">
              <a:spAutoFit/>
            </a:bodyPr>
            <a:lstStyle>
              <a:lvl1pPr defTabSz="642937">
                <a:defRPr sz="600"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sz="900" dirty="0"/>
                <a:t>Vinde</a:t>
              </a:r>
              <a:r>
                <a:rPr lang="pt-BR" sz="900" dirty="0"/>
                <a:t> A</a:t>
              </a:r>
              <a:r>
                <a:rPr sz="900" dirty="0" err="1"/>
                <a:t>pós</a:t>
              </a:r>
              <a:r>
                <a:rPr sz="900" dirty="0"/>
                <a:t> </a:t>
              </a:r>
              <a:r>
                <a:rPr lang="pt-BR" sz="900" dirty="0"/>
                <a:t>M</a:t>
              </a:r>
              <a:r>
                <a:rPr sz="900" dirty="0" err="1"/>
                <a:t>im</a:t>
              </a:r>
              <a:r>
                <a:rPr sz="900" dirty="0"/>
                <a:t> (Mt 4:19)</a:t>
              </a:r>
            </a:p>
          </p:txBody>
        </p:sp>
      </p:grpSp>
      <p:grpSp>
        <p:nvGrpSpPr>
          <p:cNvPr id="1393" name="A estes doze Enviou Jesus (Mt 10)">
            <a:extLst>
              <a:ext uri="{FF2B5EF4-FFF2-40B4-BE49-F238E27FC236}">
                <a16:creationId xmlns:a16="http://schemas.microsoft.com/office/drawing/2014/main" id="{47281142-3BD7-13CA-0FEA-494CB81629F4}"/>
              </a:ext>
            </a:extLst>
          </p:cNvPr>
          <p:cNvGrpSpPr/>
          <p:nvPr/>
        </p:nvGrpSpPr>
        <p:grpSpPr>
          <a:xfrm>
            <a:off x="4531811" y="5314848"/>
            <a:ext cx="1329008" cy="420914"/>
            <a:chOff x="0" y="0"/>
            <a:chExt cx="886003" cy="280608"/>
          </a:xfrm>
        </p:grpSpPr>
        <p:sp>
          <p:nvSpPr>
            <p:cNvPr id="1394" name="Retângulo">
              <a:extLst>
                <a:ext uri="{FF2B5EF4-FFF2-40B4-BE49-F238E27FC236}">
                  <a16:creationId xmlns:a16="http://schemas.microsoft.com/office/drawing/2014/main" id="{0C2968A2-3EDD-BECA-8B0C-90FE27DD7521}"/>
                </a:ext>
              </a:extLst>
            </p:cNvPr>
            <p:cNvSpPr/>
            <p:nvPr/>
          </p:nvSpPr>
          <p:spPr>
            <a:xfrm>
              <a:off x="0" y="0"/>
              <a:ext cx="886003" cy="280608"/>
            </a:xfrm>
            <a:prstGeom prst="rect">
              <a:avLst/>
            </a:prstGeom>
            <a:solidFill>
              <a:srgbClr val="F5D328"/>
            </a:solidFill>
            <a:ln w="12700" cap="flat">
              <a:noFill/>
              <a:miter lim="400000"/>
            </a:ln>
            <a:effectLst/>
          </p:spPr>
          <p:txBody>
            <a:bodyPr wrap="square" lIns="68579" tIns="68579" rIns="68579" bIns="68579" numCol="1" anchor="ctr">
              <a:noAutofit/>
            </a:bodyPr>
            <a:lstStyle/>
            <a:p>
              <a:pPr defTabSz="964406">
                <a:defRPr sz="1300" b="1">
                  <a:latin typeface="Arial"/>
                  <a:ea typeface="Arial"/>
                  <a:cs typeface="Arial"/>
                  <a:sym typeface="Arial"/>
                </a:defRPr>
              </a:pPr>
              <a:endParaRPr sz="1950"/>
            </a:p>
          </p:txBody>
        </p:sp>
        <p:sp>
          <p:nvSpPr>
            <p:cNvPr id="1395" name="A estes doze Enviou Jesus (Mt 10)">
              <a:extLst>
                <a:ext uri="{FF2B5EF4-FFF2-40B4-BE49-F238E27FC236}">
                  <a16:creationId xmlns:a16="http://schemas.microsoft.com/office/drawing/2014/main" id="{60B7F120-B3AD-D296-D1CB-A3F22AEF8829}"/>
                </a:ext>
              </a:extLst>
            </p:cNvPr>
            <p:cNvSpPr txBox="1"/>
            <p:nvPr/>
          </p:nvSpPr>
          <p:spPr>
            <a:xfrm>
              <a:off x="0" y="11907"/>
              <a:ext cx="886003" cy="25679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3574" tIns="53574" rIns="53574" bIns="53574" numCol="1" anchor="ctr">
              <a:spAutoFit/>
            </a:bodyPr>
            <a:lstStyle>
              <a:lvl1pPr defTabSz="642937">
                <a:defRPr sz="600"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sz="900" dirty="0"/>
                <a:t>A </a:t>
              </a:r>
              <a:r>
                <a:rPr lang="pt-BR" sz="900" dirty="0"/>
                <a:t>E</a:t>
              </a:r>
              <a:r>
                <a:rPr sz="900" dirty="0" err="1"/>
                <a:t>stes</a:t>
              </a:r>
              <a:r>
                <a:rPr sz="900" dirty="0"/>
                <a:t> </a:t>
              </a:r>
              <a:r>
                <a:rPr lang="pt-BR" sz="900" dirty="0"/>
                <a:t>D</a:t>
              </a:r>
              <a:r>
                <a:rPr sz="900" dirty="0" err="1"/>
                <a:t>oze</a:t>
              </a:r>
              <a:r>
                <a:rPr sz="900" dirty="0"/>
                <a:t> </a:t>
              </a:r>
              <a:r>
                <a:rPr sz="900" dirty="0" err="1"/>
                <a:t>Enviou</a:t>
              </a:r>
              <a:r>
                <a:rPr sz="900" dirty="0"/>
                <a:t> Jesus (Mt 10)</a:t>
              </a:r>
            </a:p>
          </p:txBody>
        </p:sp>
      </p:grpSp>
      <p:grpSp>
        <p:nvGrpSpPr>
          <p:cNvPr id="1396" name="Testemunhas até os confins… (At 1:8)">
            <a:extLst>
              <a:ext uri="{FF2B5EF4-FFF2-40B4-BE49-F238E27FC236}">
                <a16:creationId xmlns:a16="http://schemas.microsoft.com/office/drawing/2014/main" id="{A09DEDC0-A85E-119D-8876-FDAF6EFBC009}"/>
              </a:ext>
            </a:extLst>
          </p:cNvPr>
          <p:cNvGrpSpPr/>
          <p:nvPr/>
        </p:nvGrpSpPr>
        <p:grpSpPr>
          <a:xfrm>
            <a:off x="6782399" y="4281357"/>
            <a:ext cx="1340124" cy="473211"/>
            <a:chOff x="-1" y="0"/>
            <a:chExt cx="893415" cy="315472"/>
          </a:xfrm>
        </p:grpSpPr>
        <p:sp>
          <p:nvSpPr>
            <p:cNvPr id="1397" name="Retângulo">
              <a:extLst>
                <a:ext uri="{FF2B5EF4-FFF2-40B4-BE49-F238E27FC236}">
                  <a16:creationId xmlns:a16="http://schemas.microsoft.com/office/drawing/2014/main" id="{DEF52945-4DF5-A7B9-1BB8-F43BD9807E6F}"/>
                </a:ext>
              </a:extLst>
            </p:cNvPr>
            <p:cNvSpPr/>
            <p:nvPr/>
          </p:nvSpPr>
          <p:spPr>
            <a:xfrm>
              <a:off x="-1" y="0"/>
              <a:ext cx="893415" cy="315472"/>
            </a:xfrm>
            <a:prstGeom prst="rect">
              <a:avLst/>
            </a:prstGeom>
            <a:solidFill>
              <a:srgbClr val="F5D328"/>
            </a:solidFill>
            <a:ln w="12700" cap="flat">
              <a:noFill/>
              <a:miter lim="400000"/>
            </a:ln>
            <a:effectLst/>
          </p:spPr>
          <p:txBody>
            <a:bodyPr wrap="square" lIns="68579" tIns="68579" rIns="68579" bIns="68579" numCol="1" anchor="ctr">
              <a:noAutofit/>
            </a:bodyPr>
            <a:lstStyle/>
            <a:p>
              <a:pPr defTabSz="964406">
                <a:defRPr sz="1300" b="1">
                  <a:latin typeface="Arial"/>
                  <a:ea typeface="Arial"/>
                  <a:cs typeface="Arial"/>
                  <a:sym typeface="Arial"/>
                </a:defRPr>
              </a:pPr>
              <a:endParaRPr sz="1950"/>
            </a:p>
          </p:txBody>
        </p:sp>
        <p:sp>
          <p:nvSpPr>
            <p:cNvPr id="1398" name="Testemunhas até os confins… (At 1:8)">
              <a:extLst>
                <a:ext uri="{FF2B5EF4-FFF2-40B4-BE49-F238E27FC236}">
                  <a16:creationId xmlns:a16="http://schemas.microsoft.com/office/drawing/2014/main" id="{0819A977-C97D-807C-6443-484D08736BDF}"/>
                </a:ext>
              </a:extLst>
            </p:cNvPr>
            <p:cNvSpPr txBox="1"/>
            <p:nvPr/>
          </p:nvSpPr>
          <p:spPr>
            <a:xfrm>
              <a:off x="-1" y="29339"/>
              <a:ext cx="893415" cy="25679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3574" tIns="53574" rIns="53574" bIns="53574" numCol="1" anchor="ctr">
              <a:spAutoFit/>
            </a:bodyPr>
            <a:lstStyle>
              <a:lvl1pPr defTabSz="642937">
                <a:defRPr sz="600"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sz="900" dirty="0" err="1"/>
                <a:t>Testemunhas</a:t>
              </a:r>
              <a:r>
                <a:rPr sz="900" dirty="0"/>
                <a:t> </a:t>
              </a:r>
              <a:r>
                <a:rPr lang="pt-BR" sz="900" dirty="0"/>
                <a:t>A</a:t>
              </a:r>
              <a:r>
                <a:rPr sz="900" dirty="0" err="1"/>
                <a:t>té</a:t>
              </a:r>
              <a:r>
                <a:rPr sz="900" dirty="0"/>
                <a:t> </a:t>
              </a:r>
              <a:r>
                <a:rPr sz="900" dirty="0" err="1"/>
                <a:t>os</a:t>
              </a:r>
              <a:r>
                <a:rPr sz="900" dirty="0"/>
                <a:t> </a:t>
              </a:r>
              <a:r>
                <a:rPr lang="pt-BR" sz="900" dirty="0"/>
                <a:t>C</a:t>
              </a:r>
              <a:r>
                <a:rPr sz="900" dirty="0" err="1"/>
                <a:t>onfins</a:t>
              </a:r>
              <a:r>
                <a:rPr sz="900" dirty="0"/>
                <a:t>… (At 1:8)</a:t>
              </a:r>
            </a:p>
          </p:txBody>
        </p:sp>
      </p:grpSp>
      <p:grpSp>
        <p:nvGrpSpPr>
          <p:cNvPr id="1399" name="Explosão de discípulos, líderes e igrejas (At 2:47; 5:14; 6:7; 8:25; 9:31; 13:49, …)">
            <a:extLst>
              <a:ext uri="{FF2B5EF4-FFF2-40B4-BE49-F238E27FC236}">
                <a16:creationId xmlns:a16="http://schemas.microsoft.com/office/drawing/2014/main" id="{91098E98-899F-E0FE-4564-47BCED7D437F}"/>
              </a:ext>
            </a:extLst>
          </p:cNvPr>
          <p:cNvGrpSpPr/>
          <p:nvPr/>
        </p:nvGrpSpPr>
        <p:grpSpPr>
          <a:xfrm>
            <a:off x="9210747" y="4025424"/>
            <a:ext cx="1297191" cy="800692"/>
            <a:chOff x="0" y="-590"/>
            <a:chExt cx="864792" cy="533793"/>
          </a:xfrm>
        </p:grpSpPr>
        <p:sp>
          <p:nvSpPr>
            <p:cNvPr id="1400" name="Retângulo">
              <a:extLst>
                <a:ext uri="{FF2B5EF4-FFF2-40B4-BE49-F238E27FC236}">
                  <a16:creationId xmlns:a16="http://schemas.microsoft.com/office/drawing/2014/main" id="{D24A335B-5AF5-D5B3-5CF2-C3D6EF5FB7C4}"/>
                </a:ext>
              </a:extLst>
            </p:cNvPr>
            <p:cNvSpPr/>
            <p:nvPr/>
          </p:nvSpPr>
          <p:spPr>
            <a:xfrm>
              <a:off x="0" y="0"/>
              <a:ext cx="864792" cy="532613"/>
            </a:xfrm>
            <a:prstGeom prst="rect">
              <a:avLst/>
            </a:prstGeom>
            <a:solidFill>
              <a:srgbClr val="F5D328"/>
            </a:solidFill>
            <a:ln w="12700" cap="flat">
              <a:noFill/>
              <a:miter lim="400000"/>
            </a:ln>
            <a:effectLst/>
          </p:spPr>
          <p:txBody>
            <a:bodyPr wrap="square" lIns="68579" tIns="68579" rIns="68579" bIns="68579" numCol="1" anchor="ctr">
              <a:noAutofit/>
            </a:bodyPr>
            <a:lstStyle/>
            <a:p>
              <a:pPr defTabSz="964406">
                <a:defRPr sz="1300" b="1">
                  <a:latin typeface="Arial"/>
                  <a:ea typeface="Arial"/>
                  <a:cs typeface="Arial"/>
                  <a:sym typeface="Arial"/>
                </a:defRPr>
              </a:pPr>
              <a:endParaRPr sz="1950"/>
            </a:p>
          </p:txBody>
        </p:sp>
        <p:sp>
          <p:nvSpPr>
            <p:cNvPr id="1401" name="Explosão de discípulos, líderes e igrejas (At 2:47; 5:14; 6:7; 8:25; 9:31; 13:49, …)">
              <a:extLst>
                <a:ext uri="{FF2B5EF4-FFF2-40B4-BE49-F238E27FC236}">
                  <a16:creationId xmlns:a16="http://schemas.microsoft.com/office/drawing/2014/main" id="{FA4C1F44-EECD-C046-B7B6-D0C023A4AE34}"/>
                </a:ext>
              </a:extLst>
            </p:cNvPr>
            <p:cNvSpPr txBox="1"/>
            <p:nvPr/>
          </p:nvSpPr>
          <p:spPr>
            <a:xfrm>
              <a:off x="0" y="-590"/>
              <a:ext cx="864792" cy="53379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3574" tIns="53574" rIns="53574" bIns="53574" numCol="1" anchor="ctr">
              <a:spAutoFit/>
            </a:bodyPr>
            <a:lstStyle>
              <a:lvl1pPr defTabSz="642937">
                <a:defRPr sz="600"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sz="900" dirty="0" err="1"/>
                <a:t>Explosão</a:t>
              </a:r>
              <a:r>
                <a:rPr sz="900" dirty="0"/>
                <a:t> de </a:t>
              </a:r>
              <a:r>
                <a:rPr lang="pt-BR" sz="900" dirty="0"/>
                <a:t>D</a:t>
              </a:r>
              <a:r>
                <a:rPr sz="900" dirty="0" err="1"/>
                <a:t>iscípulos</a:t>
              </a:r>
              <a:r>
                <a:rPr sz="900" dirty="0"/>
                <a:t>, </a:t>
              </a:r>
              <a:r>
                <a:rPr lang="pt-BR" sz="900" dirty="0"/>
                <a:t>L</a:t>
              </a:r>
              <a:r>
                <a:rPr sz="900" dirty="0" err="1"/>
                <a:t>íderes</a:t>
              </a:r>
              <a:r>
                <a:rPr sz="900" dirty="0"/>
                <a:t> e </a:t>
              </a:r>
              <a:r>
                <a:rPr lang="pt-BR" sz="900" dirty="0"/>
                <a:t>I</a:t>
              </a:r>
              <a:r>
                <a:rPr sz="900" dirty="0" err="1"/>
                <a:t>grejas</a:t>
              </a:r>
              <a:r>
                <a:rPr sz="900" dirty="0"/>
                <a:t> (At 2:47; 5:14; 6:7; 8:25; 9:31; 13:49, …)</a:t>
              </a:r>
            </a:p>
          </p:txBody>
        </p:sp>
      </p:grpSp>
      <p:pic>
        <p:nvPicPr>
          <p:cNvPr id="1402" name="170420-Symbol-TM-Circular.pdf" descr="170420-Symbol-TM-Circular.pdf">
            <a:extLst>
              <a:ext uri="{FF2B5EF4-FFF2-40B4-BE49-F238E27FC236}">
                <a16:creationId xmlns:a16="http://schemas.microsoft.com/office/drawing/2014/main" id="{96C9EBC2-E5D3-6AD0-33A3-EC3E6C8EF3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2047" y="6187372"/>
            <a:ext cx="1648590" cy="1648590"/>
          </a:xfrm>
          <a:prstGeom prst="rect">
            <a:avLst/>
          </a:prstGeom>
          <a:ln w="12700">
            <a:miter lim="400000"/>
          </a:ln>
        </p:spPr>
      </p:pic>
      <p:sp>
        <p:nvSpPr>
          <p:cNvPr id="1403" name="Visão missionária">
            <a:extLst>
              <a:ext uri="{FF2B5EF4-FFF2-40B4-BE49-F238E27FC236}">
                <a16:creationId xmlns:a16="http://schemas.microsoft.com/office/drawing/2014/main" id="{5E13AA53-A9F2-23BB-6C61-3A2DF3851139}"/>
              </a:ext>
            </a:extLst>
          </p:cNvPr>
          <p:cNvSpPr txBox="1"/>
          <p:nvPr/>
        </p:nvSpPr>
        <p:spPr>
          <a:xfrm>
            <a:off x="1814879" y="8012170"/>
            <a:ext cx="2075504" cy="2743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3574" tIns="53574" rIns="53574" bIns="53574" anchor="ctr">
            <a:spAutoFit/>
          </a:bodyPr>
          <a:lstStyle>
            <a:lvl1pPr defTabSz="642937">
              <a:lnSpc>
                <a:spcPct val="80000"/>
              </a:lnSpc>
              <a:spcBef>
                <a:spcPts val="7700"/>
              </a:spcBef>
              <a:defRPr sz="900" b="1">
                <a:latin typeface="Proxima Nova"/>
                <a:ea typeface="Proxima Nova"/>
                <a:cs typeface="Proxima Nova"/>
                <a:sym typeface="Proxima Nova"/>
              </a:defRPr>
            </a:lvl1pPr>
          </a:lstStyle>
          <a:p>
            <a:r>
              <a:rPr sz="1350" dirty="0" err="1"/>
              <a:t>Visão</a:t>
            </a:r>
            <a:r>
              <a:rPr sz="1350" dirty="0"/>
              <a:t> </a:t>
            </a:r>
            <a:r>
              <a:rPr lang="pt-BR" sz="1350" dirty="0"/>
              <a:t>M</a:t>
            </a:r>
            <a:r>
              <a:rPr sz="1350" dirty="0" err="1"/>
              <a:t>issionária</a:t>
            </a:r>
            <a:endParaRPr sz="1350" dirty="0"/>
          </a:p>
        </p:txBody>
      </p:sp>
      <p:sp>
        <p:nvSpPr>
          <p:cNvPr id="1404" name="Visão missionária…">
            <a:extLst>
              <a:ext uri="{FF2B5EF4-FFF2-40B4-BE49-F238E27FC236}">
                <a16:creationId xmlns:a16="http://schemas.microsoft.com/office/drawing/2014/main" id="{8EB96982-4402-96C2-1841-99B3F0F6E5CB}"/>
              </a:ext>
            </a:extLst>
          </p:cNvPr>
          <p:cNvSpPr txBox="1"/>
          <p:nvPr/>
        </p:nvSpPr>
        <p:spPr>
          <a:xfrm>
            <a:off x="3040211" y="5701409"/>
            <a:ext cx="1582896" cy="6067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3574" tIns="53574" rIns="53574" bIns="53574" anchor="ctr">
            <a:spAutoFit/>
          </a:bodyPr>
          <a:lstStyle/>
          <a:p>
            <a:pPr defTabSz="482154">
              <a:lnSpc>
                <a:spcPct val="80000"/>
              </a:lnSpc>
              <a:defRPr sz="900" b="1"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 sz="1350" dirty="0" err="1"/>
              <a:t>Visão</a:t>
            </a:r>
            <a:r>
              <a:rPr sz="1350" dirty="0"/>
              <a:t> </a:t>
            </a:r>
            <a:r>
              <a:rPr lang="pt-BR" sz="1350" dirty="0"/>
              <a:t>M</a:t>
            </a:r>
            <a:r>
              <a:rPr sz="1350" dirty="0" err="1"/>
              <a:t>issionária</a:t>
            </a:r>
            <a:endParaRPr sz="1350" dirty="0"/>
          </a:p>
          <a:p>
            <a:pPr defTabSz="482154">
              <a:lnSpc>
                <a:spcPct val="80000"/>
              </a:lnSpc>
              <a:defRPr sz="900" b="1"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 sz="1350" dirty="0" err="1"/>
              <a:t>Relacionamento</a:t>
            </a:r>
            <a:endParaRPr sz="1350" dirty="0"/>
          </a:p>
        </p:txBody>
      </p:sp>
      <p:sp>
        <p:nvSpPr>
          <p:cNvPr id="1405" name="Visão missionária…">
            <a:extLst>
              <a:ext uri="{FF2B5EF4-FFF2-40B4-BE49-F238E27FC236}">
                <a16:creationId xmlns:a16="http://schemas.microsoft.com/office/drawing/2014/main" id="{04400FE0-7E8B-3EB2-3255-441BB046CF15}"/>
              </a:ext>
            </a:extLst>
          </p:cNvPr>
          <p:cNvSpPr txBox="1"/>
          <p:nvPr/>
        </p:nvSpPr>
        <p:spPr>
          <a:xfrm>
            <a:off x="5154890" y="4210254"/>
            <a:ext cx="1582896" cy="7729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3574" tIns="53574" rIns="53574" bIns="53574" anchor="ctr">
            <a:spAutoFit/>
          </a:bodyPr>
          <a:lstStyle/>
          <a:p>
            <a:pPr defTabSz="482154">
              <a:lnSpc>
                <a:spcPct val="80000"/>
              </a:lnSpc>
              <a:defRPr sz="900" b="1"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 sz="1350" dirty="0" err="1"/>
              <a:t>Visão</a:t>
            </a:r>
            <a:r>
              <a:rPr sz="1350" dirty="0"/>
              <a:t> </a:t>
            </a:r>
            <a:r>
              <a:rPr lang="pt-BR" sz="1350" dirty="0"/>
              <a:t>M</a:t>
            </a:r>
            <a:r>
              <a:rPr sz="1350" dirty="0" err="1"/>
              <a:t>issionária</a:t>
            </a:r>
            <a:endParaRPr sz="1350" dirty="0"/>
          </a:p>
          <a:p>
            <a:pPr defTabSz="482154">
              <a:lnSpc>
                <a:spcPct val="80000"/>
              </a:lnSpc>
              <a:defRPr sz="900" b="1"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 sz="1350" dirty="0" err="1"/>
              <a:t>Relacionamento</a:t>
            </a:r>
            <a:endParaRPr sz="1350" dirty="0"/>
          </a:p>
          <a:p>
            <a:pPr defTabSz="482154">
              <a:lnSpc>
                <a:spcPct val="80000"/>
              </a:lnSpc>
              <a:defRPr sz="900" b="1"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 sz="1350" dirty="0" err="1"/>
              <a:t>Ministérios</a:t>
            </a:r>
            <a:endParaRPr sz="1350" dirty="0"/>
          </a:p>
        </p:txBody>
      </p:sp>
      <p:sp>
        <p:nvSpPr>
          <p:cNvPr id="1406" name="Visão missionária…">
            <a:extLst>
              <a:ext uri="{FF2B5EF4-FFF2-40B4-BE49-F238E27FC236}">
                <a16:creationId xmlns:a16="http://schemas.microsoft.com/office/drawing/2014/main" id="{95A32724-8EEC-7CC0-161B-19A8A6152F66}"/>
              </a:ext>
            </a:extLst>
          </p:cNvPr>
          <p:cNvSpPr txBox="1"/>
          <p:nvPr/>
        </p:nvSpPr>
        <p:spPr>
          <a:xfrm>
            <a:off x="7178617" y="3215183"/>
            <a:ext cx="1717235" cy="7729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3574" tIns="53574" rIns="53574" bIns="53574" anchor="ctr">
            <a:spAutoFit/>
          </a:bodyPr>
          <a:lstStyle/>
          <a:p>
            <a:pPr defTabSz="482154">
              <a:lnSpc>
                <a:spcPct val="80000"/>
              </a:lnSpc>
              <a:defRPr sz="900" b="1"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 sz="1350" dirty="0" err="1"/>
              <a:t>Visão</a:t>
            </a:r>
            <a:r>
              <a:rPr sz="1350" dirty="0"/>
              <a:t> </a:t>
            </a:r>
            <a:r>
              <a:rPr lang="pt-BR" sz="1350" dirty="0"/>
              <a:t>M</a:t>
            </a:r>
            <a:r>
              <a:rPr sz="1350" dirty="0" err="1"/>
              <a:t>issionária</a:t>
            </a:r>
            <a:endParaRPr sz="1350" dirty="0"/>
          </a:p>
          <a:p>
            <a:pPr defTabSz="482154">
              <a:lnSpc>
                <a:spcPct val="80000"/>
              </a:lnSpc>
              <a:defRPr sz="900" b="1"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 sz="1350" dirty="0" err="1"/>
              <a:t>Relacionamento</a:t>
            </a:r>
            <a:endParaRPr sz="1350" dirty="0"/>
          </a:p>
          <a:p>
            <a:pPr defTabSz="482154">
              <a:lnSpc>
                <a:spcPct val="80000"/>
              </a:lnSpc>
              <a:defRPr sz="900" b="1"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 sz="1350" dirty="0" err="1"/>
              <a:t>Ministérios</a:t>
            </a:r>
            <a:endParaRPr sz="1350" dirty="0"/>
          </a:p>
          <a:p>
            <a:pPr defTabSz="482154">
              <a:lnSpc>
                <a:spcPct val="80000"/>
              </a:lnSpc>
              <a:defRPr sz="900" b="1"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 sz="1350" dirty="0" err="1"/>
              <a:t>Estrutura</a:t>
            </a:r>
            <a:endParaRPr sz="1350" dirty="0"/>
          </a:p>
        </p:txBody>
      </p:sp>
    </p:spTree>
    <p:extLst>
      <p:ext uri="{BB962C8B-B14F-4D97-AF65-F5344CB8AC3E}">
        <p14:creationId xmlns:p14="http://schemas.microsoft.com/office/powerpoint/2010/main" val="2072062286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6B9548-0E8E-0729-DAA0-901A75874D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BFBCA5A-B91B-2DEF-1A16-A8FED2616225}"/>
              </a:ext>
            </a:extLst>
          </p:cNvPr>
          <p:cNvSpPr/>
          <p:nvPr/>
        </p:nvSpPr>
        <p:spPr>
          <a:xfrm>
            <a:off x="-8082" y="-12584"/>
            <a:ext cx="18296082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8079" b="-18079"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FA48874E-1C30-83F6-E1B3-11B9F3EF1EA9}"/>
              </a:ext>
            </a:extLst>
          </p:cNvPr>
          <p:cNvSpPr/>
          <p:nvPr/>
        </p:nvSpPr>
        <p:spPr>
          <a:xfrm>
            <a:off x="3882790" y="858296"/>
            <a:ext cx="2579405" cy="2813068"/>
          </a:xfrm>
          <a:custGeom>
            <a:avLst/>
            <a:gdLst/>
            <a:ahLst/>
            <a:cxnLst/>
            <a:rect l="l" t="t" r="r" b="b"/>
            <a:pathLst>
              <a:path w="678022" h="837064">
                <a:moveTo>
                  <a:pt x="0" y="0"/>
                </a:moveTo>
                <a:lnTo>
                  <a:pt x="678022" y="0"/>
                </a:lnTo>
                <a:lnTo>
                  <a:pt x="678022" y="837064"/>
                </a:lnTo>
                <a:lnTo>
                  <a:pt x="0" y="8370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80938174-86D2-5223-8271-54DDE928C291}"/>
              </a:ext>
            </a:extLst>
          </p:cNvPr>
          <p:cNvGrpSpPr/>
          <p:nvPr/>
        </p:nvGrpSpPr>
        <p:grpSpPr>
          <a:xfrm>
            <a:off x="6464835" y="620731"/>
            <a:ext cx="10144603" cy="973734"/>
            <a:chOff x="0" y="-47625"/>
            <a:chExt cx="13526137" cy="1298312"/>
          </a:xfrm>
        </p:grpSpPr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12BFBE42-6F37-B628-5A14-DB9DB77FEAAC}"/>
                </a:ext>
              </a:extLst>
            </p:cNvPr>
            <p:cNvSpPr txBox="1"/>
            <p:nvPr/>
          </p:nvSpPr>
          <p:spPr>
            <a:xfrm>
              <a:off x="0" y="615812"/>
              <a:ext cx="11894174" cy="6348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4040"/>
                </a:lnSpc>
                <a:spcBef>
                  <a:spcPct val="0"/>
                </a:spcBef>
              </a:pPr>
              <a:endParaRPr lang="en-US" sz="2885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F18B98B1-EA7A-1624-994D-D48B590CF420}"/>
                </a:ext>
              </a:extLst>
            </p:cNvPr>
            <p:cNvSpPr txBox="1"/>
            <p:nvPr/>
          </p:nvSpPr>
          <p:spPr>
            <a:xfrm>
              <a:off x="0" y="-47625"/>
              <a:ext cx="13526137" cy="6335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93"/>
                </a:lnSpc>
                <a:spcBef>
                  <a:spcPct val="0"/>
                </a:spcBef>
              </a:pPr>
              <a:endParaRPr lang="en-US" sz="2852" b="1" u="none" strike="noStrike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10F36E93-2A93-28C3-5B32-5F43629FBEB6}"/>
              </a:ext>
            </a:extLst>
          </p:cNvPr>
          <p:cNvGrpSpPr/>
          <p:nvPr/>
        </p:nvGrpSpPr>
        <p:grpSpPr>
          <a:xfrm>
            <a:off x="6464835" y="3840432"/>
            <a:ext cx="8892809" cy="1002822"/>
            <a:chOff x="0" y="-57150"/>
            <a:chExt cx="11857079" cy="1337096"/>
          </a:xfrm>
        </p:grpSpPr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2E5AF211-CC28-0D2A-ABD9-01DD09C6E9C1}"/>
                </a:ext>
              </a:extLst>
            </p:cNvPr>
            <p:cNvSpPr txBox="1"/>
            <p:nvPr/>
          </p:nvSpPr>
          <p:spPr>
            <a:xfrm>
              <a:off x="0" y="616003"/>
              <a:ext cx="11654531" cy="6639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4152"/>
                </a:lnSpc>
                <a:spcBef>
                  <a:spcPct val="0"/>
                </a:spcBef>
              </a:pPr>
              <a:endParaRPr lang="en-US" sz="2966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FBF4C40E-BF0F-D31E-F6FF-7DF86BF3AEB2}"/>
                </a:ext>
              </a:extLst>
            </p:cNvPr>
            <p:cNvSpPr txBox="1"/>
            <p:nvPr/>
          </p:nvSpPr>
          <p:spPr>
            <a:xfrm>
              <a:off x="0" y="-57150"/>
              <a:ext cx="11857079" cy="6287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0"/>
                </a:lnSpc>
                <a:spcBef>
                  <a:spcPct val="0"/>
                </a:spcBef>
              </a:pPr>
              <a:endParaRPr lang="en-US" sz="2864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</p:txBody>
        </p:sp>
      </p:grpSp>
      <p:sp>
        <p:nvSpPr>
          <p:cNvPr id="12" name="TextBox 12">
            <a:extLst>
              <a:ext uri="{FF2B5EF4-FFF2-40B4-BE49-F238E27FC236}">
                <a16:creationId xmlns:a16="http://schemas.microsoft.com/office/drawing/2014/main" id="{1B97ED8A-F385-0CF1-2E9F-4FA57CE2E0C3}"/>
              </a:ext>
            </a:extLst>
          </p:cNvPr>
          <p:cNvSpPr txBox="1"/>
          <p:nvPr/>
        </p:nvSpPr>
        <p:spPr>
          <a:xfrm>
            <a:off x="6474360" y="7607362"/>
            <a:ext cx="11028834" cy="475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90"/>
              </a:lnSpc>
              <a:spcBef>
                <a:spcPct val="0"/>
              </a:spcBef>
            </a:pPr>
            <a:endParaRPr lang="en-US" sz="285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3FD4FA2-9A1B-4423-CD88-3570CBE2920D}"/>
              </a:ext>
            </a:extLst>
          </p:cNvPr>
          <p:cNvSpPr txBox="1"/>
          <p:nvPr/>
        </p:nvSpPr>
        <p:spPr>
          <a:xfrm>
            <a:off x="6456752" y="1602529"/>
            <a:ext cx="101446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kern="0" dirty="0">
                <a:solidFill>
                  <a:srgbClr val="000000"/>
                </a:solidFill>
                <a:latin typeface="+mn-ea"/>
                <a:cs typeface="Times New Roman" panose="02020603050405020304" pitchFamily="18" charset="0"/>
              </a:rPr>
              <a:t>.</a:t>
            </a:r>
            <a:endParaRPr lang="pt-BR" sz="4000" kern="100" dirty="0">
              <a:latin typeface="+mn-ea"/>
              <a:cs typeface="Times New Roman" panose="02020603050405020304" pitchFamily="18" charset="0"/>
            </a:endParaRPr>
          </a:p>
          <a:p>
            <a:endParaRPr lang="pt-BR" sz="4000" dirty="0">
              <a:solidFill>
                <a:srgbClr val="000000"/>
              </a:solidFill>
              <a:sym typeface="Aptos"/>
            </a:endParaRPr>
          </a:p>
          <a:p>
            <a:endParaRPr lang="pt-BR" dirty="0"/>
          </a:p>
        </p:txBody>
      </p:sp>
      <p:pic>
        <p:nvPicPr>
          <p:cNvPr id="11" name="Imagem 10" descr="Texto&#10;&#10;O conteúdo gerado por IA pode estar incorreto.">
            <a:extLst>
              <a:ext uri="{FF2B5EF4-FFF2-40B4-BE49-F238E27FC236}">
                <a16:creationId xmlns:a16="http://schemas.microsoft.com/office/drawing/2014/main" id="{2E4D9DBE-69ED-797B-C2FB-738C96748F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759" y="396281"/>
            <a:ext cx="6867363" cy="9469270"/>
          </a:xfrm>
          <a:prstGeom prst="rect">
            <a:avLst/>
          </a:prstGeom>
          <a:ln>
            <a:noFill/>
          </a:ln>
        </p:spPr>
      </p:pic>
      <p:sp>
        <p:nvSpPr>
          <p:cNvPr id="13" name="Freeform 4">
            <a:extLst>
              <a:ext uri="{FF2B5EF4-FFF2-40B4-BE49-F238E27FC236}">
                <a16:creationId xmlns:a16="http://schemas.microsoft.com/office/drawing/2014/main" id="{A85AE7D0-3F7B-35A9-FF4D-6931D02EA409}"/>
              </a:ext>
            </a:extLst>
          </p:cNvPr>
          <p:cNvSpPr/>
          <p:nvPr/>
        </p:nvSpPr>
        <p:spPr>
          <a:xfrm>
            <a:off x="14722358" y="6067254"/>
            <a:ext cx="2579405" cy="2813068"/>
          </a:xfrm>
          <a:custGeom>
            <a:avLst/>
            <a:gdLst/>
            <a:ahLst/>
            <a:cxnLst/>
            <a:rect l="l" t="t" r="r" b="b"/>
            <a:pathLst>
              <a:path w="678022" h="837064">
                <a:moveTo>
                  <a:pt x="0" y="0"/>
                </a:moveTo>
                <a:lnTo>
                  <a:pt x="678022" y="0"/>
                </a:lnTo>
                <a:lnTo>
                  <a:pt x="678022" y="837064"/>
                </a:lnTo>
                <a:lnTo>
                  <a:pt x="0" y="8370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4713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8079" b="-1807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2508335" y="1028700"/>
            <a:ext cx="1612657" cy="8229600"/>
          </a:xfrm>
          <a:custGeom>
            <a:avLst/>
            <a:gdLst/>
            <a:ahLst/>
            <a:cxnLst/>
            <a:rect l="l" t="t" r="r" b="b"/>
            <a:pathLst>
              <a:path w="1612657" h="8229600">
                <a:moveTo>
                  <a:pt x="0" y="0"/>
                </a:moveTo>
                <a:lnTo>
                  <a:pt x="1612657" y="0"/>
                </a:lnTo>
                <a:lnTo>
                  <a:pt x="1612657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63996" t="-156000" r="-125849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2747682" y="1040411"/>
            <a:ext cx="566982" cy="82178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79"/>
              </a:lnSpc>
              <a:spcBef>
                <a:spcPct val="0"/>
              </a:spcBef>
            </a:pPr>
            <a:r>
              <a:rPr lang="en-US" sz="7771" b="1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MISSÃO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6" name="Freeform 6"/>
            <p:cNvSpPr/>
            <p:nvPr/>
          </p:nvSpPr>
          <p:spPr>
            <a:xfrm>
              <a:off x="3344447" y="0"/>
              <a:ext cx="21039553" cy="13716000"/>
            </a:xfrm>
            <a:custGeom>
              <a:avLst/>
              <a:gdLst/>
              <a:ahLst/>
              <a:cxnLst/>
              <a:rect l="l" t="t" r="r" b="b"/>
              <a:pathLst>
                <a:path w="21039553" h="13716000">
                  <a:moveTo>
                    <a:pt x="0" y="0"/>
                  </a:moveTo>
                  <a:lnTo>
                    <a:pt x="21039553" y="0"/>
                  </a:lnTo>
                  <a:lnTo>
                    <a:pt x="21039553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16000"/>
              </a:blip>
              <a:stretch>
                <a:fillRect t="-38561" b="-37623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4796437" cy="1371600"/>
            </a:xfrm>
            <a:custGeom>
              <a:avLst/>
              <a:gdLst/>
              <a:ahLst/>
              <a:cxnLst/>
              <a:rect l="l" t="t" r="r" b="b"/>
              <a:pathLst>
                <a:path w="4796437" h="1371600">
                  <a:moveTo>
                    <a:pt x="0" y="0"/>
                  </a:moveTo>
                  <a:lnTo>
                    <a:pt x="4796437" y="0"/>
                  </a:lnTo>
                  <a:lnTo>
                    <a:pt x="4796437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500288" b="-1080793"/>
              </a:stretch>
            </a:blipFill>
          </p:spPr>
          <p:txBody>
            <a:bodyPr/>
            <a:lstStyle/>
            <a:p>
              <a:endParaRPr lang="pt-BR" dirty="0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5029200" y="2933700"/>
            <a:ext cx="11430000" cy="49643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  <a:spcBef>
                <a:spcPct val="0"/>
              </a:spcBef>
            </a:pPr>
            <a:r>
              <a:rPr lang="en-US" sz="4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Se a </a:t>
            </a:r>
            <a:r>
              <a:rPr lang="en-US" sz="4200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missão</a:t>
            </a:r>
            <a:r>
              <a:rPr lang="en-US" sz="4200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é de Deus</a:t>
            </a:r>
            <a:r>
              <a:rPr lang="en-US" sz="4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4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então</a:t>
            </a:r>
            <a:r>
              <a:rPr lang="en-US" sz="4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é dEle </a:t>
            </a:r>
          </a:p>
          <a:p>
            <a:pPr algn="ctr">
              <a:lnSpc>
                <a:spcPct val="130000"/>
              </a:lnSpc>
              <a:spcBef>
                <a:spcPct val="0"/>
              </a:spcBef>
            </a:pPr>
            <a:r>
              <a:rPr lang="en-US" sz="4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que a </a:t>
            </a:r>
            <a:r>
              <a:rPr lang="en-US" sz="4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igreja</a:t>
            </a:r>
            <a:r>
              <a:rPr lang="en-US" sz="4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deve</a:t>
            </a:r>
            <a:r>
              <a:rPr lang="en-US" sz="4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depender</a:t>
            </a:r>
            <a:r>
              <a:rPr lang="en-US" sz="4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na</a:t>
            </a:r>
            <a:r>
              <a:rPr lang="en-US" sz="4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sua</a:t>
            </a:r>
            <a:r>
              <a:rPr lang="en-US" sz="4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participação</a:t>
            </a:r>
            <a:r>
              <a:rPr lang="en-US" sz="4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na</a:t>
            </a:r>
            <a:r>
              <a:rPr lang="en-US" sz="4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tarefa</a:t>
            </a:r>
            <a:r>
              <a:rPr lang="en-US" sz="4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 Isto </a:t>
            </a:r>
            <a:r>
              <a:rPr lang="en-US" sz="4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implica</a:t>
            </a:r>
            <a:r>
              <a:rPr lang="en-US" sz="4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numa</a:t>
            </a:r>
            <a:r>
              <a:rPr lang="en-US" sz="4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profunda </a:t>
            </a:r>
            <a:r>
              <a:rPr lang="en-US" sz="4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atitude</a:t>
            </a:r>
            <a:r>
              <a:rPr lang="en-US" sz="4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4200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humildade</a:t>
            </a:r>
            <a:r>
              <a:rPr lang="en-US" sz="4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e de </a:t>
            </a:r>
            <a:r>
              <a:rPr lang="en-US" sz="4200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oração</a:t>
            </a:r>
            <a:r>
              <a:rPr lang="en-US" sz="4200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4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para a </a:t>
            </a:r>
            <a:r>
              <a:rPr lang="en-US" sz="4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capacitação</a:t>
            </a:r>
            <a:r>
              <a:rPr lang="en-US" sz="4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missionária</a:t>
            </a:r>
            <a:r>
              <a:rPr lang="en-US" sz="4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4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uma</a:t>
            </a:r>
            <a:r>
              <a:rPr lang="en-US" sz="4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dependência</a:t>
            </a:r>
            <a:r>
              <a:rPr lang="en-US" sz="4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confiante</a:t>
            </a:r>
            <a:r>
              <a:rPr lang="en-US" sz="4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em</a:t>
            </a:r>
            <a:r>
              <a:rPr lang="en-US" sz="4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Deus.</a:t>
            </a:r>
          </a:p>
        </p:txBody>
      </p:sp>
    </p:spTree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3271D7-2994-72F2-D41F-5C83744944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B1654D-7F53-E766-9825-3A74E8087002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86CC710B-0324-2FBF-2022-DCC42ED142FA}"/>
              </a:ext>
            </a:extLst>
          </p:cNvPr>
          <p:cNvSpPr/>
          <p:nvPr/>
        </p:nvSpPr>
        <p:spPr>
          <a:xfrm>
            <a:off x="921906" y="1028700"/>
            <a:ext cx="16979891" cy="8229600"/>
          </a:xfrm>
          <a:custGeom>
            <a:avLst/>
            <a:gdLst/>
            <a:ahLst/>
            <a:cxnLst/>
            <a:rect l="l" t="t" r="r" b="b"/>
            <a:pathLst>
              <a:path w="16979891" h="8229600">
                <a:moveTo>
                  <a:pt x="0" y="0"/>
                </a:moveTo>
                <a:lnTo>
                  <a:pt x="16979891" y="0"/>
                </a:lnTo>
                <a:lnTo>
                  <a:pt x="16979891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0344" b="-20344"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11" name="Imagem 10" descr="Foto preta e branca de um prédio&#10;&#10;O conteúdo gerado por IA pode estar incorreto.">
            <a:extLst>
              <a:ext uri="{FF2B5EF4-FFF2-40B4-BE49-F238E27FC236}">
                <a16:creationId xmlns:a16="http://schemas.microsoft.com/office/drawing/2014/main" id="{B33CD906-678C-A269-5BB1-F14CF87222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01"/>
          <a:stretch/>
        </p:blipFill>
        <p:spPr>
          <a:xfrm>
            <a:off x="1481815" y="1004455"/>
            <a:ext cx="7767492" cy="822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615A22F4-2D7C-C4AA-7AC4-FA385A75F4FA}"/>
              </a:ext>
            </a:extLst>
          </p:cNvPr>
          <p:cNvSpPr txBox="1"/>
          <p:nvPr/>
        </p:nvSpPr>
        <p:spPr>
          <a:xfrm>
            <a:off x="2037448" y="3570781"/>
            <a:ext cx="6337926" cy="48454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5400" dirty="0">
                <a:latin typeface="Montserrat" pitchFamily="2" charset="77"/>
                <a:ea typeface="Arial"/>
                <a:cs typeface="Arial"/>
                <a:sym typeface="Arial"/>
              </a:rPr>
              <a:t>“</a:t>
            </a:r>
            <a:r>
              <a:rPr lang="en-US" sz="5400" dirty="0" err="1">
                <a:latin typeface="Montserrat" pitchFamily="2" charset="77"/>
                <a:ea typeface="Arial"/>
                <a:cs typeface="Arial"/>
                <a:sym typeface="Arial"/>
              </a:rPr>
              <a:t>Apostasia</a:t>
            </a:r>
            <a:r>
              <a:rPr lang="en-US" sz="5400" dirty="0">
                <a:latin typeface="Montserrat" pitchFamily="2" charset="77"/>
                <a:ea typeface="Arial"/>
                <a:cs typeface="Arial"/>
                <a:sym typeface="Arial"/>
              </a:rPr>
              <a:t> </a:t>
            </a:r>
            <a:r>
              <a:rPr lang="en-US" sz="5400" dirty="0" err="1">
                <a:latin typeface="Montserrat" pitchFamily="2" charset="77"/>
                <a:ea typeface="Arial"/>
                <a:cs typeface="Arial"/>
                <a:sym typeface="Arial"/>
              </a:rPr>
              <a:t>não</a:t>
            </a:r>
            <a:r>
              <a:rPr lang="en-US" sz="5400" dirty="0">
                <a:latin typeface="Montserrat" pitchFamily="2" charset="77"/>
                <a:ea typeface="Arial"/>
                <a:cs typeface="Arial"/>
                <a:sym typeface="Arial"/>
              </a:rPr>
              <a:t> </a:t>
            </a:r>
            <a:r>
              <a:rPr lang="en-US" sz="5400" dirty="0" err="1">
                <a:latin typeface="Montserrat" pitchFamily="2" charset="77"/>
                <a:ea typeface="Arial"/>
                <a:cs typeface="Arial"/>
                <a:sym typeface="Arial"/>
              </a:rPr>
              <a:t>é</a:t>
            </a:r>
            <a:r>
              <a:rPr lang="en-US" sz="5400" dirty="0">
                <a:latin typeface="Montserrat" pitchFamily="2" charset="77"/>
                <a:ea typeface="Arial"/>
                <a:cs typeface="Arial"/>
                <a:sym typeface="Arial"/>
              </a:rPr>
              <a:t> </a:t>
            </a:r>
            <a:r>
              <a:rPr lang="en-US" sz="5400" dirty="0" err="1">
                <a:latin typeface="Montserrat" pitchFamily="2" charset="77"/>
                <a:ea typeface="Arial"/>
                <a:cs typeface="Arial"/>
                <a:sym typeface="Arial"/>
              </a:rPr>
              <a:t>apenas</a:t>
            </a:r>
            <a:r>
              <a:rPr lang="en-US" sz="5400" dirty="0">
                <a:latin typeface="Montserrat" pitchFamily="2" charset="77"/>
                <a:ea typeface="Arial"/>
                <a:cs typeface="Arial"/>
                <a:sym typeface="Arial"/>
              </a:rPr>
              <a:t> o </a:t>
            </a:r>
            <a:r>
              <a:rPr lang="en-US" sz="5400" dirty="0" err="1">
                <a:latin typeface="Montserrat" pitchFamily="2" charset="77"/>
                <a:ea typeface="Arial"/>
                <a:cs typeface="Arial"/>
                <a:sym typeface="Arial"/>
              </a:rPr>
              <a:t>abandono</a:t>
            </a:r>
            <a:r>
              <a:rPr lang="en-US" sz="5400" dirty="0">
                <a:latin typeface="Montserrat" pitchFamily="2" charset="77"/>
                <a:ea typeface="Arial"/>
                <a:cs typeface="Arial"/>
                <a:sym typeface="Arial"/>
              </a:rPr>
              <a:t> da </a:t>
            </a:r>
            <a:r>
              <a:rPr lang="en-US" sz="5400" dirty="0" err="1">
                <a:latin typeface="Montserrat" pitchFamily="2" charset="77"/>
                <a:ea typeface="Arial"/>
                <a:cs typeface="Arial"/>
                <a:sym typeface="Arial"/>
              </a:rPr>
              <a:t>fé</a:t>
            </a:r>
            <a:r>
              <a:rPr lang="en-US" sz="5400" dirty="0">
                <a:latin typeface="Montserrat" pitchFamily="2" charset="77"/>
                <a:ea typeface="Arial"/>
                <a:cs typeface="Arial"/>
                <a:sym typeface="Arial"/>
              </a:rPr>
              <a:t>, mas sim, </a:t>
            </a:r>
            <a:endParaRPr lang="en-US" sz="5400" dirty="0">
              <a:latin typeface="Montserrat" pitchFamily="2" charset="77"/>
              <a:ea typeface="Montserrat"/>
              <a:cs typeface="Montserrat"/>
              <a:sym typeface="Montserrat"/>
            </a:endParaRPr>
          </a:p>
        </p:txBody>
      </p:sp>
      <p:pic>
        <p:nvPicPr>
          <p:cNvPr id="12" name="Imagem 11" descr="Foto preta e branca de um prédio&#10;&#10;O conteúdo gerado por IA pode estar incorreto.">
            <a:extLst>
              <a:ext uri="{FF2B5EF4-FFF2-40B4-BE49-F238E27FC236}">
                <a16:creationId xmlns:a16="http://schemas.microsoft.com/office/drawing/2014/main" id="{3B167189-6A0B-3498-F4E6-663B82DE5F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75" t="712" r="-274" b="-712"/>
          <a:stretch/>
        </p:blipFill>
        <p:spPr>
          <a:xfrm>
            <a:off x="9249308" y="1091045"/>
            <a:ext cx="8116786" cy="822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2BC084FB-6CA6-14CB-1106-5EAADA3FD566}"/>
              </a:ext>
            </a:extLst>
          </p:cNvPr>
          <p:cNvSpPr txBox="1"/>
          <p:nvPr/>
        </p:nvSpPr>
        <p:spPr>
          <a:xfrm>
            <a:off x="10344919" y="2112281"/>
            <a:ext cx="5980783" cy="76424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5400" dirty="0">
                <a:latin typeface="Montserrat" pitchFamily="2" charset="77"/>
                <a:ea typeface="Montserrat"/>
                <a:cs typeface="Montserrat"/>
                <a:sym typeface="Montserrat"/>
              </a:rPr>
              <a:t> </a:t>
            </a:r>
            <a:r>
              <a:rPr lang="en-US" sz="5400" dirty="0" err="1">
                <a:latin typeface="Montserrat" pitchFamily="2" charset="77"/>
                <a:ea typeface="Arial"/>
                <a:cs typeface="Arial"/>
                <a:sym typeface="Arial"/>
              </a:rPr>
              <a:t>apostasia</a:t>
            </a:r>
            <a:r>
              <a:rPr lang="en-US" sz="5400" dirty="0">
                <a:latin typeface="Montserrat" pitchFamily="2" charset="77"/>
                <a:ea typeface="Arial"/>
                <a:cs typeface="Arial"/>
                <a:sym typeface="Arial"/>
              </a:rPr>
              <a:t> </a:t>
            </a:r>
            <a:r>
              <a:rPr lang="en-US" sz="5400" dirty="0" err="1">
                <a:latin typeface="Montserrat" pitchFamily="2" charset="77"/>
                <a:ea typeface="Arial"/>
                <a:cs typeface="Arial"/>
                <a:sym typeface="Arial"/>
              </a:rPr>
              <a:t>pra</a:t>
            </a:r>
            <a:r>
              <a:rPr lang="en-US" sz="5400" dirty="0">
                <a:latin typeface="Montserrat" pitchFamily="2" charset="77"/>
                <a:ea typeface="Arial"/>
                <a:cs typeface="Arial"/>
                <a:sym typeface="Arial"/>
              </a:rPr>
              <a:t> Deus </a:t>
            </a:r>
            <a:r>
              <a:rPr lang="en-US" sz="5400" dirty="0" err="1">
                <a:latin typeface="Montserrat" pitchFamily="2" charset="77"/>
                <a:ea typeface="Arial"/>
                <a:cs typeface="Arial"/>
                <a:sym typeface="Arial"/>
              </a:rPr>
              <a:t>é</a:t>
            </a:r>
            <a:r>
              <a:rPr lang="en-US" sz="5400" dirty="0">
                <a:latin typeface="Montserrat" pitchFamily="2" charset="77"/>
                <a:ea typeface="Arial"/>
                <a:cs typeface="Arial"/>
                <a:sym typeface="Arial"/>
              </a:rPr>
              <a:t> o </a:t>
            </a:r>
            <a:r>
              <a:rPr lang="en-US" sz="5400" dirty="0" err="1">
                <a:latin typeface="Montserrat" pitchFamily="2" charset="77"/>
                <a:ea typeface="Arial"/>
                <a:cs typeface="Arial"/>
                <a:sym typeface="Arial"/>
              </a:rPr>
              <a:t>abandono</a:t>
            </a:r>
            <a:r>
              <a:rPr lang="en-US" sz="5400" dirty="0">
                <a:latin typeface="Montserrat" pitchFamily="2" charset="77"/>
                <a:ea typeface="Arial"/>
                <a:cs typeface="Arial"/>
                <a:sym typeface="Arial"/>
              </a:rPr>
              <a:t> da </a:t>
            </a:r>
            <a:r>
              <a:rPr lang="en-US" sz="5400" dirty="0" err="1">
                <a:latin typeface="Montserrat" pitchFamily="2" charset="77"/>
                <a:ea typeface="Arial"/>
                <a:cs typeface="Arial"/>
                <a:sym typeface="Arial"/>
              </a:rPr>
              <a:t>missão</a:t>
            </a:r>
            <a:r>
              <a:rPr lang="en-US" sz="5400" dirty="0">
                <a:latin typeface="Montserrat" pitchFamily="2" charset="77"/>
                <a:ea typeface="Arial"/>
                <a:cs typeface="Arial"/>
                <a:sym typeface="Arial"/>
              </a:rPr>
              <a:t>.”</a:t>
            </a: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4000" dirty="0">
                <a:latin typeface="Montserrat" pitchFamily="2" charset="77"/>
                <a:ea typeface="Arial Bold"/>
                <a:cs typeface="Arial Bold"/>
                <a:sym typeface="Arial Bold"/>
              </a:rPr>
              <a:t>Neil Barreto</a:t>
            </a: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endParaRPr lang="en-US" sz="5400" dirty="0">
              <a:latin typeface="Montserrat" pitchFamily="2" charset="77"/>
              <a:ea typeface="Arial"/>
              <a:cs typeface="Arial"/>
              <a:sym typeface="Arial"/>
            </a:endParaRPr>
          </a:p>
          <a:p>
            <a:pPr algn="l">
              <a:lnSpc>
                <a:spcPts val="4080"/>
              </a:lnSpc>
              <a:spcBef>
                <a:spcPct val="0"/>
              </a:spcBef>
            </a:pPr>
            <a:endParaRPr lang="en-US" sz="2914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91667BE-F79B-83A1-13EA-FC82A04883DC}"/>
              </a:ext>
            </a:extLst>
          </p:cNvPr>
          <p:cNvSpPr/>
          <p:nvPr/>
        </p:nvSpPr>
        <p:spPr>
          <a:xfrm>
            <a:off x="2037448" y="3139008"/>
            <a:ext cx="3389755" cy="228808"/>
          </a:xfrm>
          <a:custGeom>
            <a:avLst/>
            <a:gdLst/>
            <a:ahLst/>
            <a:cxnLst/>
            <a:rect l="l" t="t" r="r" b="b"/>
            <a:pathLst>
              <a:path w="3389755" h="228808">
                <a:moveTo>
                  <a:pt x="0" y="0"/>
                </a:moveTo>
                <a:lnTo>
                  <a:pt x="3389755" y="0"/>
                </a:lnTo>
                <a:lnTo>
                  <a:pt x="3389755" y="228809"/>
                </a:lnTo>
                <a:lnTo>
                  <a:pt x="0" y="2288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8EB57C2-4293-1635-1641-5AB3A9804020}"/>
              </a:ext>
            </a:extLst>
          </p:cNvPr>
          <p:cNvSpPr/>
          <p:nvPr/>
        </p:nvSpPr>
        <p:spPr>
          <a:xfrm flipH="1" flipV="1">
            <a:off x="12488960" y="6970912"/>
            <a:ext cx="3389755" cy="228808"/>
          </a:xfrm>
          <a:custGeom>
            <a:avLst/>
            <a:gdLst/>
            <a:ahLst/>
            <a:cxnLst/>
            <a:rect l="l" t="t" r="r" b="b"/>
            <a:pathLst>
              <a:path w="3389755" h="228808">
                <a:moveTo>
                  <a:pt x="3389755" y="228809"/>
                </a:moveTo>
                <a:lnTo>
                  <a:pt x="0" y="228809"/>
                </a:lnTo>
                <a:lnTo>
                  <a:pt x="0" y="0"/>
                </a:lnTo>
                <a:lnTo>
                  <a:pt x="3389755" y="0"/>
                </a:lnTo>
                <a:lnTo>
                  <a:pt x="3389755" y="228809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59157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0" y="891399"/>
            <a:ext cx="14176817" cy="7937274"/>
          </a:xfrm>
          <a:custGeom>
            <a:avLst/>
            <a:gdLst/>
            <a:ahLst/>
            <a:cxnLst/>
            <a:rect l="l" t="t" r="r" b="b"/>
            <a:pathLst>
              <a:path w="14176817" h="7937274">
                <a:moveTo>
                  <a:pt x="0" y="0"/>
                </a:moveTo>
                <a:lnTo>
                  <a:pt x="14176817" y="0"/>
                </a:lnTo>
                <a:lnTo>
                  <a:pt x="14176817" y="7937274"/>
                </a:lnTo>
                <a:lnTo>
                  <a:pt x="0" y="79372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7000"/>
            </a:blip>
            <a:stretch>
              <a:fillRect t="-2998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AutoShape 4"/>
          <p:cNvSpPr/>
          <p:nvPr/>
        </p:nvSpPr>
        <p:spPr>
          <a:xfrm>
            <a:off x="5362548" y="2857500"/>
            <a:ext cx="6492240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1469450" y="4860036"/>
            <a:ext cx="5572365" cy="5572365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4267200" y="3462247"/>
            <a:ext cx="8998175" cy="30531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78"/>
              </a:lnSpc>
              <a:spcBef>
                <a:spcPct val="0"/>
              </a:spcBef>
            </a:pPr>
            <a:r>
              <a:rPr lang="en-US" sz="3484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 </a:t>
            </a:r>
            <a:r>
              <a:rPr lang="en-US" sz="3484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Igreja</a:t>
            </a:r>
            <a:r>
              <a:rPr lang="en-US" sz="3484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é </a:t>
            </a:r>
            <a:r>
              <a:rPr lang="en-US" sz="3484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conclamada</a:t>
            </a:r>
            <a:r>
              <a:rPr lang="en-US" sz="3484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484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por</a:t>
            </a:r>
            <a:r>
              <a:rPr lang="en-US" sz="3484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Jesus a ser </a:t>
            </a:r>
          </a:p>
          <a:p>
            <a:pPr algn="ctr">
              <a:lnSpc>
                <a:spcPts val="4878"/>
              </a:lnSpc>
              <a:spcBef>
                <a:spcPct val="0"/>
              </a:spcBef>
            </a:pPr>
            <a:r>
              <a:rPr lang="en-US" sz="3484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SAL E LUZ NO “MUNDO”. </a:t>
            </a:r>
          </a:p>
          <a:p>
            <a:pPr algn="ctr">
              <a:lnSpc>
                <a:spcPts val="4878"/>
              </a:lnSpc>
              <a:spcBef>
                <a:spcPct val="0"/>
              </a:spcBef>
            </a:pPr>
            <a:r>
              <a:rPr lang="en-US" sz="3484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Ela é </a:t>
            </a:r>
            <a:r>
              <a:rPr lang="en-US" sz="3484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desafiada</a:t>
            </a:r>
            <a:r>
              <a:rPr lang="en-US" sz="3484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a </a:t>
            </a:r>
            <a:r>
              <a:rPr lang="en-US" sz="3484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transformar</a:t>
            </a:r>
            <a:r>
              <a:rPr lang="en-US" sz="3484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3484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não</a:t>
            </a:r>
            <a:r>
              <a:rPr lang="en-US" sz="3484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484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somente</a:t>
            </a:r>
            <a:r>
              <a:rPr lang="en-US" sz="3484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484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as </a:t>
            </a:r>
            <a:r>
              <a:rPr lang="en-US" sz="3484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pessoas</a:t>
            </a:r>
            <a:r>
              <a:rPr lang="en-US" sz="3484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mas </a:t>
            </a:r>
            <a:r>
              <a:rPr lang="en-US" sz="3484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 </a:t>
            </a:r>
            <a:r>
              <a:rPr lang="en-US" sz="3484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meio</a:t>
            </a:r>
            <a:r>
              <a:rPr lang="en-US" sz="3484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484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em</a:t>
            </a:r>
            <a:r>
              <a:rPr lang="en-US" sz="3484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que a </a:t>
            </a:r>
            <a:r>
              <a:rPr lang="en-US" sz="3484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Igreja</a:t>
            </a:r>
            <a:r>
              <a:rPr lang="en-US" sz="3484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e </a:t>
            </a:r>
            <a:r>
              <a:rPr lang="en-US" sz="3484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cada</a:t>
            </a:r>
            <a:r>
              <a:rPr lang="en-US" sz="3484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484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pessoa</a:t>
            </a:r>
            <a:r>
              <a:rPr lang="en-US" sz="3484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484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esta</a:t>
            </a:r>
            <a:r>
              <a:rPr lang="en-US" sz="3484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́ </a:t>
            </a:r>
            <a:r>
              <a:rPr lang="en-US" sz="3484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inserida</a:t>
            </a:r>
            <a:r>
              <a:rPr lang="en-US" sz="3484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230778" y="1399173"/>
            <a:ext cx="10755779" cy="13266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879"/>
              </a:lnSpc>
              <a:spcBef>
                <a:spcPct val="0"/>
              </a:spcBef>
            </a:pPr>
            <a:r>
              <a:rPr lang="en-US" sz="7771" b="1" dirty="0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IGREJA INFLUENCIADORA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2558128" y="6824753"/>
            <a:ext cx="2804420" cy="3462247"/>
            <a:chOff x="0" y="0"/>
            <a:chExt cx="3739227" cy="461632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739227" cy="4616329"/>
            </a:xfrm>
            <a:custGeom>
              <a:avLst/>
              <a:gdLst/>
              <a:ahLst/>
              <a:cxnLst/>
              <a:rect l="l" t="t" r="r" b="b"/>
              <a:pathLst>
                <a:path w="3739227" h="4616329">
                  <a:moveTo>
                    <a:pt x="0" y="0"/>
                  </a:moveTo>
                  <a:lnTo>
                    <a:pt x="3739227" y="0"/>
                  </a:lnTo>
                  <a:lnTo>
                    <a:pt x="3739227" y="4616329"/>
                  </a:lnTo>
                  <a:lnTo>
                    <a:pt x="0" y="4616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1955346" cy="4616329"/>
            </a:xfrm>
            <a:custGeom>
              <a:avLst/>
              <a:gdLst/>
              <a:ahLst/>
              <a:cxnLst/>
              <a:rect l="l" t="t" r="r" b="b"/>
              <a:pathLst>
                <a:path w="1955346" h="4616329">
                  <a:moveTo>
                    <a:pt x="0" y="0"/>
                  </a:moveTo>
                  <a:lnTo>
                    <a:pt x="1955346" y="0"/>
                  </a:lnTo>
                  <a:lnTo>
                    <a:pt x="1955346" y="4616329"/>
                  </a:lnTo>
                  <a:lnTo>
                    <a:pt x="0" y="4616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r="-91230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</p:spTree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6127C-5F85-7CB6-7B47-B8509BCAC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FDEFF5F-F0AD-330A-CC37-36F4EE66DB2F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9590C6BE-01B1-7723-8B69-F079C2199DAF}"/>
              </a:ext>
            </a:extLst>
          </p:cNvPr>
          <p:cNvSpPr/>
          <p:nvPr/>
        </p:nvSpPr>
        <p:spPr>
          <a:xfrm>
            <a:off x="0" y="891399"/>
            <a:ext cx="14176817" cy="7937274"/>
          </a:xfrm>
          <a:custGeom>
            <a:avLst/>
            <a:gdLst/>
            <a:ahLst/>
            <a:cxnLst/>
            <a:rect l="l" t="t" r="r" b="b"/>
            <a:pathLst>
              <a:path w="14176817" h="7937274">
                <a:moveTo>
                  <a:pt x="0" y="0"/>
                </a:moveTo>
                <a:lnTo>
                  <a:pt x="14176817" y="0"/>
                </a:lnTo>
                <a:lnTo>
                  <a:pt x="14176817" y="7937274"/>
                </a:lnTo>
                <a:lnTo>
                  <a:pt x="0" y="79372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7000"/>
            </a:blip>
            <a:stretch>
              <a:fillRect t="-2998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06B1D053-7E07-EC5A-D410-5B9AC11A8A80}"/>
              </a:ext>
            </a:extLst>
          </p:cNvPr>
          <p:cNvSpPr/>
          <p:nvPr/>
        </p:nvSpPr>
        <p:spPr>
          <a:xfrm>
            <a:off x="5362548" y="2857500"/>
            <a:ext cx="6492240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3D9C5C36-6075-651B-EA55-E980A87B8C2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1469450" y="4860036"/>
            <a:ext cx="5572365" cy="5572365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D4EC407A-FC02-118A-D8F3-00483609EAA4}"/>
              </a:ext>
            </a:extLst>
          </p:cNvPr>
          <p:cNvSpPr txBox="1"/>
          <p:nvPr/>
        </p:nvSpPr>
        <p:spPr>
          <a:xfrm>
            <a:off x="4267200" y="3462247"/>
            <a:ext cx="8998175" cy="30951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78"/>
              </a:lnSpc>
              <a:spcBef>
                <a:spcPct val="0"/>
              </a:spcBef>
            </a:pPr>
            <a:r>
              <a:rPr lang="pt-BR" sz="3600" kern="1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igreja precisa repensar seu papel na missão, reconhecer que sua atuação vai além dos cultos, envolvendo serviço, cuidado e presença ativa na comunidade.</a:t>
            </a:r>
            <a:endParaRPr lang="pt-BR" sz="36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ts val="4878"/>
              </a:lnSpc>
              <a:spcBef>
                <a:spcPct val="0"/>
              </a:spcBef>
            </a:pPr>
            <a:endParaRPr lang="en-US" sz="3484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ABF7F8B1-7877-BFD3-D8BD-8A99FF137BB2}"/>
              </a:ext>
            </a:extLst>
          </p:cNvPr>
          <p:cNvSpPr txBox="1"/>
          <p:nvPr/>
        </p:nvSpPr>
        <p:spPr>
          <a:xfrm>
            <a:off x="3230778" y="1399173"/>
            <a:ext cx="10755779" cy="13266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879"/>
              </a:lnSpc>
              <a:spcBef>
                <a:spcPct val="0"/>
              </a:spcBef>
            </a:pPr>
            <a:r>
              <a:rPr lang="en-US" sz="7771" b="1" dirty="0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IGREJA INFLUENCIADORA</a:t>
            </a:r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5EE41527-ED68-7713-9AE3-15C9B20CDF17}"/>
              </a:ext>
            </a:extLst>
          </p:cNvPr>
          <p:cNvGrpSpPr/>
          <p:nvPr/>
        </p:nvGrpSpPr>
        <p:grpSpPr>
          <a:xfrm>
            <a:off x="2558128" y="6824753"/>
            <a:ext cx="2804420" cy="3462247"/>
            <a:chOff x="0" y="0"/>
            <a:chExt cx="3739227" cy="4616329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F58D1F32-1563-6F4C-E76A-F34E2BD30A66}"/>
                </a:ext>
              </a:extLst>
            </p:cNvPr>
            <p:cNvSpPr/>
            <p:nvPr/>
          </p:nvSpPr>
          <p:spPr>
            <a:xfrm>
              <a:off x="0" y="0"/>
              <a:ext cx="3739227" cy="4616329"/>
            </a:xfrm>
            <a:custGeom>
              <a:avLst/>
              <a:gdLst/>
              <a:ahLst/>
              <a:cxnLst/>
              <a:rect l="l" t="t" r="r" b="b"/>
              <a:pathLst>
                <a:path w="3739227" h="4616329">
                  <a:moveTo>
                    <a:pt x="0" y="0"/>
                  </a:moveTo>
                  <a:lnTo>
                    <a:pt x="3739227" y="0"/>
                  </a:lnTo>
                  <a:lnTo>
                    <a:pt x="3739227" y="4616329"/>
                  </a:lnTo>
                  <a:lnTo>
                    <a:pt x="0" y="4616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235EAF04-C720-E4E4-5BB7-00C829C32F21}"/>
                </a:ext>
              </a:extLst>
            </p:cNvPr>
            <p:cNvSpPr/>
            <p:nvPr/>
          </p:nvSpPr>
          <p:spPr>
            <a:xfrm>
              <a:off x="0" y="0"/>
              <a:ext cx="1955346" cy="4616329"/>
            </a:xfrm>
            <a:custGeom>
              <a:avLst/>
              <a:gdLst/>
              <a:ahLst/>
              <a:cxnLst/>
              <a:rect l="l" t="t" r="r" b="b"/>
              <a:pathLst>
                <a:path w="1955346" h="4616329">
                  <a:moveTo>
                    <a:pt x="0" y="0"/>
                  </a:moveTo>
                  <a:lnTo>
                    <a:pt x="1955346" y="0"/>
                  </a:lnTo>
                  <a:lnTo>
                    <a:pt x="1955346" y="4616329"/>
                  </a:lnTo>
                  <a:lnTo>
                    <a:pt x="0" y="4616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r="-91230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3841218196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8079" b="-1807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5106861" y="1727046"/>
            <a:ext cx="678022" cy="837064"/>
          </a:xfrm>
          <a:custGeom>
            <a:avLst/>
            <a:gdLst/>
            <a:ahLst/>
            <a:cxnLst/>
            <a:rect l="l" t="t" r="r" b="b"/>
            <a:pathLst>
              <a:path w="678022" h="837064">
                <a:moveTo>
                  <a:pt x="0" y="0"/>
                </a:moveTo>
                <a:lnTo>
                  <a:pt x="678022" y="0"/>
                </a:lnTo>
                <a:lnTo>
                  <a:pt x="678022" y="837064"/>
                </a:lnTo>
                <a:lnTo>
                  <a:pt x="0" y="8370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/>
          <p:cNvGrpSpPr/>
          <p:nvPr/>
        </p:nvGrpSpPr>
        <p:grpSpPr>
          <a:xfrm>
            <a:off x="6464835" y="656450"/>
            <a:ext cx="10144603" cy="2474369"/>
            <a:chOff x="0" y="0"/>
            <a:chExt cx="13526137" cy="3299159"/>
          </a:xfrm>
        </p:grpSpPr>
        <p:sp>
          <p:nvSpPr>
            <p:cNvPr id="6" name="TextBox 6"/>
            <p:cNvSpPr txBox="1"/>
            <p:nvPr/>
          </p:nvSpPr>
          <p:spPr>
            <a:xfrm>
              <a:off x="0" y="615812"/>
              <a:ext cx="11894175" cy="26833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4040"/>
                </a:lnSpc>
                <a:spcBef>
                  <a:spcPct val="0"/>
                </a:spcBef>
              </a:pPr>
              <a:r>
                <a:rPr lang="en-US" sz="2885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ser a </a:t>
              </a:r>
              <a:r>
                <a:rPr lang="en-US" sz="2885" dirty="0" err="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portadora</a:t>
              </a:r>
              <a:r>
                <a:rPr lang="en-US" sz="2885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do Evangelho para o </a:t>
              </a:r>
              <a:r>
                <a:rPr lang="en-US" sz="2885" dirty="0" err="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mundo</a:t>
              </a:r>
              <a:r>
                <a:rPr lang="en-US" sz="2885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, </a:t>
              </a:r>
              <a:r>
                <a:rPr lang="en-US" sz="2885" dirty="0" err="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ela</a:t>
              </a:r>
              <a:r>
                <a:rPr lang="en-US" sz="2885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2885" dirty="0" err="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vira</a:t>
              </a:r>
              <a:r>
                <a:rPr lang="en-US" sz="2885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um </a:t>
              </a:r>
              <a:r>
                <a:rPr lang="en-US" sz="2885" dirty="0" err="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clube</a:t>
              </a:r>
              <a:r>
                <a:rPr lang="en-US" sz="2885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religioso </a:t>
              </a:r>
              <a:r>
                <a:rPr lang="en-US" sz="2885" dirty="0" err="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como</a:t>
              </a:r>
              <a:r>
                <a:rPr lang="en-US" sz="2885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outro </a:t>
              </a:r>
              <a:r>
                <a:rPr lang="en-US" sz="2885" dirty="0" err="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qualquer</a:t>
              </a:r>
              <a:r>
                <a:rPr lang="en-US" sz="2885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, </a:t>
              </a:r>
              <a:r>
                <a:rPr lang="en-US" sz="2885" dirty="0" err="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simplesmente</a:t>
              </a:r>
              <a:r>
                <a:rPr lang="en-US" sz="2885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2885" dirty="0" err="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cuidando</a:t>
              </a:r>
              <a:r>
                <a:rPr lang="en-US" sz="2885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das </a:t>
              </a:r>
              <a:r>
                <a:rPr lang="en-US" sz="2885" dirty="0" err="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necessidades</a:t>
              </a:r>
              <a:r>
                <a:rPr lang="en-US" sz="2885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e dos interesses dos </a:t>
              </a:r>
              <a:r>
                <a:rPr lang="en-US" sz="2885" dirty="0" err="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seus</a:t>
              </a:r>
              <a:r>
                <a:rPr lang="en-US" sz="2885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2885" dirty="0" err="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membros</a:t>
              </a:r>
              <a:r>
                <a:rPr lang="en-US" sz="2885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. 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13526137" cy="6167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93"/>
                </a:lnSpc>
                <a:spcBef>
                  <a:spcPct val="0"/>
                </a:spcBef>
              </a:pPr>
              <a:r>
                <a:rPr lang="en-US" sz="2852" b="1" u="none" strike="noStrike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Quando a igreja perde de vista o seu chamado,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464835" y="3883294"/>
            <a:ext cx="8892809" cy="2520411"/>
            <a:chOff x="0" y="0"/>
            <a:chExt cx="11857079" cy="3360548"/>
          </a:xfrm>
        </p:grpSpPr>
        <p:sp>
          <p:nvSpPr>
            <p:cNvPr id="9" name="TextBox 9"/>
            <p:cNvSpPr txBox="1"/>
            <p:nvPr/>
          </p:nvSpPr>
          <p:spPr>
            <a:xfrm>
              <a:off x="0" y="616003"/>
              <a:ext cx="11654531" cy="27445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4152"/>
                </a:lnSpc>
                <a:spcBef>
                  <a:spcPct val="0"/>
                </a:spcBef>
              </a:pPr>
              <a:r>
                <a:rPr lang="en-US" sz="2966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ela torna a sua mensagem em uma religião de obrigações, um legalismo moralizante que identifica os feitos de respeito e caridade da classe média com o ser um cristão. 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11857079" cy="6287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0"/>
                </a:lnSpc>
                <a:spcBef>
                  <a:spcPct val="0"/>
                </a:spcBef>
              </a:pPr>
              <a:r>
                <a:rPr lang="en-US" sz="2864" b="1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Quando a igreja perde as boas-novas da graça,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464835" y="7156181"/>
            <a:ext cx="11038359" cy="2415878"/>
            <a:chOff x="0" y="0"/>
            <a:chExt cx="14717812" cy="3221171"/>
          </a:xfrm>
        </p:grpSpPr>
        <p:sp>
          <p:nvSpPr>
            <p:cNvPr id="12" name="TextBox 12"/>
            <p:cNvSpPr txBox="1"/>
            <p:nvPr/>
          </p:nvSpPr>
          <p:spPr>
            <a:xfrm>
              <a:off x="12700" y="601576"/>
              <a:ext cx="14705112" cy="26195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90"/>
                </a:lnSpc>
                <a:spcBef>
                  <a:spcPct val="0"/>
                </a:spcBef>
              </a:pPr>
              <a:r>
                <a:rPr lang="en-US" sz="2850" dirty="0" err="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ela</a:t>
              </a:r>
              <a:r>
                <a:rPr lang="en-US" sz="2850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2850" dirty="0" err="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acaba</a:t>
              </a:r>
              <a:r>
                <a:rPr lang="en-US" sz="2850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2850" dirty="0" err="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sancionando</a:t>
              </a:r>
              <a:r>
                <a:rPr lang="en-US" sz="2850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o status quo, </a:t>
              </a:r>
              <a:r>
                <a:rPr lang="en-US" sz="2850" dirty="0" err="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em</a:t>
              </a:r>
              <a:r>
                <a:rPr lang="en-US" sz="2850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2850" dirty="0" err="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vez</a:t>
              </a:r>
              <a:r>
                <a:rPr lang="en-US" sz="2850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de </a:t>
              </a:r>
              <a:r>
                <a:rPr lang="en-US" sz="2850" dirty="0" err="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subverte</a:t>
              </a:r>
              <a:r>
                <a:rPr lang="en-US" sz="2850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̂-lo. </a:t>
              </a:r>
            </a:p>
            <a:p>
              <a:pPr algn="just">
                <a:lnSpc>
                  <a:spcPts val="3990"/>
                </a:lnSpc>
                <a:spcBef>
                  <a:spcPct val="0"/>
                </a:spcBef>
              </a:pPr>
              <a:r>
                <a:rPr lang="en-US" sz="2850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Ao </a:t>
              </a:r>
              <a:r>
                <a:rPr lang="en-US" sz="2850" dirty="0" err="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invés</a:t>
              </a:r>
              <a:r>
                <a:rPr lang="en-US" sz="2850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de </a:t>
              </a:r>
              <a:r>
                <a:rPr lang="en-US" sz="2850" dirty="0" err="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viver</a:t>
              </a:r>
              <a:r>
                <a:rPr lang="en-US" sz="2850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o </a:t>
              </a:r>
              <a:r>
                <a:rPr lang="en-US" sz="2850" dirty="0" err="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hoje</a:t>
              </a:r>
              <a:r>
                <a:rPr lang="en-US" sz="2850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à luz do que </a:t>
              </a:r>
              <a:r>
                <a:rPr lang="en-US" sz="2850" dirty="0" err="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esta</a:t>
              </a:r>
              <a:r>
                <a:rPr lang="en-US" sz="2850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́ </a:t>
              </a:r>
              <a:r>
                <a:rPr lang="en-US" sz="2850" dirty="0" err="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por</a:t>
              </a:r>
              <a:r>
                <a:rPr lang="en-US" sz="2850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2850" dirty="0" err="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vir</a:t>
              </a:r>
              <a:r>
                <a:rPr lang="en-US" sz="2850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, </a:t>
              </a:r>
              <a:r>
                <a:rPr lang="en-US" sz="2850" dirty="0" err="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ela</a:t>
              </a:r>
              <a:r>
                <a:rPr lang="en-US" sz="2850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2850" dirty="0" err="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idolatra</a:t>
              </a:r>
              <a:r>
                <a:rPr lang="en-US" sz="2850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o </a:t>
              </a:r>
              <a:r>
                <a:rPr lang="en-US" sz="2850" dirty="0" err="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presente</a:t>
              </a:r>
              <a:r>
                <a:rPr lang="en-US" sz="2850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, </a:t>
              </a:r>
              <a:r>
                <a:rPr lang="en-US" sz="2850" dirty="0" err="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até</a:t>
              </a:r>
              <a:r>
                <a:rPr lang="en-US" sz="2850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2850" dirty="0" err="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mesmo</a:t>
              </a:r>
              <a:r>
                <a:rPr lang="en-US" sz="2850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2850" dirty="0" err="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identificando</a:t>
              </a:r>
              <a:r>
                <a:rPr lang="en-US" sz="2850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2850" dirty="0" err="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cada</a:t>
              </a:r>
              <a:r>
                <a:rPr lang="en-US" sz="2850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2850" dirty="0" err="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sistema</a:t>
              </a:r>
              <a:r>
                <a:rPr lang="en-US" sz="2850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2850" dirty="0" err="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opressor</a:t>
              </a:r>
              <a:r>
                <a:rPr lang="en-US" sz="2850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2850" dirty="0" err="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não</a:t>
              </a:r>
              <a:r>
                <a:rPr lang="en-US" sz="2850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2850" dirty="0" err="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apenas</a:t>
              </a:r>
              <a:r>
                <a:rPr lang="en-US" sz="2850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2850" dirty="0" err="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como</a:t>
              </a:r>
              <a:r>
                <a:rPr lang="en-US" sz="2850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2850" dirty="0" err="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necessário</a:t>
              </a:r>
              <a:r>
                <a:rPr lang="en-US" sz="2850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, mas </a:t>
              </a:r>
              <a:r>
                <a:rPr lang="en-US" sz="2850" dirty="0" err="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como</a:t>
              </a:r>
              <a:r>
                <a:rPr lang="en-US" sz="2850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2850" dirty="0" err="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enviado</a:t>
              </a:r>
              <a:r>
                <a:rPr lang="en-US" sz="2850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2850" dirty="0" err="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por</a:t>
              </a:r>
              <a:r>
                <a:rPr lang="en-US" sz="2850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Deus. 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47625"/>
              <a:ext cx="14253986" cy="6105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950"/>
                </a:lnSpc>
                <a:spcBef>
                  <a:spcPct val="0"/>
                </a:spcBef>
              </a:pPr>
              <a:r>
                <a:rPr lang="en-US" sz="2821" b="1" u="none" strike="noStrike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Quando a igreja se esquece da mensagem de esperança,</a:t>
              </a:r>
            </a:p>
          </p:txBody>
        </p:sp>
      </p:grpSp>
      <p:sp>
        <p:nvSpPr>
          <p:cNvPr id="14" name="AutoShape 14"/>
          <p:cNvSpPr/>
          <p:nvPr/>
        </p:nvSpPr>
        <p:spPr>
          <a:xfrm flipV="1">
            <a:off x="6124859" y="1297347"/>
            <a:ext cx="0" cy="1595251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15" name="Freeform 15"/>
          <p:cNvSpPr/>
          <p:nvPr/>
        </p:nvSpPr>
        <p:spPr>
          <a:xfrm>
            <a:off x="5068761" y="4833755"/>
            <a:ext cx="678022" cy="837064"/>
          </a:xfrm>
          <a:custGeom>
            <a:avLst/>
            <a:gdLst/>
            <a:ahLst/>
            <a:cxnLst/>
            <a:rect l="l" t="t" r="r" b="b"/>
            <a:pathLst>
              <a:path w="678022" h="837064">
                <a:moveTo>
                  <a:pt x="0" y="0"/>
                </a:moveTo>
                <a:lnTo>
                  <a:pt x="678022" y="0"/>
                </a:lnTo>
                <a:lnTo>
                  <a:pt x="678022" y="837065"/>
                </a:lnTo>
                <a:lnTo>
                  <a:pt x="0" y="8370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6" name="AutoShape 16"/>
          <p:cNvSpPr/>
          <p:nvPr/>
        </p:nvSpPr>
        <p:spPr>
          <a:xfrm flipV="1">
            <a:off x="6105809" y="4454662"/>
            <a:ext cx="0" cy="1595251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17" name="Freeform 17"/>
          <p:cNvSpPr/>
          <p:nvPr/>
        </p:nvSpPr>
        <p:spPr>
          <a:xfrm>
            <a:off x="5068761" y="8041675"/>
            <a:ext cx="678022" cy="837064"/>
          </a:xfrm>
          <a:custGeom>
            <a:avLst/>
            <a:gdLst/>
            <a:ahLst/>
            <a:cxnLst/>
            <a:rect l="l" t="t" r="r" b="b"/>
            <a:pathLst>
              <a:path w="678022" h="837064">
                <a:moveTo>
                  <a:pt x="0" y="0"/>
                </a:moveTo>
                <a:lnTo>
                  <a:pt x="678022" y="0"/>
                </a:lnTo>
                <a:lnTo>
                  <a:pt x="678022" y="837064"/>
                </a:lnTo>
                <a:lnTo>
                  <a:pt x="0" y="8370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8" name="AutoShape 18"/>
          <p:cNvSpPr/>
          <p:nvPr/>
        </p:nvSpPr>
        <p:spPr>
          <a:xfrm flipV="1">
            <a:off x="6086759" y="7611977"/>
            <a:ext cx="0" cy="1595251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FA955F-1194-46EE-84B4-96CB0139E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F82247C-0EE3-AC7F-A977-09DA1CAE5F09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algn="ctr">
              <a:lnSpc>
                <a:spcPts val="25468"/>
              </a:lnSpc>
              <a:spcBef>
                <a:spcPct val="0"/>
              </a:spcBef>
            </a:pPr>
            <a:endParaRPr lang="en-US" sz="9600" b="1" dirty="0">
              <a:solidFill>
                <a:srgbClr val="000000"/>
              </a:solidFill>
              <a:latin typeface="Antonio Bold"/>
              <a:ea typeface="Antonio Bold"/>
              <a:cs typeface="Antonio Bold"/>
              <a:sym typeface="Antonio Bold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0E1C2ECA-4E83-C3AF-D860-2FB949924EC6}"/>
              </a:ext>
            </a:extLst>
          </p:cNvPr>
          <p:cNvSpPr/>
          <p:nvPr/>
        </p:nvSpPr>
        <p:spPr>
          <a:xfrm>
            <a:off x="209550" y="1116939"/>
            <a:ext cx="17697450" cy="8141361"/>
          </a:xfrm>
          <a:custGeom>
            <a:avLst/>
            <a:gdLst/>
            <a:ahLst/>
            <a:cxnLst/>
            <a:rect l="l" t="t" r="r" b="b"/>
            <a:pathLst>
              <a:path w="16979891" h="8229600">
                <a:moveTo>
                  <a:pt x="0" y="0"/>
                </a:moveTo>
                <a:lnTo>
                  <a:pt x="16979891" y="0"/>
                </a:lnTo>
                <a:lnTo>
                  <a:pt x="16979891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20344" b="-20344"/>
            </a:stretch>
          </a:blipFill>
        </p:spPr>
        <p:txBody>
          <a:bodyPr/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endParaRPr lang="en-US" sz="12000" b="1" dirty="0">
              <a:solidFill>
                <a:srgbClr val="000000"/>
              </a:solidFill>
              <a:latin typeface="Antonio Bold"/>
              <a:ea typeface="Antonio Bold"/>
              <a:cs typeface="Antonio Bold"/>
              <a:sym typeface="Antonio Bold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12000" b="1" dirty="0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		</a:t>
            </a:r>
            <a:endParaRPr lang="pt-BR" sz="4800" dirty="0">
              <a:latin typeface="Montserrat" pitchFamily="2" charset="77"/>
            </a:endParaRPr>
          </a:p>
        </p:txBody>
      </p:sp>
      <p:pic>
        <p:nvPicPr>
          <p:cNvPr id="4" name="Imagem 3" descr="Foto preta e branca de um prédio&#10;&#10;O conteúdo gerado por IA pode estar incorreto.">
            <a:extLst>
              <a:ext uri="{FF2B5EF4-FFF2-40B4-BE49-F238E27FC236}">
                <a16:creationId xmlns:a16="http://schemas.microsoft.com/office/drawing/2014/main" id="{835BF0C1-4D22-7A54-AAE8-4525F1711D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75" t="712" r="-274" b="-712"/>
          <a:stretch/>
        </p:blipFill>
        <p:spPr>
          <a:xfrm>
            <a:off x="8819717" y="1028700"/>
            <a:ext cx="8495866" cy="822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m 5" descr="Foto preta e branca de um prédio&#10;&#10;O conteúdo gerado por IA pode estar incorreto.">
            <a:extLst>
              <a:ext uri="{FF2B5EF4-FFF2-40B4-BE49-F238E27FC236}">
                <a16:creationId xmlns:a16="http://schemas.microsoft.com/office/drawing/2014/main" id="{92BC6E3D-16CE-E2B9-AE50-D56C21441A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01"/>
          <a:stretch/>
        </p:blipFill>
        <p:spPr>
          <a:xfrm>
            <a:off x="665016" y="1004455"/>
            <a:ext cx="8610598" cy="822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D6133D94-7624-218E-5B07-74B943D53388}"/>
              </a:ext>
            </a:extLst>
          </p:cNvPr>
          <p:cNvSpPr txBox="1"/>
          <p:nvPr/>
        </p:nvSpPr>
        <p:spPr>
          <a:xfrm>
            <a:off x="1219200" y="2628900"/>
            <a:ext cx="15849600" cy="72922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6600" b="1" dirty="0">
                <a:latin typeface="Montserrat" pitchFamily="2" charset="77"/>
                <a:ea typeface="Arial"/>
                <a:cs typeface="Arial"/>
                <a:sym typeface="Arial"/>
              </a:rPr>
              <a:t>"</a:t>
            </a:r>
            <a:r>
              <a:rPr lang="en-US" sz="6600" b="1" dirty="0" err="1">
                <a:latin typeface="Montserrat" pitchFamily="2" charset="77"/>
                <a:ea typeface="Arial"/>
                <a:cs typeface="Arial"/>
                <a:sym typeface="Arial"/>
              </a:rPr>
              <a:t>É</a:t>
            </a:r>
            <a:r>
              <a:rPr lang="en-US" sz="6600" b="1" dirty="0">
                <a:latin typeface="Montserrat" pitchFamily="2" charset="77"/>
                <a:ea typeface="Arial"/>
                <a:cs typeface="Arial"/>
                <a:sym typeface="Arial"/>
              </a:rPr>
              <a:t> MELHOR NÃO SER, DO QUE, </a:t>
            </a: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6600" b="1" dirty="0">
                <a:latin typeface="Montserrat" pitchFamily="2" charset="77"/>
                <a:ea typeface="Arial"/>
                <a:cs typeface="Arial"/>
                <a:sym typeface="Arial"/>
              </a:rPr>
              <a:t>SER SÓ PRA SI MESMO!" </a:t>
            </a: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5400" dirty="0">
                <a:latin typeface="Montserrat" pitchFamily="2" charset="77"/>
                <a:ea typeface="Arial Bold"/>
                <a:cs typeface="Arial Bold"/>
                <a:sym typeface="Arial Bold"/>
              </a:rPr>
              <a:t>Neil Barreto</a:t>
            </a: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endParaRPr lang="en-US" sz="6600" b="1" dirty="0">
              <a:latin typeface="Montserrat" pitchFamily="2" charset="77"/>
              <a:ea typeface="Arial"/>
              <a:cs typeface="Arial"/>
              <a:sym typeface="Arial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endParaRPr lang="pt-BR" sz="54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6975833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BEC671-7F5B-51B8-15CE-0E9167CB9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C1365C8-BC4D-C5AA-9748-64E2CFBFB17B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algn="ctr">
              <a:lnSpc>
                <a:spcPts val="25468"/>
              </a:lnSpc>
              <a:spcBef>
                <a:spcPct val="0"/>
              </a:spcBef>
            </a:pPr>
            <a:endParaRPr lang="en-US" sz="9600" b="1" dirty="0">
              <a:solidFill>
                <a:srgbClr val="000000"/>
              </a:solidFill>
              <a:latin typeface="Antonio Bold"/>
              <a:ea typeface="Antonio Bold"/>
              <a:cs typeface="Antonio Bold"/>
              <a:sym typeface="Antonio Bold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E6533268-6928-32AD-BCBF-86A95C73E8FC}"/>
              </a:ext>
            </a:extLst>
          </p:cNvPr>
          <p:cNvSpPr/>
          <p:nvPr/>
        </p:nvSpPr>
        <p:spPr>
          <a:xfrm>
            <a:off x="209550" y="1116939"/>
            <a:ext cx="17697450" cy="8141361"/>
          </a:xfrm>
          <a:custGeom>
            <a:avLst/>
            <a:gdLst/>
            <a:ahLst/>
            <a:cxnLst/>
            <a:rect l="l" t="t" r="r" b="b"/>
            <a:pathLst>
              <a:path w="16979891" h="8229600">
                <a:moveTo>
                  <a:pt x="0" y="0"/>
                </a:moveTo>
                <a:lnTo>
                  <a:pt x="16979891" y="0"/>
                </a:lnTo>
                <a:lnTo>
                  <a:pt x="16979891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20344" b="-20344"/>
            </a:stretch>
          </a:blipFill>
        </p:spPr>
        <p:txBody>
          <a:bodyPr/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endParaRPr lang="en-US" sz="12000" b="1" dirty="0">
              <a:solidFill>
                <a:srgbClr val="000000"/>
              </a:solidFill>
              <a:latin typeface="Antonio Bold"/>
              <a:ea typeface="Antonio Bold"/>
              <a:cs typeface="Antonio Bold"/>
              <a:sym typeface="Antonio Bold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12000" b="1" dirty="0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		</a:t>
            </a:r>
            <a:endParaRPr lang="pt-BR" sz="4800" dirty="0">
              <a:latin typeface="Montserrat" pitchFamily="2" charset="77"/>
            </a:endParaRPr>
          </a:p>
        </p:txBody>
      </p:sp>
      <p:pic>
        <p:nvPicPr>
          <p:cNvPr id="4" name="Imagem 3" descr="Foto preta e branca de um prédio&#10;&#10;O conteúdo gerado por IA pode estar incorreto.">
            <a:extLst>
              <a:ext uri="{FF2B5EF4-FFF2-40B4-BE49-F238E27FC236}">
                <a16:creationId xmlns:a16="http://schemas.microsoft.com/office/drawing/2014/main" id="{8B183C91-B6FC-69AE-8106-607F3A9B4C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75" t="712" r="-274" b="-712"/>
          <a:stretch/>
        </p:blipFill>
        <p:spPr>
          <a:xfrm>
            <a:off x="8819717" y="1028700"/>
            <a:ext cx="8495866" cy="822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m 5" descr="Foto preta e branca de um prédio&#10;&#10;O conteúdo gerado por IA pode estar incorreto.">
            <a:extLst>
              <a:ext uri="{FF2B5EF4-FFF2-40B4-BE49-F238E27FC236}">
                <a16:creationId xmlns:a16="http://schemas.microsoft.com/office/drawing/2014/main" id="{CF8C739E-7E92-EC90-FA4F-FE1884E5D7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01"/>
          <a:stretch/>
        </p:blipFill>
        <p:spPr>
          <a:xfrm>
            <a:off x="665016" y="1004455"/>
            <a:ext cx="8610598" cy="822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9A77FE37-9F83-4029-92EF-DB717AFEA6A2}"/>
              </a:ext>
            </a:extLst>
          </p:cNvPr>
          <p:cNvSpPr txBox="1"/>
          <p:nvPr/>
        </p:nvSpPr>
        <p:spPr>
          <a:xfrm>
            <a:off x="1256433" y="2014827"/>
            <a:ext cx="1584960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14400" b="1" dirty="0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PLANTAR X REVITALIZAR</a:t>
            </a:r>
          </a:p>
          <a:p>
            <a:pPr algn="ctr">
              <a:spcBef>
                <a:spcPct val="0"/>
              </a:spcBef>
            </a:pPr>
            <a:r>
              <a:rPr lang="pt-BR" sz="5400" dirty="0">
                <a:latin typeface="Montserrat" pitchFamily="2" charset="77"/>
              </a:rPr>
              <a:t>QUAL É MELHOR, MAIS FÁCIL, PRIORIDADE?</a:t>
            </a:r>
          </a:p>
        </p:txBody>
      </p:sp>
    </p:spTree>
    <p:extLst>
      <p:ext uri="{BB962C8B-B14F-4D97-AF65-F5344CB8AC3E}">
        <p14:creationId xmlns:p14="http://schemas.microsoft.com/office/powerpoint/2010/main" val="592849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-16331" y="0"/>
            <a:ext cx="18403149" cy="10287000"/>
          </a:xfrm>
          <a:custGeom>
            <a:avLst/>
            <a:gdLst/>
            <a:ahLst/>
            <a:cxnLst/>
            <a:rect l="l" t="t" r="r" b="b"/>
            <a:pathLst>
              <a:path w="18403149" h="10287000">
                <a:moveTo>
                  <a:pt x="0" y="0"/>
                </a:moveTo>
                <a:lnTo>
                  <a:pt x="18403149" y="0"/>
                </a:lnTo>
                <a:lnTo>
                  <a:pt x="1840314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0000"/>
            </a:blip>
            <a:stretch>
              <a:fillRect t="-8472" b="-35434"/>
            </a:stretch>
          </a:blipFill>
        </p:spPr>
        <p:txBody>
          <a:bodyPr/>
          <a:lstStyle/>
          <a:p>
            <a:pPr algn="ctr"/>
            <a:endParaRPr lang="pt-BR" dirty="0"/>
          </a:p>
        </p:txBody>
      </p:sp>
      <p:sp>
        <p:nvSpPr>
          <p:cNvPr id="5" name="TextBox 5"/>
          <p:cNvSpPr txBox="1"/>
          <p:nvPr/>
        </p:nvSpPr>
        <p:spPr>
          <a:xfrm>
            <a:off x="574643" y="2247900"/>
            <a:ext cx="17221200" cy="62569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4400" b="1" spc="-1" dirty="0">
                <a:latin typeface="Montserrat" pitchFamily="2" charset="77"/>
              </a:rPr>
              <a:t>“Quando a </a:t>
            </a:r>
            <a:r>
              <a:rPr lang="en-US" sz="4400" b="1" spc="-1" dirty="0" err="1">
                <a:latin typeface="Montserrat" pitchFamily="2" charset="77"/>
              </a:rPr>
              <a:t>igreja</a:t>
            </a:r>
            <a:r>
              <a:rPr lang="en-US" sz="4400" b="1" spc="-1" dirty="0">
                <a:latin typeface="Montserrat" pitchFamily="2" charset="77"/>
              </a:rPr>
              <a:t> </a:t>
            </a:r>
            <a:r>
              <a:rPr lang="en-US" sz="4400" b="1" spc="-1" dirty="0" err="1">
                <a:latin typeface="Montserrat" pitchFamily="2" charset="77"/>
              </a:rPr>
              <a:t>permanecem</a:t>
            </a:r>
            <a:r>
              <a:rPr lang="en-US" sz="4400" b="1" spc="-1" dirty="0">
                <a:latin typeface="Montserrat" pitchFamily="2" charset="77"/>
              </a:rPr>
              <a:t> </a:t>
            </a:r>
            <a:r>
              <a:rPr lang="en-US" sz="4400" b="1" spc="-1" dirty="0" err="1">
                <a:latin typeface="Montserrat" pitchFamily="2" charset="77"/>
              </a:rPr>
              <a:t>na</a:t>
            </a:r>
            <a:r>
              <a:rPr lang="en-US" sz="4400" b="1" spc="-1" dirty="0">
                <a:latin typeface="Montserrat" pitchFamily="2" charset="77"/>
              </a:rPr>
              <a:t> </a:t>
            </a:r>
            <a:r>
              <a:rPr lang="en-US" sz="4400" b="1" spc="-1" dirty="0" err="1">
                <a:latin typeface="Montserrat" pitchFamily="2" charset="77"/>
              </a:rPr>
              <a:t>inatividade</a:t>
            </a:r>
            <a:r>
              <a:rPr lang="en-US" sz="4400" b="1" spc="-1" dirty="0">
                <a:latin typeface="Montserrat" pitchFamily="2" charset="77"/>
              </a:rPr>
              <a:t>, </a:t>
            </a:r>
            <a:r>
              <a:rPr lang="en-US" sz="4400" b="1" spc="-1" dirty="0" err="1">
                <a:latin typeface="Montserrat" pitchFamily="2" charset="77"/>
              </a:rPr>
              <a:t>Satanás</a:t>
            </a:r>
            <a:r>
              <a:rPr lang="en-US" sz="4400" b="1" spc="-1" dirty="0">
                <a:latin typeface="Montserrat" pitchFamily="2" charset="77"/>
              </a:rPr>
              <a:t> </a:t>
            </a:r>
            <a:r>
              <a:rPr lang="en-US" sz="4400" b="1" spc="-1" dirty="0" err="1">
                <a:latin typeface="Montserrat" pitchFamily="2" charset="77"/>
              </a:rPr>
              <a:t>os</a:t>
            </a:r>
            <a:r>
              <a:rPr lang="en-US" sz="4400" b="1" spc="-1" dirty="0">
                <a:latin typeface="Montserrat" pitchFamily="2" charset="77"/>
              </a:rPr>
              <a:t> </a:t>
            </a:r>
            <a:r>
              <a:rPr lang="en-US" sz="4400" b="1" spc="-1" dirty="0" err="1">
                <a:latin typeface="Montserrat" pitchFamily="2" charset="77"/>
              </a:rPr>
              <a:t>vê</a:t>
            </a:r>
            <a:r>
              <a:rPr lang="en-US" sz="4400" b="1" spc="-1" dirty="0">
                <a:latin typeface="Montserrat" pitchFamily="2" charset="77"/>
              </a:rPr>
              <a:t> </a:t>
            </a:r>
            <a:r>
              <a:rPr lang="en-US" sz="4400" b="1" spc="-1" dirty="0" err="1">
                <a:latin typeface="Montserrat" pitchFamily="2" charset="77"/>
              </a:rPr>
              <a:t>como</a:t>
            </a:r>
            <a:r>
              <a:rPr lang="en-US" sz="4400" b="1" spc="-1" dirty="0">
                <a:latin typeface="Montserrat" pitchFamily="2" charset="77"/>
              </a:rPr>
              <a:t> </a:t>
            </a:r>
            <a:r>
              <a:rPr lang="en-US" sz="4400" b="1" spc="-1" dirty="0" err="1">
                <a:latin typeface="Montserrat" pitchFamily="2" charset="77"/>
              </a:rPr>
              <a:t>seus</a:t>
            </a:r>
            <a:r>
              <a:rPr lang="en-US" sz="4400" b="1" spc="-1" dirty="0">
                <a:latin typeface="Montserrat" pitchFamily="2" charset="77"/>
              </a:rPr>
              <a:t> </a:t>
            </a:r>
            <a:r>
              <a:rPr lang="en-US" sz="4400" b="1" spc="-1" dirty="0" err="1">
                <a:latin typeface="Montserrat" pitchFamily="2" charset="77"/>
              </a:rPr>
              <a:t>empregados</a:t>
            </a:r>
            <a:r>
              <a:rPr lang="en-US" sz="4400" b="1" spc="-1" dirty="0">
                <a:latin typeface="Montserrat" pitchFamily="2" charset="77"/>
              </a:rPr>
              <a:t>. Ele </a:t>
            </a:r>
            <a:r>
              <a:rPr lang="en-US" sz="4400" b="1" spc="-1" dirty="0" err="1">
                <a:latin typeface="Montserrat" pitchFamily="2" charset="77"/>
              </a:rPr>
              <a:t>ocupa</a:t>
            </a:r>
            <a:r>
              <a:rPr lang="en-US" sz="4400" b="1" spc="-1" dirty="0">
                <a:latin typeface="Montserrat" pitchFamily="2" charset="77"/>
              </a:rPr>
              <a:t> o campo, e </a:t>
            </a:r>
            <a:r>
              <a:rPr lang="en-US" sz="4400" b="1" spc="-1" dirty="0" err="1">
                <a:latin typeface="Montserrat" pitchFamily="2" charset="77"/>
              </a:rPr>
              <a:t>engaja</a:t>
            </a:r>
            <a:r>
              <a:rPr lang="en-US" sz="4400" b="1" spc="-1" dirty="0">
                <a:latin typeface="Montserrat" pitchFamily="2" charset="77"/>
              </a:rPr>
              <a:t> </a:t>
            </a:r>
            <a:r>
              <a:rPr lang="en-US" sz="4400" b="1" spc="-1" dirty="0" err="1">
                <a:latin typeface="Montserrat" pitchFamily="2" charset="77"/>
              </a:rPr>
              <a:t>os</a:t>
            </a:r>
            <a:r>
              <a:rPr lang="en-US" sz="4400" b="1" spc="-1" dirty="0">
                <a:latin typeface="Montserrat" pitchFamily="2" charset="77"/>
              </a:rPr>
              <a:t> </a:t>
            </a:r>
            <a:r>
              <a:rPr lang="en-US" sz="4400" b="1" spc="-1" dirty="0" err="1">
                <a:latin typeface="Montserrat" pitchFamily="2" charset="77"/>
              </a:rPr>
              <a:t>membros</a:t>
            </a:r>
            <a:r>
              <a:rPr lang="en-US" sz="4400" b="1" spc="-1" dirty="0">
                <a:latin typeface="Montserrat" pitchFamily="2" charset="77"/>
              </a:rPr>
              <a:t> </a:t>
            </a:r>
            <a:r>
              <a:rPr lang="en-US" sz="4400" b="1" spc="-1" dirty="0" err="1">
                <a:latin typeface="Montserrat" pitchFamily="2" charset="77"/>
              </a:rPr>
              <a:t>em</a:t>
            </a:r>
            <a:r>
              <a:rPr lang="en-US" sz="4400" b="1" spc="-1" dirty="0">
                <a:latin typeface="Montserrat" pitchFamily="2" charset="77"/>
              </a:rPr>
              <a:t> </a:t>
            </a:r>
            <a:r>
              <a:rPr lang="en-US" sz="4400" b="1" spc="-1" dirty="0" err="1">
                <a:latin typeface="Montserrat" pitchFamily="2" charset="77"/>
              </a:rPr>
              <a:t>linha</a:t>
            </a:r>
            <a:r>
              <a:rPr lang="en-US" sz="4400" b="1" spc="-1" dirty="0">
                <a:latin typeface="Montserrat" pitchFamily="2" charset="77"/>
              </a:rPr>
              <a:t> de </a:t>
            </a:r>
            <a:r>
              <a:rPr lang="en-US" sz="4400" b="1" spc="-1" dirty="0" err="1">
                <a:latin typeface="Montserrat" pitchFamily="2" charset="77"/>
              </a:rPr>
              <a:t>trabalho</a:t>
            </a:r>
            <a:r>
              <a:rPr lang="en-US" sz="4400" b="1" spc="-1" dirty="0">
                <a:latin typeface="Montserrat" pitchFamily="2" charset="77"/>
              </a:rPr>
              <a:t> que </a:t>
            </a:r>
            <a:r>
              <a:rPr lang="en-US" sz="4400" b="1" spc="-1" dirty="0" err="1">
                <a:latin typeface="Montserrat" pitchFamily="2" charset="77"/>
              </a:rPr>
              <a:t>absorvem</a:t>
            </a:r>
            <a:r>
              <a:rPr lang="en-US" sz="4400" b="1" spc="-1" dirty="0">
                <a:latin typeface="Montserrat" pitchFamily="2" charset="77"/>
              </a:rPr>
              <a:t> </a:t>
            </a:r>
            <a:r>
              <a:rPr lang="en-US" sz="4400" b="1" spc="-1" dirty="0" err="1">
                <a:latin typeface="Montserrat" pitchFamily="2" charset="77"/>
              </a:rPr>
              <a:t>suas</a:t>
            </a:r>
            <a:r>
              <a:rPr lang="en-US" sz="4400" b="1" spc="-1" dirty="0">
                <a:latin typeface="Montserrat" pitchFamily="2" charset="77"/>
              </a:rPr>
              <a:t> </a:t>
            </a:r>
            <a:r>
              <a:rPr lang="en-US" sz="4400" b="1" spc="-1" dirty="0" err="1">
                <a:latin typeface="Montserrat" pitchFamily="2" charset="77"/>
              </a:rPr>
              <a:t>energias</a:t>
            </a:r>
            <a:r>
              <a:rPr lang="en-US" sz="4400" b="1" spc="-1" dirty="0">
                <a:latin typeface="Montserrat" pitchFamily="2" charset="77"/>
              </a:rPr>
              <a:t>, </a:t>
            </a:r>
            <a:r>
              <a:rPr lang="en-US" sz="4400" b="1" spc="-1" dirty="0" err="1">
                <a:latin typeface="Montserrat" pitchFamily="2" charset="77"/>
              </a:rPr>
              <a:t>os</a:t>
            </a:r>
            <a:r>
              <a:rPr lang="en-US" sz="4400" b="1" spc="-1" dirty="0">
                <a:latin typeface="Montserrat" pitchFamily="2" charset="77"/>
              </a:rPr>
              <a:t> </a:t>
            </a:r>
            <a:r>
              <a:rPr lang="en-US" sz="4400" b="1" spc="-1" dirty="0" err="1">
                <a:latin typeface="Montserrat" pitchFamily="2" charset="77"/>
              </a:rPr>
              <a:t>destrói</a:t>
            </a:r>
            <a:r>
              <a:rPr lang="en-US" sz="4400" b="1" spc="-1" dirty="0">
                <a:latin typeface="Montserrat" pitchFamily="2" charset="77"/>
              </a:rPr>
              <a:t> </a:t>
            </a:r>
            <a:r>
              <a:rPr lang="en-US" sz="4400" b="1" spc="-1" dirty="0" err="1">
                <a:latin typeface="Montserrat" pitchFamily="2" charset="77"/>
              </a:rPr>
              <a:t>espiritualmente</a:t>
            </a:r>
            <a:r>
              <a:rPr lang="en-US" sz="4400" b="1" spc="-1" dirty="0">
                <a:latin typeface="Montserrat" pitchFamily="2" charset="77"/>
              </a:rPr>
              <a:t>, e </a:t>
            </a:r>
            <a:r>
              <a:rPr lang="en-US" sz="4400" b="1" spc="-1" dirty="0" err="1">
                <a:latin typeface="Montserrat" pitchFamily="2" charset="77"/>
              </a:rPr>
              <a:t>os</a:t>
            </a:r>
            <a:r>
              <a:rPr lang="en-US" sz="4400" b="1" spc="-1" dirty="0">
                <a:latin typeface="Montserrat" pitchFamily="2" charset="77"/>
              </a:rPr>
              <a:t> </a:t>
            </a:r>
            <a:r>
              <a:rPr lang="en-US" sz="4400" b="1" spc="-1" dirty="0" err="1">
                <a:latin typeface="Montserrat" pitchFamily="2" charset="77"/>
              </a:rPr>
              <a:t>faz</a:t>
            </a:r>
            <a:r>
              <a:rPr lang="en-US" sz="4400" b="1" spc="-1" dirty="0">
                <a:latin typeface="Montserrat" pitchFamily="2" charset="77"/>
              </a:rPr>
              <a:t> </a:t>
            </a:r>
            <a:r>
              <a:rPr lang="en-US" sz="4400" b="1" spc="-1" dirty="0" err="1">
                <a:latin typeface="Montserrat" pitchFamily="2" charset="77"/>
              </a:rPr>
              <a:t>cair</a:t>
            </a:r>
            <a:r>
              <a:rPr lang="en-US" sz="4400" b="1" spc="-1" dirty="0">
                <a:latin typeface="Montserrat" pitchFamily="2" charset="77"/>
              </a:rPr>
              <a:t> </a:t>
            </a:r>
            <a:r>
              <a:rPr lang="en-US" sz="4400" b="1" spc="-1" dirty="0" err="1">
                <a:latin typeface="Montserrat" pitchFamily="2" charset="77"/>
              </a:rPr>
              <a:t>como</a:t>
            </a:r>
            <a:r>
              <a:rPr lang="en-US" sz="4400" b="1" spc="-1" dirty="0">
                <a:latin typeface="Montserrat" pitchFamily="2" charset="77"/>
              </a:rPr>
              <a:t> pesos </a:t>
            </a:r>
            <a:r>
              <a:rPr lang="en-US" sz="4400" b="1" spc="-1" dirty="0" err="1">
                <a:latin typeface="Montserrat" pitchFamily="2" charset="77"/>
              </a:rPr>
              <a:t>mortos</a:t>
            </a:r>
            <a:r>
              <a:rPr lang="en-US" sz="4400" b="1" spc="-1" dirty="0">
                <a:latin typeface="Montserrat" pitchFamily="2" charset="77"/>
              </a:rPr>
              <a:t> </a:t>
            </a:r>
            <a:r>
              <a:rPr lang="en-US" sz="4400" b="1" spc="-1" dirty="0" err="1">
                <a:latin typeface="Montserrat" pitchFamily="2" charset="77"/>
              </a:rPr>
              <a:t>na</a:t>
            </a:r>
            <a:r>
              <a:rPr lang="en-US" sz="4400" b="1" spc="-1" dirty="0">
                <a:latin typeface="Montserrat" pitchFamily="2" charset="77"/>
              </a:rPr>
              <a:t> </a:t>
            </a:r>
            <a:r>
              <a:rPr lang="en-US" sz="4400" b="1" spc="-1" dirty="0" err="1">
                <a:latin typeface="Montserrat" pitchFamily="2" charset="77"/>
              </a:rPr>
              <a:t>igreja</a:t>
            </a:r>
            <a:r>
              <a:rPr lang="en-US" sz="4400" b="1" spc="-1" dirty="0">
                <a:latin typeface="Montserrat" pitchFamily="2" charset="77"/>
              </a:rPr>
              <a:t>.”</a:t>
            </a:r>
            <a:endParaRPr lang="pt-BR" sz="4400" b="1" dirty="0">
              <a:latin typeface="Montserrat" pitchFamily="2" charset="77"/>
            </a:endParaRPr>
          </a:p>
          <a:p>
            <a:pPr algn="ctr">
              <a:lnSpc>
                <a:spcPts val="4759"/>
              </a:lnSpc>
              <a:spcBef>
                <a:spcPct val="0"/>
              </a:spcBef>
            </a:pPr>
            <a:endParaRPr lang="en-US" sz="3200" b="1" dirty="0">
              <a:solidFill>
                <a:srgbClr val="000000"/>
              </a:solidFill>
              <a:latin typeface="Montserrat" pitchFamily="2" charset="77"/>
              <a:ea typeface="Montserrat Bold"/>
              <a:cs typeface="Montserrat Bold"/>
              <a:sym typeface="Montserrat Bold"/>
            </a:endParaRP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200" dirty="0" err="1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Testemunhos</a:t>
            </a:r>
            <a:r>
              <a:rPr lang="en-US" sz="3200" dirty="0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 para </a:t>
            </a:r>
            <a:r>
              <a:rPr lang="en-US" sz="3200" dirty="0" err="1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Igreja</a:t>
            </a:r>
            <a:r>
              <a:rPr lang="en-US" sz="3200" dirty="0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, vol. 6 - p. 425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AAE54-E166-1E36-3DED-D9F33B97C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D17E2C9-6C6E-C4AB-CE02-C9845341A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20" y="-190500"/>
            <a:ext cx="18287980" cy="10667999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B52F6B80-D78C-D0EE-536D-D45BC42B679F}"/>
              </a:ext>
            </a:extLst>
          </p:cNvPr>
          <p:cNvSpPr txBox="1"/>
          <p:nvPr/>
        </p:nvSpPr>
        <p:spPr>
          <a:xfrm>
            <a:off x="2590800" y="3235285"/>
            <a:ext cx="14173200" cy="381642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chemeClr val="bg1"/>
                </a:solidFill>
                <a:latin typeface="Aptos" panose="020B0004020202020204" pitchFamily="34" charset="0"/>
              </a:rPr>
              <a:t>TRANSFORMANDO IGREJAS EM COLMEIAS MISSIONÁRIAS:</a:t>
            </a:r>
          </a:p>
          <a:p>
            <a:pPr algn="ctr"/>
            <a:r>
              <a:rPr lang="pt-BR" sz="6000" b="1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pt-BR" sz="4400" b="1" dirty="0">
                <a:solidFill>
                  <a:schemeClr val="bg1"/>
                </a:solidFill>
                <a:latin typeface="Aptos" panose="020B0004020202020204" pitchFamily="34" charset="0"/>
              </a:rPr>
              <a:t>como mobilizar membros através de centros de influência, saúde e capacitação comunitária</a:t>
            </a:r>
            <a:endParaRPr lang="pt-BR" sz="44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962332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0885" y="-34527"/>
            <a:ext cx="18288000" cy="1037321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8079" b="-1807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2516836" y="556944"/>
            <a:ext cx="1612657" cy="9082356"/>
          </a:xfrm>
          <a:custGeom>
            <a:avLst/>
            <a:gdLst/>
            <a:ahLst/>
            <a:cxnLst/>
            <a:rect l="l" t="t" r="r" b="b"/>
            <a:pathLst>
              <a:path w="1612657" h="8229600">
                <a:moveTo>
                  <a:pt x="0" y="0"/>
                </a:moveTo>
                <a:lnTo>
                  <a:pt x="1612657" y="0"/>
                </a:lnTo>
                <a:lnTo>
                  <a:pt x="1612657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63996" t="-156000" r="-1258499"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4" name="TextBox 4"/>
          <p:cNvSpPr txBox="1"/>
          <p:nvPr/>
        </p:nvSpPr>
        <p:spPr>
          <a:xfrm>
            <a:off x="1249108" y="397415"/>
            <a:ext cx="3688891" cy="2810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8000" b="1" dirty="0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O</a:t>
            </a:r>
            <a:endParaRPr lang="en-US" sz="4700" b="1" dirty="0">
              <a:solidFill>
                <a:srgbClr val="000000"/>
              </a:solidFill>
              <a:latin typeface="Antonio Bold"/>
              <a:ea typeface="Antonio Bold"/>
              <a:cs typeface="Antonio Bold"/>
              <a:sym typeface="Antonio Bold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endParaRPr lang="en-US" sz="4700" b="1" dirty="0">
              <a:solidFill>
                <a:srgbClr val="000000"/>
              </a:solidFill>
              <a:latin typeface="Antonio Bold"/>
              <a:ea typeface="Antonio Bold"/>
              <a:cs typeface="Antonio Bold"/>
              <a:sym typeface="Antonio Bold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2505593" y="-34526"/>
            <a:ext cx="15793419" cy="10373212"/>
          </a:xfrm>
          <a:custGeom>
            <a:avLst/>
            <a:gdLst/>
            <a:ahLst/>
            <a:cxnLst/>
            <a:rect l="l" t="t" r="r" b="b"/>
            <a:pathLst>
              <a:path w="21039553" h="13716000">
                <a:moveTo>
                  <a:pt x="0" y="0"/>
                </a:moveTo>
                <a:lnTo>
                  <a:pt x="21039553" y="0"/>
                </a:lnTo>
                <a:lnTo>
                  <a:pt x="21039553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6000"/>
            </a:blip>
            <a:stretch>
              <a:fillRect t="-38561" b="-37623"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10" name="TextBox 4">
            <a:extLst>
              <a:ext uri="{FF2B5EF4-FFF2-40B4-BE49-F238E27FC236}">
                <a16:creationId xmlns:a16="http://schemas.microsoft.com/office/drawing/2014/main" id="{26B23B8F-0448-C809-E8D7-43F25A2908D4}"/>
              </a:ext>
            </a:extLst>
          </p:cNvPr>
          <p:cNvSpPr txBox="1"/>
          <p:nvPr/>
        </p:nvSpPr>
        <p:spPr>
          <a:xfrm>
            <a:off x="1281005" y="1512060"/>
            <a:ext cx="3688891" cy="2810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8000" b="1" dirty="0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B</a:t>
            </a:r>
            <a:endParaRPr lang="en-US" sz="4700" b="1" dirty="0">
              <a:solidFill>
                <a:srgbClr val="000000"/>
              </a:solidFill>
              <a:latin typeface="Antonio Bold"/>
              <a:ea typeface="Antonio Bold"/>
              <a:cs typeface="Antonio Bold"/>
              <a:sym typeface="Antonio Bold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endParaRPr lang="en-US" sz="4700" b="1" dirty="0">
              <a:solidFill>
                <a:srgbClr val="000000"/>
              </a:solidFill>
              <a:latin typeface="Antonio Bold"/>
              <a:ea typeface="Antonio Bold"/>
              <a:cs typeface="Antonio Bold"/>
              <a:sym typeface="Antonio Bold"/>
            </a:endParaRPr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DF564B26-DB98-B347-7B3C-469222F60CE9}"/>
              </a:ext>
            </a:extLst>
          </p:cNvPr>
          <p:cNvSpPr txBox="1"/>
          <p:nvPr/>
        </p:nvSpPr>
        <p:spPr>
          <a:xfrm>
            <a:off x="1249108" y="2130284"/>
            <a:ext cx="3688891" cy="20484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endParaRPr lang="en-US" sz="4700" b="1" dirty="0">
              <a:solidFill>
                <a:srgbClr val="000000"/>
              </a:solidFill>
              <a:latin typeface="Antonio Bold"/>
              <a:ea typeface="Antonio Bold"/>
              <a:cs typeface="Antonio Bold"/>
              <a:sym typeface="Antonio Bold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endParaRPr lang="en-US" sz="4700" b="1" dirty="0">
              <a:solidFill>
                <a:srgbClr val="000000"/>
              </a:solidFill>
              <a:latin typeface="Antonio Bold"/>
              <a:ea typeface="Antonio Bold"/>
              <a:cs typeface="Antonio Bold"/>
              <a:sym typeface="Antonio Bold"/>
            </a:endParaRPr>
          </a:p>
        </p:txBody>
      </p:sp>
      <p:sp>
        <p:nvSpPr>
          <p:cNvPr id="12" name="TextBox 4">
            <a:extLst>
              <a:ext uri="{FF2B5EF4-FFF2-40B4-BE49-F238E27FC236}">
                <a16:creationId xmlns:a16="http://schemas.microsoft.com/office/drawing/2014/main" id="{72845EEC-B4AB-B05F-4942-6B71DECCC03D}"/>
              </a:ext>
            </a:extLst>
          </p:cNvPr>
          <p:cNvSpPr txBox="1"/>
          <p:nvPr/>
        </p:nvSpPr>
        <p:spPr>
          <a:xfrm>
            <a:off x="1148640" y="2613402"/>
            <a:ext cx="3688891" cy="2810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8000" b="1" dirty="0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J</a:t>
            </a:r>
            <a:endParaRPr lang="en-US" sz="4700" b="1" dirty="0">
              <a:solidFill>
                <a:srgbClr val="000000"/>
              </a:solidFill>
              <a:latin typeface="Antonio Bold"/>
              <a:ea typeface="Antonio Bold"/>
              <a:cs typeface="Antonio Bold"/>
              <a:sym typeface="Antonio Bold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endParaRPr lang="en-US" sz="4700" b="1" dirty="0">
              <a:solidFill>
                <a:srgbClr val="000000"/>
              </a:solidFill>
              <a:latin typeface="Antonio Bold"/>
              <a:ea typeface="Antonio Bold"/>
              <a:cs typeface="Antonio Bold"/>
              <a:sym typeface="Antonio Bold"/>
            </a:endParaRPr>
          </a:p>
        </p:txBody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id="{B0A8848F-8F06-FA44-8DAB-2A1B7782D558}"/>
              </a:ext>
            </a:extLst>
          </p:cNvPr>
          <p:cNvSpPr txBox="1"/>
          <p:nvPr/>
        </p:nvSpPr>
        <p:spPr>
          <a:xfrm>
            <a:off x="1149222" y="3738403"/>
            <a:ext cx="3688891" cy="2810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8000" b="1" dirty="0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E</a:t>
            </a:r>
            <a:endParaRPr lang="en-US" sz="4700" b="1" dirty="0">
              <a:solidFill>
                <a:srgbClr val="000000"/>
              </a:solidFill>
              <a:latin typeface="Antonio Bold"/>
              <a:ea typeface="Antonio Bold"/>
              <a:cs typeface="Antonio Bold"/>
              <a:sym typeface="Antonio Bold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endParaRPr lang="en-US" sz="4700" b="1" dirty="0">
              <a:solidFill>
                <a:srgbClr val="000000"/>
              </a:solidFill>
              <a:latin typeface="Antonio Bold"/>
              <a:ea typeface="Antonio Bold"/>
              <a:cs typeface="Antonio Bold"/>
              <a:sym typeface="Antonio Bold"/>
            </a:endParaRPr>
          </a:p>
        </p:txBody>
      </p:sp>
      <p:sp>
        <p:nvSpPr>
          <p:cNvPr id="14" name="TextBox 4">
            <a:extLst>
              <a:ext uri="{FF2B5EF4-FFF2-40B4-BE49-F238E27FC236}">
                <a16:creationId xmlns:a16="http://schemas.microsoft.com/office/drawing/2014/main" id="{BA57308D-6587-E8AD-AB9C-1999E34206E2}"/>
              </a:ext>
            </a:extLst>
          </p:cNvPr>
          <p:cNvSpPr txBox="1"/>
          <p:nvPr/>
        </p:nvSpPr>
        <p:spPr>
          <a:xfrm>
            <a:off x="1148640" y="4847821"/>
            <a:ext cx="3688891" cy="2810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8000" b="1" dirty="0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T</a:t>
            </a:r>
            <a:endParaRPr lang="en-US" sz="4700" b="1" dirty="0">
              <a:solidFill>
                <a:srgbClr val="000000"/>
              </a:solidFill>
              <a:latin typeface="Antonio Bold"/>
              <a:ea typeface="Antonio Bold"/>
              <a:cs typeface="Antonio Bold"/>
              <a:sym typeface="Antonio Bold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endParaRPr lang="en-US" sz="4700" b="1" dirty="0">
              <a:solidFill>
                <a:srgbClr val="000000"/>
              </a:solidFill>
              <a:latin typeface="Antonio Bold"/>
              <a:ea typeface="Antonio Bold"/>
              <a:cs typeface="Antonio Bold"/>
              <a:sym typeface="Antonio Bold"/>
            </a:endParaRPr>
          </a:p>
        </p:txBody>
      </p:sp>
      <p:sp>
        <p:nvSpPr>
          <p:cNvPr id="15" name="TextBox 4">
            <a:extLst>
              <a:ext uri="{FF2B5EF4-FFF2-40B4-BE49-F238E27FC236}">
                <a16:creationId xmlns:a16="http://schemas.microsoft.com/office/drawing/2014/main" id="{51D5DF20-F7C0-2DD8-5197-EC18165D9409}"/>
              </a:ext>
            </a:extLst>
          </p:cNvPr>
          <p:cNvSpPr txBox="1"/>
          <p:nvPr/>
        </p:nvSpPr>
        <p:spPr>
          <a:xfrm>
            <a:off x="1136771" y="5972822"/>
            <a:ext cx="3688891" cy="2810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8000" b="1" dirty="0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I</a:t>
            </a:r>
            <a:endParaRPr lang="en-US" sz="4700" b="1" dirty="0">
              <a:solidFill>
                <a:srgbClr val="000000"/>
              </a:solidFill>
              <a:latin typeface="Antonio Bold"/>
              <a:ea typeface="Antonio Bold"/>
              <a:cs typeface="Antonio Bold"/>
              <a:sym typeface="Antonio Bold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endParaRPr lang="en-US" sz="4700" b="1" dirty="0">
              <a:solidFill>
                <a:srgbClr val="000000"/>
              </a:solidFill>
              <a:latin typeface="Antonio Bold"/>
              <a:ea typeface="Antonio Bold"/>
              <a:cs typeface="Antonio Bold"/>
              <a:sym typeface="Antonio Bold"/>
            </a:endParaRPr>
          </a:p>
        </p:txBody>
      </p:sp>
      <p:sp>
        <p:nvSpPr>
          <p:cNvPr id="18" name="TextBox 4">
            <a:extLst>
              <a:ext uri="{FF2B5EF4-FFF2-40B4-BE49-F238E27FC236}">
                <a16:creationId xmlns:a16="http://schemas.microsoft.com/office/drawing/2014/main" id="{61DF2B19-0906-2FC6-C203-242613B7FCDD}"/>
              </a:ext>
            </a:extLst>
          </p:cNvPr>
          <p:cNvSpPr txBox="1"/>
          <p:nvPr/>
        </p:nvSpPr>
        <p:spPr>
          <a:xfrm>
            <a:off x="1136189" y="7081266"/>
            <a:ext cx="3688891" cy="2810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8000" b="1" dirty="0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V</a:t>
            </a:r>
            <a:endParaRPr lang="en-US" sz="4700" b="1" dirty="0">
              <a:solidFill>
                <a:srgbClr val="000000"/>
              </a:solidFill>
              <a:latin typeface="Antonio Bold"/>
              <a:ea typeface="Antonio Bold"/>
              <a:cs typeface="Antonio Bold"/>
              <a:sym typeface="Antonio Bold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endParaRPr lang="en-US" sz="4700" b="1" dirty="0">
              <a:solidFill>
                <a:srgbClr val="000000"/>
              </a:solidFill>
              <a:latin typeface="Antonio Bold"/>
              <a:ea typeface="Antonio Bold"/>
              <a:cs typeface="Antonio Bold"/>
              <a:sym typeface="Antonio Bold"/>
            </a:endParaRPr>
          </a:p>
        </p:txBody>
      </p:sp>
      <p:sp>
        <p:nvSpPr>
          <p:cNvPr id="19" name="TextBox 4">
            <a:extLst>
              <a:ext uri="{FF2B5EF4-FFF2-40B4-BE49-F238E27FC236}">
                <a16:creationId xmlns:a16="http://schemas.microsoft.com/office/drawing/2014/main" id="{2FEAA562-58AC-539E-4CE2-E990EF061AC7}"/>
              </a:ext>
            </a:extLst>
          </p:cNvPr>
          <p:cNvSpPr txBox="1"/>
          <p:nvPr/>
        </p:nvSpPr>
        <p:spPr>
          <a:xfrm>
            <a:off x="1159623" y="8090886"/>
            <a:ext cx="3688891" cy="2810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8000" b="1" dirty="0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O</a:t>
            </a:r>
            <a:endParaRPr lang="en-US" sz="4700" b="1" dirty="0">
              <a:solidFill>
                <a:srgbClr val="000000"/>
              </a:solidFill>
              <a:latin typeface="Antonio Bold"/>
              <a:ea typeface="Antonio Bold"/>
              <a:cs typeface="Antonio Bold"/>
              <a:sym typeface="Antonio Bold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endParaRPr lang="en-US" sz="4700" b="1" dirty="0">
              <a:solidFill>
                <a:srgbClr val="000000"/>
              </a:solidFill>
              <a:latin typeface="Antonio Bold"/>
              <a:ea typeface="Antonio Bold"/>
              <a:cs typeface="Antonio Bold"/>
              <a:sym typeface="Antonio Bold"/>
            </a:endParaRPr>
          </a:p>
        </p:txBody>
      </p:sp>
      <p:sp>
        <p:nvSpPr>
          <p:cNvPr id="20" name="TextBox 8">
            <a:extLst>
              <a:ext uri="{FF2B5EF4-FFF2-40B4-BE49-F238E27FC236}">
                <a16:creationId xmlns:a16="http://schemas.microsoft.com/office/drawing/2014/main" id="{050F7A58-2D11-45C7-9240-4A3025B5EC92}"/>
              </a:ext>
            </a:extLst>
          </p:cNvPr>
          <p:cNvSpPr txBox="1"/>
          <p:nvPr/>
        </p:nvSpPr>
        <p:spPr>
          <a:xfrm>
            <a:off x="4495799" y="908756"/>
            <a:ext cx="13771315" cy="85763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ct val="130000"/>
              </a:lnSpc>
              <a:buFont typeface="Wingdings" pitchFamily="2" charset="2"/>
              <a:buChar char="ü"/>
            </a:pPr>
            <a:r>
              <a:rPr lang="pt-BR" sz="3600" dirty="0">
                <a:latin typeface="Montserrat" pitchFamily="2" charset="77"/>
              </a:rPr>
              <a:t>Igrejas comprometidas com práticas espirituais como modo de vida;</a:t>
            </a:r>
          </a:p>
          <a:p>
            <a:pPr marL="457200" indent="-457200">
              <a:lnSpc>
                <a:spcPct val="130000"/>
              </a:lnSpc>
              <a:buFont typeface="Wingdings" pitchFamily="2" charset="2"/>
              <a:buChar char="ü"/>
            </a:pPr>
            <a:r>
              <a:rPr lang="pt-BR" sz="3600" dirty="0">
                <a:latin typeface="Montserrat" pitchFamily="2" charset="77"/>
              </a:rPr>
              <a:t>Igrejas que tenham um custo baixo e um percentual de fidelidade alto;</a:t>
            </a:r>
          </a:p>
          <a:p>
            <a:pPr marL="457200" indent="-457200">
              <a:lnSpc>
                <a:spcPct val="130000"/>
              </a:lnSpc>
              <a:buFont typeface="Wingdings" pitchFamily="2" charset="2"/>
              <a:buChar char="ü"/>
            </a:pPr>
            <a:r>
              <a:rPr lang="pt-BR" sz="3600" dirty="0">
                <a:latin typeface="Montserrat" pitchFamily="2" charset="77"/>
              </a:rPr>
              <a:t>Igrejas que possam ser autorreplicáveis , que assimilem uma cultura de multiplicação;</a:t>
            </a:r>
          </a:p>
          <a:p>
            <a:pPr marL="457200" indent="-457200">
              <a:lnSpc>
                <a:spcPct val="130000"/>
              </a:lnSpc>
              <a:buFont typeface="Wingdings" pitchFamily="2" charset="2"/>
              <a:buChar char="ü"/>
            </a:pPr>
            <a:r>
              <a:rPr lang="pt-BR" sz="3600" dirty="0">
                <a:latin typeface="Montserrat" pitchFamily="2" charset="77"/>
              </a:rPr>
              <a:t>Igreja que sejam relevantes na comunidade;</a:t>
            </a:r>
          </a:p>
          <a:p>
            <a:pPr marL="457200" indent="-457200">
              <a:lnSpc>
                <a:spcPct val="130000"/>
              </a:lnSpc>
              <a:buFont typeface="Wingdings" pitchFamily="2" charset="2"/>
              <a:buChar char="ü"/>
            </a:pPr>
            <a:r>
              <a:rPr lang="pt-BR" sz="3600" dirty="0">
                <a:latin typeface="Montserrat" pitchFamily="2" charset="77"/>
              </a:rPr>
              <a:t>Igrejas que tenham um percentual alto em envolvimento e batismo;</a:t>
            </a:r>
          </a:p>
          <a:p>
            <a:pPr marL="457200" indent="-457200">
              <a:lnSpc>
                <a:spcPct val="130000"/>
              </a:lnSpc>
              <a:buFont typeface="Wingdings" pitchFamily="2" charset="2"/>
              <a:buChar char="ü"/>
            </a:pPr>
            <a:r>
              <a:rPr lang="pt-BR" sz="3600" dirty="0">
                <a:latin typeface="Montserrat" pitchFamily="2" charset="77"/>
              </a:rPr>
              <a:t>Igrejas com mentalidade de Centros de influência;</a:t>
            </a:r>
          </a:p>
          <a:p>
            <a:pPr marL="457200" indent="-457200">
              <a:lnSpc>
                <a:spcPct val="130000"/>
              </a:lnSpc>
              <a:buFont typeface="Wingdings" pitchFamily="2" charset="2"/>
              <a:buChar char="ü"/>
            </a:pPr>
            <a:r>
              <a:rPr lang="pt-BR" sz="3600" dirty="0">
                <a:latin typeface="Montserrat" pitchFamily="2" charset="77"/>
              </a:rPr>
              <a:t>Igrejas em que o evangelismo seja de fato integrado e o percentual de apostasia baixo.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82CB5-0537-497F-C78F-149EF813CD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B1C1950-6379-E80E-B048-C92B73E55F26}"/>
              </a:ext>
            </a:extLst>
          </p:cNvPr>
          <p:cNvSpPr/>
          <p:nvPr/>
        </p:nvSpPr>
        <p:spPr>
          <a:xfrm>
            <a:off x="-23421" y="-190500"/>
            <a:ext cx="18287999" cy="10503408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8079" b="-1807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99" name="Título 3">
            <a:extLst>
              <a:ext uri="{FF2B5EF4-FFF2-40B4-BE49-F238E27FC236}">
                <a16:creationId xmlns:a16="http://schemas.microsoft.com/office/drawing/2014/main" id="{6AA12A0C-62CB-D84D-C8C1-99BC8EC25B6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89041" y="761134"/>
            <a:ext cx="8229600" cy="114300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777201">
              <a:defRPr sz="3315"/>
            </a:lvl1pPr>
          </a:lstStyle>
          <a:p>
            <a:r>
              <a:rPr sz="6000" b="1" dirty="0">
                <a:latin typeface="Montserrat" pitchFamily="2" charset="77"/>
              </a:rPr>
              <a:t>3 </a:t>
            </a:r>
            <a:r>
              <a:rPr lang="pt-BR" sz="6000" b="1" dirty="0">
                <a:latin typeface="Montserrat" pitchFamily="2" charset="77"/>
              </a:rPr>
              <a:t>TIPOS DE CULTURA</a:t>
            </a:r>
            <a:endParaRPr sz="6000" b="1" dirty="0">
              <a:latin typeface="Montserrat" pitchFamily="2" charset="77"/>
            </a:endParaRPr>
          </a:p>
        </p:txBody>
      </p:sp>
      <p:sp>
        <p:nvSpPr>
          <p:cNvPr id="500" name="Círculo">
            <a:extLst>
              <a:ext uri="{FF2B5EF4-FFF2-40B4-BE49-F238E27FC236}">
                <a16:creationId xmlns:a16="http://schemas.microsoft.com/office/drawing/2014/main" id="{2CECE1DB-5CE7-8203-43B1-7BA38A043643}"/>
              </a:ext>
            </a:extLst>
          </p:cNvPr>
          <p:cNvSpPr/>
          <p:nvPr/>
        </p:nvSpPr>
        <p:spPr>
          <a:xfrm>
            <a:off x="4587563" y="3998773"/>
            <a:ext cx="3059340" cy="3059339"/>
          </a:xfrm>
          <a:prstGeom prst="ellipse">
            <a:avLst/>
          </a:prstGeom>
          <a:solidFill>
            <a:schemeClr val="bg2">
              <a:lumMod val="75000"/>
            </a:schemeClr>
          </a:solidFill>
          <a:ln w="12700">
            <a:miter lim="400000"/>
          </a:ln>
        </p:spPr>
        <p:txBody>
          <a:bodyPr lIns="68579" rIns="68579" anchor="ctr"/>
          <a:lstStyle/>
          <a:p>
            <a:pPr defTabSz="311574">
              <a:lnSpc>
                <a:spcPct val="120000"/>
              </a:lnSpc>
              <a:defRPr sz="900" spc="-36"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 sz="1350" dirty="0"/>
          </a:p>
        </p:txBody>
      </p:sp>
      <p:sp>
        <p:nvSpPr>
          <p:cNvPr id="501" name="Círculo">
            <a:extLst>
              <a:ext uri="{FF2B5EF4-FFF2-40B4-BE49-F238E27FC236}">
                <a16:creationId xmlns:a16="http://schemas.microsoft.com/office/drawing/2014/main" id="{0DFBF472-83B0-9E37-7EA6-9AFADF9E9AAD}"/>
              </a:ext>
            </a:extLst>
          </p:cNvPr>
          <p:cNvSpPr/>
          <p:nvPr/>
        </p:nvSpPr>
        <p:spPr>
          <a:xfrm>
            <a:off x="8748499" y="3998773"/>
            <a:ext cx="3059339" cy="3059339"/>
          </a:xfrm>
          <a:prstGeom prst="ellipse">
            <a:avLst/>
          </a:prstGeom>
          <a:solidFill>
            <a:schemeClr val="bg2">
              <a:lumMod val="50000"/>
            </a:schemeClr>
          </a:solidFill>
          <a:ln w="12700">
            <a:miter lim="400000"/>
          </a:ln>
        </p:spPr>
        <p:txBody>
          <a:bodyPr lIns="68579" rIns="68579" anchor="ctr"/>
          <a:lstStyle/>
          <a:p>
            <a:pPr defTabSz="311574">
              <a:lnSpc>
                <a:spcPct val="120000"/>
              </a:lnSpc>
              <a:defRPr sz="900" spc="-36"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 sz="1350"/>
          </a:p>
        </p:txBody>
      </p:sp>
      <p:sp>
        <p:nvSpPr>
          <p:cNvPr id="502" name="Círculo">
            <a:extLst>
              <a:ext uri="{FF2B5EF4-FFF2-40B4-BE49-F238E27FC236}">
                <a16:creationId xmlns:a16="http://schemas.microsoft.com/office/drawing/2014/main" id="{ED37A958-4CE4-6285-0DE3-6C1D2A01144A}"/>
              </a:ext>
            </a:extLst>
          </p:cNvPr>
          <p:cNvSpPr/>
          <p:nvPr/>
        </p:nvSpPr>
        <p:spPr>
          <a:xfrm>
            <a:off x="12888140" y="3998770"/>
            <a:ext cx="3059339" cy="3059339"/>
          </a:xfrm>
          <a:prstGeom prst="ellipse">
            <a:avLst/>
          </a:prstGeom>
          <a:solidFill>
            <a:schemeClr val="bg2">
              <a:lumMod val="25000"/>
            </a:schemeClr>
          </a:solidFill>
          <a:ln w="12700">
            <a:miter lim="400000"/>
          </a:ln>
        </p:spPr>
        <p:txBody>
          <a:bodyPr lIns="68579" rIns="68579" anchor="ctr"/>
          <a:lstStyle/>
          <a:p>
            <a:pPr defTabSz="311574">
              <a:lnSpc>
                <a:spcPct val="120000"/>
              </a:lnSpc>
              <a:defRPr sz="900" spc="-36"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 sz="1350"/>
          </a:p>
        </p:txBody>
      </p:sp>
      <p:sp>
        <p:nvSpPr>
          <p:cNvPr id="503" name="Sinal de Multiplicação">
            <a:extLst>
              <a:ext uri="{FF2B5EF4-FFF2-40B4-BE49-F238E27FC236}">
                <a16:creationId xmlns:a16="http://schemas.microsoft.com/office/drawing/2014/main" id="{F2837FEB-5D1A-266E-1AE0-C1A3302C0347}"/>
              </a:ext>
            </a:extLst>
          </p:cNvPr>
          <p:cNvSpPr/>
          <p:nvPr/>
        </p:nvSpPr>
        <p:spPr>
          <a:xfrm>
            <a:off x="13941557" y="5052187"/>
            <a:ext cx="952503" cy="9525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7" h="21577" extrusionOk="0">
                <a:moveTo>
                  <a:pt x="3398" y="1"/>
                </a:moveTo>
                <a:cubicBezTo>
                  <a:pt x="3368" y="1"/>
                  <a:pt x="3338" y="12"/>
                  <a:pt x="3315" y="35"/>
                </a:cubicBezTo>
                <a:lnTo>
                  <a:pt x="35" y="3315"/>
                </a:lnTo>
                <a:cubicBezTo>
                  <a:pt x="-11" y="3361"/>
                  <a:pt x="-11" y="3434"/>
                  <a:pt x="35" y="3480"/>
                </a:cubicBezTo>
                <a:lnTo>
                  <a:pt x="7290" y="10733"/>
                </a:lnTo>
                <a:cubicBezTo>
                  <a:pt x="7320" y="10764"/>
                  <a:pt x="7320" y="10813"/>
                  <a:pt x="7290" y="10843"/>
                </a:cubicBezTo>
                <a:lnTo>
                  <a:pt x="35" y="18098"/>
                </a:lnTo>
                <a:cubicBezTo>
                  <a:pt x="-11" y="18144"/>
                  <a:pt x="-11" y="18217"/>
                  <a:pt x="35" y="18263"/>
                </a:cubicBezTo>
                <a:lnTo>
                  <a:pt x="3315" y="21543"/>
                </a:lnTo>
                <a:cubicBezTo>
                  <a:pt x="3361" y="21589"/>
                  <a:pt x="3434" y="21589"/>
                  <a:pt x="3480" y="21543"/>
                </a:cubicBezTo>
                <a:lnTo>
                  <a:pt x="10733" y="14288"/>
                </a:lnTo>
                <a:cubicBezTo>
                  <a:pt x="10764" y="14258"/>
                  <a:pt x="10814" y="14258"/>
                  <a:pt x="10845" y="14288"/>
                </a:cubicBezTo>
                <a:lnTo>
                  <a:pt x="18098" y="21543"/>
                </a:lnTo>
                <a:cubicBezTo>
                  <a:pt x="18144" y="21589"/>
                  <a:pt x="18217" y="21589"/>
                  <a:pt x="18263" y="21543"/>
                </a:cubicBezTo>
                <a:lnTo>
                  <a:pt x="21543" y="18263"/>
                </a:lnTo>
                <a:cubicBezTo>
                  <a:pt x="21589" y="18217"/>
                  <a:pt x="21589" y="18144"/>
                  <a:pt x="21543" y="18098"/>
                </a:cubicBezTo>
                <a:lnTo>
                  <a:pt x="14288" y="10845"/>
                </a:lnTo>
                <a:cubicBezTo>
                  <a:pt x="14258" y="10814"/>
                  <a:pt x="14258" y="10764"/>
                  <a:pt x="14288" y="10733"/>
                </a:cubicBezTo>
                <a:lnTo>
                  <a:pt x="21543" y="3480"/>
                </a:lnTo>
                <a:cubicBezTo>
                  <a:pt x="21588" y="3434"/>
                  <a:pt x="21588" y="3360"/>
                  <a:pt x="21543" y="3315"/>
                </a:cubicBezTo>
                <a:lnTo>
                  <a:pt x="18263" y="35"/>
                </a:lnTo>
                <a:cubicBezTo>
                  <a:pt x="18217" y="-11"/>
                  <a:pt x="18144" y="-11"/>
                  <a:pt x="18098" y="35"/>
                </a:cubicBezTo>
                <a:lnTo>
                  <a:pt x="10845" y="7290"/>
                </a:lnTo>
                <a:cubicBezTo>
                  <a:pt x="10814" y="7320"/>
                  <a:pt x="10765" y="7320"/>
                  <a:pt x="10735" y="7290"/>
                </a:cubicBezTo>
                <a:lnTo>
                  <a:pt x="3480" y="35"/>
                </a:lnTo>
                <a:cubicBezTo>
                  <a:pt x="3457" y="12"/>
                  <a:pt x="3428" y="1"/>
                  <a:pt x="3398" y="1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68579" rIns="68579" anchor="ctr"/>
          <a:lstStyle/>
          <a:p>
            <a:pPr defTabSz="311574">
              <a:lnSpc>
                <a:spcPct val="120000"/>
              </a:lnSpc>
              <a:defRPr sz="900" spc="-36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 sz="1350"/>
          </a:p>
        </p:txBody>
      </p:sp>
      <p:sp>
        <p:nvSpPr>
          <p:cNvPr id="504" name="Sinal de Multiplicação">
            <a:extLst>
              <a:ext uri="{FF2B5EF4-FFF2-40B4-BE49-F238E27FC236}">
                <a16:creationId xmlns:a16="http://schemas.microsoft.com/office/drawing/2014/main" id="{1F7C0A92-70B9-0552-B14C-0A8A4E8F8A15}"/>
              </a:ext>
            </a:extLst>
          </p:cNvPr>
          <p:cNvSpPr/>
          <p:nvPr/>
        </p:nvSpPr>
        <p:spPr>
          <a:xfrm rot="18900000">
            <a:off x="9801918" y="5052188"/>
            <a:ext cx="952503" cy="9525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7" h="21577" extrusionOk="0">
                <a:moveTo>
                  <a:pt x="3398" y="1"/>
                </a:moveTo>
                <a:cubicBezTo>
                  <a:pt x="3368" y="1"/>
                  <a:pt x="3338" y="12"/>
                  <a:pt x="3315" y="35"/>
                </a:cubicBezTo>
                <a:lnTo>
                  <a:pt x="35" y="3315"/>
                </a:lnTo>
                <a:cubicBezTo>
                  <a:pt x="-11" y="3361"/>
                  <a:pt x="-11" y="3434"/>
                  <a:pt x="35" y="3480"/>
                </a:cubicBezTo>
                <a:lnTo>
                  <a:pt x="7290" y="10733"/>
                </a:lnTo>
                <a:cubicBezTo>
                  <a:pt x="7320" y="10764"/>
                  <a:pt x="7320" y="10813"/>
                  <a:pt x="7290" y="10843"/>
                </a:cubicBezTo>
                <a:lnTo>
                  <a:pt x="35" y="18098"/>
                </a:lnTo>
                <a:cubicBezTo>
                  <a:pt x="-11" y="18144"/>
                  <a:pt x="-11" y="18217"/>
                  <a:pt x="35" y="18263"/>
                </a:cubicBezTo>
                <a:lnTo>
                  <a:pt x="3315" y="21543"/>
                </a:lnTo>
                <a:cubicBezTo>
                  <a:pt x="3361" y="21589"/>
                  <a:pt x="3434" y="21589"/>
                  <a:pt x="3480" y="21543"/>
                </a:cubicBezTo>
                <a:lnTo>
                  <a:pt x="10733" y="14288"/>
                </a:lnTo>
                <a:cubicBezTo>
                  <a:pt x="10764" y="14258"/>
                  <a:pt x="10814" y="14258"/>
                  <a:pt x="10845" y="14288"/>
                </a:cubicBezTo>
                <a:lnTo>
                  <a:pt x="18098" y="21543"/>
                </a:lnTo>
                <a:cubicBezTo>
                  <a:pt x="18144" y="21589"/>
                  <a:pt x="18217" y="21589"/>
                  <a:pt x="18263" y="21543"/>
                </a:cubicBezTo>
                <a:lnTo>
                  <a:pt x="21543" y="18263"/>
                </a:lnTo>
                <a:cubicBezTo>
                  <a:pt x="21589" y="18217"/>
                  <a:pt x="21589" y="18144"/>
                  <a:pt x="21543" y="18098"/>
                </a:cubicBezTo>
                <a:lnTo>
                  <a:pt x="14288" y="10845"/>
                </a:lnTo>
                <a:cubicBezTo>
                  <a:pt x="14258" y="10814"/>
                  <a:pt x="14258" y="10764"/>
                  <a:pt x="14288" y="10733"/>
                </a:cubicBezTo>
                <a:lnTo>
                  <a:pt x="21543" y="3480"/>
                </a:lnTo>
                <a:cubicBezTo>
                  <a:pt x="21588" y="3434"/>
                  <a:pt x="21588" y="3360"/>
                  <a:pt x="21543" y="3315"/>
                </a:cubicBezTo>
                <a:lnTo>
                  <a:pt x="18263" y="35"/>
                </a:lnTo>
                <a:cubicBezTo>
                  <a:pt x="18217" y="-11"/>
                  <a:pt x="18144" y="-11"/>
                  <a:pt x="18098" y="35"/>
                </a:cubicBezTo>
                <a:lnTo>
                  <a:pt x="10845" y="7290"/>
                </a:lnTo>
                <a:cubicBezTo>
                  <a:pt x="10814" y="7320"/>
                  <a:pt x="10765" y="7320"/>
                  <a:pt x="10735" y="7290"/>
                </a:cubicBezTo>
                <a:lnTo>
                  <a:pt x="3480" y="35"/>
                </a:lnTo>
                <a:cubicBezTo>
                  <a:pt x="3457" y="12"/>
                  <a:pt x="3428" y="1"/>
                  <a:pt x="3398" y="1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68579" rIns="68579" anchor="ctr"/>
          <a:lstStyle/>
          <a:p>
            <a:pPr defTabSz="311574">
              <a:lnSpc>
                <a:spcPct val="120000"/>
              </a:lnSpc>
              <a:defRPr sz="900" spc="-36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 sz="1350"/>
          </a:p>
        </p:txBody>
      </p:sp>
      <p:sp>
        <p:nvSpPr>
          <p:cNvPr id="505" name="Retângulo">
            <a:extLst>
              <a:ext uri="{FF2B5EF4-FFF2-40B4-BE49-F238E27FC236}">
                <a16:creationId xmlns:a16="http://schemas.microsoft.com/office/drawing/2014/main" id="{F1BA2ADA-38BF-5649-716F-1DDB88A8C41E}"/>
              </a:ext>
            </a:extLst>
          </p:cNvPr>
          <p:cNvSpPr/>
          <p:nvPr/>
        </p:nvSpPr>
        <p:spPr>
          <a:xfrm>
            <a:off x="5621866" y="5528440"/>
            <a:ext cx="952503" cy="19516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68579" rIns="68579" anchor="ctr"/>
          <a:lstStyle/>
          <a:p>
            <a:pPr defTabSz="311574">
              <a:lnSpc>
                <a:spcPct val="120000"/>
              </a:lnSpc>
              <a:defRPr sz="900" spc="-36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 sz="1350"/>
          </a:p>
        </p:txBody>
      </p:sp>
    </p:spTree>
    <p:extLst>
      <p:ext uri="{BB962C8B-B14F-4D97-AF65-F5344CB8AC3E}">
        <p14:creationId xmlns:p14="http://schemas.microsoft.com/office/powerpoint/2010/main" val="819733040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2EEBEF-03CC-15D8-0692-58AB859F1A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FD105ED-5BDA-6D8A-3913-1456C2290217}"/>
              </a:ext>
            </a:extLst>
          </p:cNvPr>
          <p:cNvSpPr/>
          <p:nvPr/>
        </p:nvSpPr>
        <p:spPr>
          <a:xfrm>
            <a:off x="-2314428" y="-190500"/>
            <a:ext cx="20726399" cy="104775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8079" b="-18079"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5" name="Círculo">
            <a:extLst>
              <a:ext uri="{FF2B5EF4-FFF2-40B4-BE49-F238E27FC236}">
                <a16:creationId xmlns:a16="http://schemas.microsoft.com/office/drawing/2014/main" id="{7833E71A-8E0B-E23F-A36B-F409C97E0F5D}"/>
              </a:ext>
            </a:extLst>
          </p:cNvPr>
          <p:cNvSpPr/>
          <p:nvPr/>
        </p:nvSpPr>
        <p:spPr>
          <a:xfrm>
            <a:off x="5298942" y="3220971"/>
            <a:ext cx="3845058" cy="3845057"/>
          </a:xfrm>
          <a:prstGeom prst="ellipse">
            <a:avLst/>
          </a:prstGeom>
          <a:solidFill>
            <a:schemeClr val="bg2">
              <a:lumMod val="75000"/>
              <a:alpha val="64242"/>
            </a:schemeClr>
          </a:solidFill>
          <a:ln w="12700">
            <a:miter lim="400000"/>
          </a:ln>
        </p:spPr>
        <p:txBody>
          <a:bodyPr lIns="68579" rIns="68579" anchor="ctr"/>
          <a:lstStyle/>
          <a:p>
            <a:pPr defTabSz="311574">
              <a:lnSpc>
                <a:spcPct val="120000"/>
              </a:lnSpc>
              <a:defRPr sz="900" spc="-36"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 sz="1350"/>
          </a:p>
        </p:txBody>
      </p:sp>
      <p:sp>
        <p:nvSpPr>
          <p:cNvPr id="6" name="Círculo">
            <a:extLst>
              <a:ext uri="{FF2B5EF4-FFF2-40B4-BE49-F238E27FC236}">
                <a16:creationId xmlns:a16="http://schemas.microsoft.com/office/drawing/2014/main" id="{3E9ED5FA-50A3-51DF-1261-F962E69CE7CF}"/>
              </a:ext>
            </a:extLst>
          </p:cNvPr>
          <p:cNvSpPr/>
          <p:nvPr/>
        </p:nvSpPr>
        <p:spPr>
          <a:xfrm>
            <a:off x="7786748" y="3220971"/>
            <a:ext cx="3845057" cy="3845057"/>
          </a:xfrm>
          <a:prstGeom prst="ellipse">
            <a:avLst/>
          </a:prstGeom>
          <a:solidFill>
            <a:schemeClr val="bg2">
              <a:lumMod val="50000"/>
              <a:alpha val="64242"/>
            </a:schemeClr>
          </a:solidFill>
          <a:ln w="12700">
            <a:miter lim="400000"/>
          </a:ln>
        </p:spPr>
        <p:txBody>
          <a:bodyPr lIns="68579" rIns="68579" anchor="ctr"/>
          <a:lstStyle/>
          <a:p>
            <a:pPr defTabSz="311574">
              <a:lnSpc>
                <a:spcPct val="120000"/>
              </a:lnSpc>
              <a:defRPr sz="900" spc="-36"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 sz="1350"/>
          </a:p>
        </p:txBody>
      </p:sp>
      <p:sp>
        <p:nvSpPr>
          <p:cNvPr id="7" name="Círculo">
            <a:extLst>
              <a:ext uri="{FF2B5EF4-FFF2-40B4-BE49-F238E27FC236}">
                <a16:creationId xmlns:a16="http://schemas.microsoft.com/office/drawing/2014/main" id="{E76F7658-D05C-8536-62A0-06CFCB41792E}"/>
              </a:ext>
            </a:extLst>
          </p:cNvPr>
          <p:cNvSpPr/>
          <p:nvPr/>
        </p:nvSpPr>
        <p:spPr>
          <a:xfrm>
            <a:off x="10328511" y="3239134"/>
            <a:ext cx="3845057" cy="3845057"/>
          </a:xfrm>
          <a:prstGeom prst="ellipse">
            <a:avLst/>
          </a:prstGeom>
          <a:solidFill>
            <a:schemeClr val="bg2">
              <a:lumMod val="25000"/>
              <a:alpha val="64242"/>
            </a:schemeClr>
          </a:solidFill>
          <a:ln w="12700">
            <a:miter lim="400000"/>
          </a:ln>
        </p:spPr>
        <p:txBody>
          <a:bodyPr lIns="68579" rIns="68579" anchor="ctr"/>
          <a:lstStyle/>
          <a:p>
            <a:pPr defTabSz="311574">
              <a:lnSpc>
                <a:spcPct val="120000"/>
              </a:lnSpc>
              <a:defRPr sz="900" spc="-36"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 sz="1350"/>
          </a:p>
        </p:txBody>
      </p:sp>
      <p:sp>
        <p:nvSpPr>
          <p:cNvPr id="8" name="1">
            <a:extLst>
              <a:ext uri="{FF2B5EF4-FFF2-40B4-BE49-F238E27FC236}">
                <a16:creationId xmlns:a16="http://schemas.microsoft.com/office/drawing/2014/main" id="{BB0AC816-7FB1-D70F-B8B5-ADD2267D8E1E}"/>
              </a:ext>
            </a:extLst>
          </p:cNvPr>
          <p:cNvSpPr txBox="1"/>
          <p:nvPr/>
        </p:nvSpPr>
        <p:spPr>
          <a:xfrm>
            <a:off x="6586143" y="4172026"/>
            <a:ext cx="1100511" cy="1570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 anchor="b">
            <a:normAutofit/>
          </a:bodyPr>
          <a:lstStyle>
            <a:lvl1pPr defTabSz="825500">
              <a:lnSpc>
                <a:spcPct val="70000"/>
              </a:lnSpc>
              <a:defRPr sz="5200"/>
            </a:lvl1pPr>
          </a:lstStyle>
          <a:p>
            <a:r>
              <a:rPr sz="7800" dirty="0"/>
              <a:t>1</a:t>
            </a:r>
          </a:p>
        </p:txBody>
      </p:sp>
      <p:sp>
        <p:nvSpPr>
          <p:cNvPr id="9" name="2">
            <a:extLst>
              <a:ext uri="{FF2B5EF4-FFF2-40B4-BE49-F238E27FC236}">
                <a16:creationId xmlns:a16="http://schemas.microsoft.com/office/drawing/2014/main" id="{10671C83-8514-4ED8-D449-AE0CE5574FD0}"/>
              </a:ext>
            </a:extLst>
          </p:cNvPr>
          <p:cNvSpPr txBox="1"/>
          <p:nvPr/>
        </p:nvSpPr>
        <p:spPr>
          <a:xfrm>
            <a:off x="7872580" y="4172026"/>
            <a:ext cx="1100513" cy="1570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 anchor="b">
            <a:normAutofit/>
          </a:bodyPr>
          <a:lstStyle>
            <a:lvl1pPr defTabSz="825500">
              <a:lnSpc>
                <a:spcPct val="70000"/>
              </a:lnSpc>
              <a:defRPr sz="5200"/>
            </a:lvl1pPr>
          </a:lstStyle>
          <a:p>
            <a:r>
              <a:rPr sz="7800"/>
              <a:t>2</a:t>
            </a:r>
          </a:p>
        </p:txBody>
      </p:sp>
      <p:sp>
        <p:nvSpPr>
          <p:cNvPr id="10" name="3">
            <a:extLst>
              <a:ext uri="{FF2B5EF4-FFF2-40B4-BE49-F238E27FC236}">
                <a16:creationId xmlns:a16="http://schemas.microsoft.com/office/drawing/2014/main" id="{80BE77BA-8929-EB03-5965-098F9ADF2516}"/>
              </a:ext>
            </a:extLst>
          </p:cNvPr>
          <p:cNvSpPr txBox="1"/>
          <p:nvPr/>
        </p:nvSpPr>
        <p:spPr>
          <a:xfrm>
            <a:off x="9159018" y="4172026"/>
            <a:ext cx="1100511" cy="1570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 anchor="b">
            <a:normAutofit/>
          </a:bodyPr>
          <a:lstStyle>
            <a:lvl1pPr defTabSz="825500">
              <a:lnSpc>
                <a:spcPct val="70000"/>
              </a:lnSpc>
              <a:defRPr sz="5200"/>
            </a:lvl1pPr>
          </a:lstStyle>
          <a:p>
            <a:r>
              <a:rPr sz="7800"/>
              <a:t>3</a:t>
            </a:r>
          </a:p>
        </p:txBody>
      </p:sp>
      <p:sp>
        <p:nvSpPr>
          <p:cNvPr id="11" name="4">
            <a:extLst>
              <a:ext uri="{FF2B5EF4-FFF2-40B4-BE49-F238E27FC236}">
                <a16:creationId xmlns:a16="http://schemas.microsoft.com/office/drawing/2014/main" id="{72FF4C42-9460-6722-5300-B0DBF0558E03}"/>
              </a:ext>
            </a:extLst>
          </p:cNvPr>
          <p:cNvSpPr txBox="1"/>
          <p:nvPr/>
        </p:nvSpPr>
        <p:spPr>
          <a:xfrm>
            <a:off x="10445455" y="4172026"/>
            <a:ext cx="1100513" cy="1570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 anchor="b">
            <a:normAutofit/>
          </a:bodyPr>
          <a:lstStyle>
            <a:lvl1pPr defTabSz="825500">
              <a:lnSpc>
                <a:spcPct val="70000"/>
              </a:lnSpc>
              <a:defRPr sz="5200"/>
            </a:lvl1pPr>
          </a:lstStyle>
          <a:p>
            <a:r>
              <a:rPr sz="7800"/>
              <a:t>4</a:t>
            </a:r>
          </a:p>
        </p:txBody>
      </p:sp>
      <p:sp>
        <p:nvSpPr>
          <p:cNvPr id="12" name="5">
            <a:extLst>
              <a:ext uri="{FF2B5EF4-FFF2-40B4-BE49-F238E27FC236}">
                <a16:creationId xmlns:a16="http://schemas.microsoft.com/office/drawing/2014/main" id="{0CEA9EC3-5493-F6B2-A646-26315B9C7B58}"/>
              </a:ext>
            </a:extLst>
          </p:cNvPr>
          <p:cNvSpPr txBox="1"/>
          <p:nvPr/>
        </p:nvSpPr>
        <p:spPr>
          <a:xfrm>
            <a:off x="11731893" y="4172026"/>
            <a:ext cx="1100511" cy="1570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 anchor="b">
            <a:normAutofit/>
          </a:bodyPr>
          <a:lstStyle>
            <a:lvl1pPr defTabSz="825500">
              <a:lnSpc>
                <a:spcPct val="70000"/>
              </a:lnSpc>
              <a:defRPr sz="5200"/>
            </a:lvl1pPr>
          </a:lstStyle>
          <a:p>
            <a:r>
              <a:rPr sz="7800"/>
              <a:t>5</a:t>
            </a:r>
          </a:p>
        </p:txBody>
      </p:sp>
      <p:sp>
        <p:nvSpPr>
          <p:cNvPr id="13" name="Linha">
            <a:extLst>
              <a:ext uri="{FF2B5EF4-FFF2-40B4-BE49-F238E27FC236}">
                <a16:creationId xmlns:a16="http://schemas.microsoft.com/office/drawing/2014/main" id="{B7F610A3-78EC-FC99-4D96-6FD8F1ED553A}"/>
              </a:ext>
            </a:extLst>
          </p:cNvPr>
          <p:cNvSpPr/>
          <p:nvPr/>
        </p:nvSpPr>
        <p:spPr>
          <a:xfrm flipH="1">
            <a:off x="4288016" y="5537679"/>
            <a:ext cx="2561240" cy="2561240"/>
          </a:xfrm>
          <a:prstGeom prst="line">
            <a:avLst/>
          </a:prstGeom>
          <a:ln w="25400">
            <a:solidFill>
              <a:srgbClr val="000000"/>
            </a:solidFill>
            <a:prstDash val="sysDot"/>
            <a:miter lim="400000"/>
            <a:headEnd type="oval"/>
            <a:tailEnd type="triangle"/>
          </a:ln>
        </p:spPr>
        <p:txBody>
          <a:bodyPr lIns="68579" rIns="68579"/>
          <a:lstStyle/>
          <a:p>
            <a:endParaRPr sz="2700"/>
          </a:p>
        </p:txBody>
      </p:sp>
      <p:sp>
        <p:nvSpPr>
          <p:cNvPr id="14" name="Linha">
            <a:extLst>
              <a:ext uri="{FF2B5EF4-FFF2-40B4-BE49-F238E27FC236}">
                <a16:creationId xmlns:a16="http://schemas.microsoft.com/office/drawing/2014/main" id="{B56A0897-0F48-B524-7CD6-D45F53385A70}"/>
              </a:ext>
            </a:extLst>
          </p:cNvPr>
          <p:cNvSpPr/>
          <p:nvPr/>
        </p:nvSpPr>
        <p:spPr>
          <a:xfrm>
            <a:off x="12239240" y="5504659"/>
            <a:ext cx="3653801" cy="2594260"/>
          </a:xfrm>
          <a:prstGeom prst="line">
            <a:avLst/>
          </a:prstGeom>
          <a:ln w="25400">
            <a:solidFill>
              <a:srgbClr val="000000"/>
            </a:solidFill>
            <a:prstDash val="sysDot"/>
            <a:miter lim="400000"/>
            <a:headEnd type="oval"/>
            <a:tailEnd type="triangle"/>
          </a:ln>
        </p:spPr>
        <p:txBody>
          <a:bodyPr lIns="68579" rIns="68579"/>
          <a:lstStyle/>
          <a:p>
            <a:endParaRPr sz="2700"/>
          </a:p>
        </p:txBody>
      </p:sp>
      <p:sp>
        <p:nvSpPr>
          <p:cNvPr id="15" name="Linha">
            <a:extLst>
              <a:ext uri="{FF2B5EF4-FFF2-40B4-BE49-F238E27FC236}">
                <a16:creationId xmlns:a16="http://schemas.microsoft.com/office/drawing/2014/main" id="{2D98C691-1F82-EDFE-7C86-8A19E37A1DCD}"/>
              </a:ext>
            </a:extLst>
          </p:cNvPr>
          <p:cNvSpPr/>
          <p:nvPr/>
        </p:nvSpPr>
        <p:spPr>
          <a:xfrm flipH="1">
            <a:off x="7021537" y="5638272"/>
            <a:ext cx="1034694" cy="2376303"/>
          </a:xfrm>
          <a:prstGeom prst="line">
            <a:avLst/>
          </a:prstGeom>
          <a:ln w="25400">
            <a:solidFill>
              <a:srgbClr val="000000"/>
            </a:solidFill>
            <a:prstDash val="sysDot"/>
            <a:miter lim="400000"/>
            <a:headEnd type="oval"/>
            <a:tailEnd type="triangle"/>
          </a:ln>
        </p:spPr>
        <p:txBody>
          <a:bodyPr lIns="68579" rIns="68579"/>
          <a:lstStyle/>
          <a:p>
            <a:endParaRPr sz="2700" dirty="0"/>
          </a:p>
        </p:txBody>
      </p:sp>
      <p:sp>
        <p:nvSpPr>
          <p:cNvPr id="16" name="Linha">
            <a:extLst>
              <a:ext uri="{FF2B5EF4-FFF2-40B4-BE49-F238E27FC236}">
                <a16:creationId xmlns:a16="http://schemas.microsoft.com/office/drawing/2014/main" id="{81D17CF0-B4CA-D446-6D3B-7B357B5E226F}"/>
              </a:ext>
            </a:extLst>
          </p:cNvPr>
          <p:cNvSpPr/>
          <p:nvPr/>
        </p:nvSpPr>
        <p:spPr>
          <a:xfrm>
            <a:off x="9523579" y="5624391"/>
            <a:ext cx="3" cy="2368242"/>
          </a:xfrm>
          <a:prstGeom prst="line">
            <a:avLst/>
          </a:prstGeom>
          <a:ln w="25400">
            <a:solidFill>
              <a:srgbClr val="000000"/>
            </a:solidFill>
            <a:prstDash val="sysDot"/>
            <a:miter lim="400000"/>
            <a:headEnd type="oval"/>
            <a:tailEnd type="triangle"/>
          </a:ln>
        </p:spPr>
        <p:txBody>
          <a:bodyPr lIns="68579" rIns="68579"/>
          <a:lstStyle/>
          <a:p>
            <a:endParaRPr sz="2700"/>
          </a:p>
        </p:txBody>
      </p:sp>
      <p:sp>
        <p:nvSpPr>
          <p:cNvPr id="17" name="Linha">
            <a:extLst>
              <a:ext uri="{FF2B5EF4-FFF2-40B4-BE49-F238E27FC236}">
                <a16:creationId xmlns:a16="http://schemas.microsoft.com/office/drawing/2014/main" id="{478D2BAC-14C2-5908-9185-B16883F3A955}"/>
              </a:ext>
            </a:extLst>
          </p:cNvPr>
          <p:cNvSpPr/>
          <p:nvPr/>
        </p:nvSpPr>
        <p:spPr>
          <a:xfrm>
            <a:off x="10909172" y="5567927"/>
            <a:ext cx="1644262" cy="2424706"/>
          </a:xfrm>
          <a:prstGeom prst="line">
            <a:avLst/>
          </a:prstGeom>
          <a:ln w="25400">
            <a:solidFill>
              <a:srgbClr val="000000"/>
            </a:solidFill>
            <a:prstDash val="sysDot"/>
            <a:miter lim="400000"/>
            <a:headEnd type="oval"/>
            <a:tailEnd type="triangle"/>
          </a:ln>
        </p:spPr>
        <p:txBody>
          <a:bodyPr lIns="68579" rIns="68579"/>
          <a:lstStyle/>
          <a:p>
            <a:endParaRPr sz="2700"/>
          </a:p>
        </p:txBody>
      </p:sp>
      <p:grpSp>
        <p:nvGrpSpPr>
          <p:cNvPr id="18" name="Declínio">
            <a:extLst>
              <a:ext uri="{FF2B5EF4-FFF2-40B4-BE49-F238E27FC236}">
                <a16:creationId xmlns:a16="http://schemas.microsoft.com/office/drawing/2014/main" id="{A8450404-F9D8-E94F-6BEA-904A7932FE7D}"/>
              </a:ext>
            </a:extLst>
          </p:cNvPr>
          <p:cNvGrpSpPr/>
          <p:nvPr/>
        </p:nvGrpSpPr>
        <p:grpSpPr>
          <a:xfrm>
            <a:off x="2882813" y="8224343"/>
            <a:ext cx="1888434" cy="613178"/>
            <a:chOff x="0" y="0"/>
            <a:chExt cx="1258954" cy="408784"/>
          </a:xfrm>
        </p:grpSpPr>
        <p:sp>
          <p:nvSpPr>
            <p:cNvPr id="19" name="Retângulo">
              <a:extLst>
                <a:ext uri="{FF2B5EF4-FFF2-40B4-BE49-F238E27FC236}">
                  <a16:creationId xmlns:a16="http://schemas.microsoft.com/office/drawing/2014/main" id="{CE555C8E-480F-29E8-AF4E-DB80141C3305}"/>
                </a:ext>
              </a:extLst>
            </p:cNvPr>
            <p:cNvSpPr/>
            <p:nvPr/>
          </p:nvSpPr>
          <p:spPr>
            <a:xfrm>
              <a:off x="-1" y="-1"/>
              <a:ext cx="1258956" cy="408786"/>
            </a:xfrm>
            <a:prstGeom prst="rect">
              <a:avLst/>
            </a:prstGeom>
            <a:noFill/>
            <a:ln w="25400" cap="flat">
              <a:solidFill>
                <a:srgbClr val="000000"/>
              </a:solidFill>
              <a:prstDash val="sysDot"/>
              <a:miter lim="400000"/>
            </a:ln>
            <a:effectLst/>
          </p:spPr>
          <p:txBody>
            <a:bodyPr wrap="square" lIns="68579" tIns="68579" rIns="68579" bIns="68579" numCol="1" anchor="b">
              <a:noAutofit/>
            </a:bodyPr>
            <a:lstStyle/>
            <a:p>
              <a:pPr algn="ctr" defTabSz="1040129">
                <a:lnSpc>
                  <a:spcPct val="70000"/>
                </a:lnSpc>
                <a:defRPr sz="3600"/>
              </a:pPr>
              <a:endParaRPr sz="5400"/>
            </a:p>
          </p:txBody>
        </p:sp>
        <p:sp>
          <p:nvSpPr>
            <p:cNvPr id="20" name="Declínio">
              <a:extLst>
                <a:ext uri="{FF2B5EF4-FFF2-40B4-BE49-F238E27FC236}">
                  <a16:creationId xmlns:a16="http://schemas.microsoft.com/office/drawing/2014/main" id="{98B8948B-8C52-623F-4BBB-C728A8CF99B3}"/>
                </a:ext>
              </a:extLst>
            </p:cNvPr>
            <p:cNvSpPr txBox="1"/>
            <p:nvPr/>
          </p:nvSpPr>
          <p:spPr>
            <a:xfrm>
              <a:off x="12699" y="12699"/>
              <a:ext cx="1233556" cy="38338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100" tIns="38100" rIns="38100" bIns="38100" numCol="1" anchor="b">
              <a:normAutofit/>
            </a:bodyPr>
            <a:lstStyle>
              <a:lvl1pPr algn="ctr" defTabSz="693419">
                <a:lnSpc>
                  <a:spcPct val="70000"/>
                </a:lnSpc>
              </a:lvl1pPr>
            </a:lstStyle>
            <a:p>
              <a:r>
                <a:rPr sz="2700" b="1" dirty="0" err="1"/>
                <a:t>Declínio</a:t>
              </a:r>
              <a:endParaRPr sz="2700" b="1" dirty="0"/>
            </a:p>
          </p:txBody>
        </p:sp>
      </p:grpSp>
      <p:grpSp>
        <p:nvGrpSpPr>
          <p:cNvPr id="21" name="Manutenção">
            <a:extLst>
              <a:ext uri="{FF2B5EF4-FFF2-40B4-BE49-F238E27FC236}">
                <a16:creationId xmlns:a16="http://schemas.microsoft.com/office/drawing/2014/main" id="{7BDA0877-EB7A-8FF1-A875-CC13347025F8}"/>
              </a:ext>
            </a:extLst>
          </p:cNvPr>
          <p:cNvGrpSpPr/>
          <p:nvPr/>
        </p:nvGrpSpPr>
        <p:grpSpPr>
          <a:xfrm>
            <a:off x="5674413" y="8224341"/>
            <a:ext cx="2356352" cy="613181"/>
            <a:chOff x="-1" y="-1"/>
            <a:chExt cx="1570900" cy="408786"/>
          </a:xfrm>
        </p:grpSpPr>
        <p:sp>
          <p:nvSpPr>
            <p:cNvPr id="22" name="Retângulo">
              <a:extLst>
                <a:ext uri="{FF2B5EF4-FFF2-40B4-BE49-F238E27FC236}">
                  <a16:creationId xmlns:a16="http://schemas.microsoft.com/office/drawing/2014/main" id="{09D50370-450C-BA48-3F4D-162D8472729C}"/>
                </a:ext>
              </a:extLst>
            </p:cNvPr>
            <p:cNvSpPr/>
            <p:nvPr/>
          </p:nvSpPr>
          <p:spPr>
            <a:xfrm>
              <a:off x="-1" y="-1"/>
              <a:ext cx="1570900" cy="408786"/>
            </a:xfrm>
            <a:prstGeom prst="rect">
              <a:avLst/>
            </a:prstGeom>
            <a:noFill/>
            <a:ln w="25400" cap="flat">
              <a:solidFill>
                <a:srgbClr val="000000"/>
              </a:solidFill>
              <a:prstDash val="sysDot"/>
              <a:miter lim="400000"/>
            </a:ln>
            <a:effectLst/>
          </p:spPr>
          <p:txBody>
            <a:bodyPr wrap="square" lIns="68579" tIns="68579" rIns="68579" bIns="68579" numCol="1" anchor="b">
              <a:noAutofit/>
            </a:bodyPr>
            <a:lstStyle/>
            <a:p>
              <a:pPr algn="ctr" defTabSz="1040129">
                <a:lnSpc>
                  <a:spcPct val="70000"/>
                </a:lnSpc>
                <a:defRPr sz="3600"/>
              </a:pPr>
              <a:endParaRPr sz="5400"/>
            </a:p>
          </p:txBody>
        </p:sp>
        <p:sp>
          <p:nvSpPr>
            <p:cNvPr id="23" name="Manutenção">
              <a:extLst>
                <a:ext uri="{FF2B5EF4-FFF2-40B4-BE49-F238E27FC236}">
                  <a16:creationId xmlns:a16="http://schemas.microsoft.com/office/drawing/2014/main" id="{4FCFD1AB-1CB0-7474-FA78-8C751299C9A4}"/>
                </a:ext>
              </a:extLst>
            </p:cNvPr>
            <p:cNvSpPr txBox="1"/>
            <p:nvPr/>
          </p:nvSpPr>
          <p:spPr>
            <a:xfrm>
              <a:off x="12699" y="12699"/>
              <a:ext cx="1545500" cy="38338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100" tIns="38100" rIns="38100" bIns="38100" numCol="1" anchor="b">
              <a:normAutofit/>
            </a:bodyPr>
            <a:lstStyle>
              <a:lvl1pPr algn="ctr" defTabSz="693419">
                <a:lnSpc>
                  <a:spcPct val="70000"/>
                </a:lnSpc>
              </a:lvl1pPr>
            </a:lstStyle>
            <a:p>
              <a:r>
                <a:rPr sz="2700" b="1" dirty="0" err="1"/>
                <a:t>Manutenção</a:t>
              </a:r>
              <a:endParaRPr sz="2700" b="1" dirty="0"/>
            </a:p>
          </p:txBody>
        </p:sp>
      </p:grpSp>
      <p:grpSp>
        <p:nvGrpSpPr>
          <p:cNvPr id="24" name="Adição">
            <a:extLst>
              <a:ext uri="{FF2B5EF4-FFF2-40B4-BE49-F238E27FC236}">
                <a16:creationId xmlns:a16="http://schemas.microsoft.com/office/drawing/2014/main" id="{91AD8104-5D7E-F6F9-CB86-E3F53F03C426}"/>
              </a:ext>
            </a:extLst>
          </p:cNvPr>
          <p:cNvGrpSpPr/>
          <p:nvPr/>
        </p:nvGrpSpPr>
        <p:grpSpPr>
          <a:xfrm>
            <a:off x="8711110" y="8224341"/>
            <a:ext cx="1888437" cy="613181"/>
            <a:chOff x="-1" y="-1"/>
            <a:chExt cx="1258957" cy="408786"/>
          </a:xfrm>
        </p:grpSpPr>
        <p:sp>
          <p:nvSpPr>
            <p:cNvPr id="25" name="Retângulo">
              <a:extLst>
                <a:ext uri="{FF2B5EF4-FFF2-40B4-BE49-F238E27FC236}">
                  <a16:creationId xmlns:a16="http://schemas.microsoft.com/office/drawing/2014/main" id="{1FAA8B65-6921-EC14-C72A-1C36F1129CF7}"/>
                </a:ext>
              </a:extLst>
            </p:cNvPr>
            <p:cNvSpPr/>
            <p:nvPr/>
          </p:nvSpPr>
          <p:spPr>
            <a:xfrm>
              <a:off x="-1" y="-1"/>
              <a:ext cx="1258957" cy="408786"/>
            </a:xfrm>
            <a:prstGeom prst="rect">
              <a:avLst/>
            </a:prstGeom>
            <a:noFill/>
            <a:ln w="25400" cap="flat">
              <a:solidFill>
                <a:srgbClr val="000000"/>
              </a:solidFill>
              <a:prstDash val="sysDot"/>
              <a:miter lim="400000"/>
            </a:ln>
            <a:effectLst/>
          </p:spPr>
          <p:txBody>
            <a:bodyPr wrap="square" lIns="68579" tIns="68579" rIns="68579" bIns="68579" numCol="1" anchor="b">
              <a:noAutofit/>
            </a:bodyPr>
            <a:lstStyle/>
            <a:p>
              <a:pPr algn="ctr" defTabSz="1040129">
                <a:lnSpc>
                  <a:spcPct val="70000"/>
                </a:lnSpc>
                <a:defRPr sz="3600"/>
              </a:pPr>
              <a:endParaRPr sz="5400"/>
            </a:p>
          </p:txBody>
        </p:sp>
        <p:sp>
          <p:nvSpPr>
            <p:cNvPr id="26" name="Adição">
              <a:extLst>
                <a:ext uri="{FF2B5EF4-FFF2-40B4-BE49-F238E27FC236}">
                  <a16:creationId xmlns:a16="http://schemas.microsoft.com/office/drawing/2014/main" id="{286F64C0-9FF8-5A3D-D7E1-2B3A9ECD6ACE}"/>
                </a:ext>
              </a:extLst>
            </p:cNvPr>
            <p:cNvSpPr txBox="1"/>
            <p:nvPr/>
          </p:nvSpPr>
          <p:spPr>
            <a:xfrm>
              <a:off x="12700" y="12700"/>
              <a:ext cx="1233557" cy="38338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100" tIns="38100" rIns="38100" bIns="38100" numCol="1" anchor="b">
              <a:normAutofit/>
            </a:bodyPr>
            <a:lstStyle>
              <a:lvl1pPr algn="ctr" defTabSz="693419">
                <a:lnSpc>
                  <a:spcPct val="70000"/>
                </a:lnSpc>
              </a:lvl1pPr>
            </a:lstStyle>
            <a:p>
              <a:r>
                <a:rPr sz="2700" b="1" dirty="0" err="1"/>
                <a:t>Adição</a:t>
              </a:r>
              <a:endParaRPr sz="2700" b="1" dirty="0"/>
            </a:p>
          </p:txBody>
        </p:sp>
      </p:grpSp>
      <p:grpSp>
        <p:nvGrpSpPr>
          <p:cNvPr id="27" name="Reprodução">
            <a:extLst>
              <a:ext uri="{FF2B5EF4-FFF2-40B4-BE49-F238E27FC236}">
                <a16:creationId xmlns:a16="http://schemas.microsoft.com/office/drawing/2014/main" id="{133AD1EC-AD24-93E3-B660-49E8351D154C}"/>
              </a:ext>
            </a:extLst>
          </p:cNvPr>
          <p:cNvGrpSpPr/>
          <p:nvPr/>
        </p:nvGrpSpPr>
        <p:grpSpPr>
          <a:xfrm>
            <a:off x="11763364" y="8224343"/>
            <a:ext cx="2451053" cy="613178"/>
            <a:chOff x="0" y="0"/>
            <a:chExt cx="1634033" cy="408784"/>
          </a:xfrm>
        </p:grpSpPr>
        <p:sp>
          <p:nvSpPr>
            <p:cNvPr id="28" name="Retângulo">
              <a:extLst>
                <a:ext uri="{FF2B5EF4-FFF2-40B4-BE49-F238E27FC236}">
                  <a16:creationId xmlns:a16="http://schemas.microsoft.com/office/drawing/2014/main" id="{3CEA603D-97CF-A997-442E-E18206FE1F34}"/>
                </a:ext>
              </a:extLst>
            </p:cNvPr>
            <p:cNvSpPr/>
            <p:nvPr/>
          </p:nvSpPr>
          <p:spPr>
            <a:xfrm>
              <a:off x="0" y="-1"/>
              <a:ext cx="1634034" cy="408786"/>
            </a:xfrm>
            <a:prstGeom prst="rect">
              <a:avLst/>
            </a:prstGeom>
            <a:noFill/>
            <a:ln w="25400" cap="flat">
              <a:solidFill>
                <a:srgbClr val="000000"/>
              </a:solidFill>
              <a:prstDash val="sysDot"/>
              <a:miter lim="400000"/>
            </a:ln>
            <a:effectLst/>
          </p:spPr>
          <p:txBody>
            <a:bodyPr wrap="square" lIns="68579" tIns="68579" rIns="68579" bIns="68579" numCol="1" anchor="b">
              <a:noAutofit/>
            </a:bodyPr>
            <a:lstStyle/>
            <a:p>
              <a:pPr algn="ctr" defTabSz="1040129">
                <a:lnSpc>
                  <a:spcPct val="70000"/>
                </a:lnSpc>
                <a:defRPr sz="3600"/>
              </a:pPr>
              <a:endParaRPr sz="5400"/>
            </a:p>
          </p:txBody>
        </p:sp>
        <p:sp>
          <p:nvSpPr>
            <p:cNvPr id="29" name="Reprodução">
              <a:extLst>
                <a:ext uri="{FF2B5EF4-FFF2-40B4-BE49-F238E27FC236}">
                  <a16:creationId xmlns:a16="http://schemas.microsoft.com/office/drawing/2014/main" id="{CCF9F33B-489B-7A61-D059-69C9DEE0E080}"/>
                </a:ext>
              </a:extLst>
            </p:cNvPr>
            <p:cNvSpPr txBox="1"/>
            <p:nvPr/>
          </p:nvSpPr>
          <p:spPr>
            <a:xfrm>
              <a:off x="12700" y="12699"/>
              <a:ext cx="1608634" cy="38338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100" tIns="38100" rIns="38100" bIns="38100" numCol="1" anchor="b">
              <a:normAutofit/>
            </a:bodyPr>
            <a:lstStyle>
              <a:lvl1pPr algn="ctr" defTabSz="693419">
                <a:lnSpc>
                  <a:spcPct val="70000"/>
                </a:lnSpc>
              </a:lvl1pPr>
            </a:lstStyle>
            <a:p>
              <a:r>
                <a:rPr sz="2700" b="1" dirty="0" err="1"/>
                <a:t>Reprodução</a:t>
              </a:r>
              <a:endParaRPr sz="2700" b="1" dirty="0"/>
            </a:p>
          </p:txBody>
        </p:sp>
      </p:grpSp>
      <p:grpSp>
        <p:nvGrpSpPr>
          <p:cNvPr id="30" name="Multiplicação">
            <a:extLst>
              <a:ext uri="{FF2B5EF4-FFF2-40B4-BE49-F238E27FC236}">
                <a16:creationId xmlns:a16="http://schemas.microsoft.com/office/drawing/2014/main" id="{61E05C42-F018-3A07-9CD3-E1344E7EB3D1}"/>
              </a:ext>
            </a:extLst>
          </p:cNvPr>
          <p:cNvGrpSpPr/>
          <p:nvPr/>
        </p:nvGrpSpPr>
        <p:grpSpPr>
          <a:xfrm>
            <a:off x="14990528" y="8224341"/>
            <a:ext cx="2636345" cy="613181"/>
            <a:chOff x="0" y="-1"/>
            <a:chExt cx="1757561" cy="408786"/>
          </a:xfrm>
        </p:grpSpPr>
        <p:sp>
          <p:nvSpPr>
            <p:cNvPr id="31" name="Retângulo">
              <a:extLst>
                <a:ext uri="{FF2B5EF4-FFF2-40B4-BE49-F238E27FC236}">
                  <a16:creationId xmlns:a16="http://schemas.microsoft.com/office/drawing/2014/main" id="{DEE07860-05BA-8B21-0AE5-88E779A4C4EA}"/>
                </a:ext>
              </a:extLst>
            </p:cNvPr>
            <p:cNvSpPr/>
            <p:nvPr/>
          </p:nvSpPr>
          <p:spPr>
            <a:xfrm>
              <a:off x="0" y="-1"/>
              <a:ext cx="1757561" cy="408786"/>
            </a:xfrm>
            <a:prstGeom prst="rect">
              <a:avLst/>
            </a:prstGeom>
            <a:noFill/>
            <a:ln w="25400" cap="flat">
              <a:solidFill>
                <a:srgbClr val="000000"/>
              </a:solidFill>
              <a:prstDash val="sysDot"/>
              <a:miter lim="400000"/>
            </a:ln>
            <a:effectLst/>
          </p:spPr>
          <p:txBody>
            <a:bodyPr wrap="square" lIns="68579" tIns="68579" rIns="68579" bIns="68579" numCol="1" anchor="b">
              <a:noAutofit/>
            </a:bodyPr>
            <a:lstStyle/>
            <a:p>
              <a:pPr algn="ctr" defTabSz="1040129">
                <a:lnSpc>
                  <a:spcPct val="70000"/>
                </a:lnSpc>
                <a:defRPr sz="3600"/>
              </a:pPr>
              <a:endParaRPr sz="5400"/>
            </a:p>
          </p:txBody>
        </p:sp>
        <p:sp>
          <p:nvSpPr>
            <p:cNvPr id="480" name="Multiplicação">
              <a:extLst>
                <a:ext uri="{FF2B5EF4-FFF2-40B4-BE49-F238E27FC236}">
                  <a16:creationId xmlns:a16="http://schemas.microsoft.com/office/drawing/2014/main" id="{E724ADD3-D87F-EBD0-9FAA-91D861665960}"/>
                </a:ext>
              </a:extLst>
            </p:cNvPr>
            <p:cNvSpPr txBox="1"/>
            <p:nvPr/>
          </p:nvSpPr>
          <p:spPr>
            <a:xfrm>
              <a:off x="12700" y="12700"/>
              <a:ext cx="1732161" cy="38338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100" tIns="38100" rIns="38100" bIns="38100" numCol="1" anchor="b">
              <a:normAutofit/>
            </a:bodyPr>
            <a:lstStyle>
              <a:lvl1pPr algn="ctr" defTabSz="693419">
                <a:lnSpc>
                  <a:spcPct val="70000"/>
                </a:lnSpc>
              </a:lvl1pPr>
            </a:lstStyle>
            <a:p>
              <a:r>
                <a:rPr sz="2700" b="1" dirty="0" err="1"/>
                <a:t>Multiplicação</a:t>
              </a:r>
              <a:endParaRPr sz="2700" b="1" dirty="0"/>
            </a:p>
          </p:txBody>
        </p:sp>
      </p:grpSp>
      <p:sp>
        <p:nvSpPr>
          <p:cNvPr id="481" name="Sinal de Multiplicação">
            <a:extLst>
              <a:ext uri="{FF2B5EF4-FFF2-40B4-BE49-F238E27FC236}">
                <a16:creationId xmlns:a16="http://schemas.microsoft.com/office/drawing/2014/main" id="{9A89A58C-3AAA-6EFD-B7B2-303496536F70}"/>
              </a:ext>
            </a:extLst>
          </p:cNvPr>
          <p:cNvSpPr/>
          <p:nvPr/>
        </p:nvSpPr>
        <p:spPr>
          <a:xfrm>
            <a:off x="12003375" y="3584421"/>
            <a:ext cx="564393" cy="5643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7" h="21577" extrusionOk="0">
                <a:moveTo>
                  <a:pt x="3397" y="0"/>
                </a:moveTo>
                <a:cubicBezTo>
                  <a:pt x="3367" y="0"/>
                  <a:pt x="3337" y="11"/>
                  <a:pt x="3314" y="34"/>
                </a:cubicBezTo>
                <a:lnTo>
                  <a:pt x="34" y="3314"/>
                </a:lnTo>
                <a:cubicBezTo>
                  <a:pt x="-12" y="3360"/>
                  <a:pt x="-12" y="3433"/>
                  <a:pt x="34" y="3479"/>
                </a:cubicBezTo>
                <a:lnTo>
                  <a:pt x="7289" y="10732"/>
                </a:lnTo>
                <a:cubicBezTo>
                  <a:pt x="7319" y="10763"/>
                  <a:pt x="7319" y="10812"/>
                  <a:pt x="7289" y="10842"/>
                </a:cubicBezTo>
                <a:lnTo>
                  <a:pt x="34" y="18097"/>
                </a:lnTo>
                <a:cubicBezTo>
                  <a:pt x="-12" y="18143"/>
                  <a:pt x="-12" y="18216"/>
                  <a:pt x="34" y="18262"/>
                </a:cubicBezTo>
                <a:lnTo>
                  <a:pt x="3314" y="21542"/>
                </a:lnTo>
                <a:cubicBezTo>
                  <a:pt x="3360" y="21588"/>
                  <a:pt x="3433" y="21588"/>
                  <a:pt x="3479" y="21542"/>
                </a:cubicBezTo>
                <a:lnTo>
                  <a:pt x="10732" y="14287"/>
                </a:lnTo>
                <a:cubicBezTo>
                  <a:pt x="10763" y="14257"/>
                  <a:pt x="10813" y="14257"/>
                  <a:pt x="10844" y="14287"/>
                </a:cubicBezTo>
                <a:lnTo>
                  <a:pt x="18097" y="21542"/>
                </a:lnTo>
                <a:cubicBezTo>
                  <a:pt x="18143" y="21588"/>
                  <a:pt x="18216" y="21588"/>
                  <a:pt x="18262" y="21542"/>
                </a:cubicBezTo>
                <a:lnTo>
                  <a:pt x="21542" y="18262"/>
                </a:lnTo>
                <a:cubicBezTo>
                  <a:pt x="21588" y="18216"/>
                  <a:pt x="21588" y="18143"/>
                  <a:pt x="21542" y="18097"/>
                </a:cubicBezTo>
                <a:lnTo>
                  <a:pt x="14287" y="10844"/>
                </a:lnTo>
                <a:cubicBezTo>
                  <a:pt x="14257" y="10813"/>
                  <a:pt x="14257" y="10763"/>
                  <a:pt x="14287" y="10732"/>
                </a:cubicBezTo>
                <a:lnTo>
                  <a:pt x="21542" y="3479"/>
                </a:lnTo>
                <a:cubicBezTo>
                  <a:pt x="21587" y="3433"/>
                  <a:pt x="21587" y="3359"/>
                  <a:pt x="21542" y="3314"/>
                </a:cubicBezTo>
                <a:lnTo>
                  <a:pt x="18262" y="34"/>
                </a:lnTo>
                <a:cubicBezTo>
                  <a:pt x="18216" y="-12"/>
                  <a:pt x="18143" y="-12"/>
                  <a:pt x="18097" y="34"/>
                </a:cubicBezTo>
                <a:lnTo>
                  <a:pt x="10844" y="7289"/>
                </a:lnTo>
                <a:cubicBezTo>
                  <a:pt x="10813" y="7319"/>
                  <a:pt x="10764" y="7319"/>
                  <a:pt x="10734" y="7289"/>
                </a:cubicBezTo>
                <a:lnTo>
                  <a:pt x="3479" y="34"/>
                </a:lnTo>
                <a:cubicBezTo>
                  <a:pt x="3456" y="11"/>
                  <a:pt x="3427" y="0"/>
                  <a:pt x="3397" y="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68579" rIns="68579" anchor="ctr"/>
          <a:lstStyle/>
          <a:p>
            <a:pPr defTabSz="311574">
              <a:lnSpc>
                <a:spcPct val="120000"/>
              </a:lnSpc>
              <a:defRPr sz="600" spc="-24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 sz="900"/>
          </a:p>
        </p:txBody>
      </p:sp>
      <p:sp>
        <p:nvSpPr>
          <p:cNvPr id="482" name="Sinal de Multiplicação">
            <a:extLst>
              <a:ext uri="{FF2B5EF4-FFF2-40B4-BE49-F238E27FC236}">
                <a16:creationId xmlns:a16="http://schemas.microsoft.com/office/drawing/2014/main" id="{9F2E38F0-F51D-269A-A56F-3E0BC04CBF26}"/>
              </a:ext>
            </a:extLst>
          </p:cNvPr>
          <p:cNvSpPr/>
          <p:nvPr/>
        </p:nvSpPr>
        <p:spPr>
          <a:xfrm rot="18900000">
            <a:off x="9427097" y="3584407"/>
            <a:ext cx="564393" cy="5643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7" h="21577" extrusionOk="0">
                <a:moveTo>
                  <a:pt x="3397" y="0"/>
                </a:moveTo>
                <a:cubicBezTo>
                  <a:pt x="3367" y="0"/>
                  <a:pt x="3337" y="11"/>
                  <a:pt x="3314" y="34"/>
                </a:cubicBezTo>
                <a:lnTo>
                  <a:pt x="34" y="3314"/>
                </a:lnTo>
                <a:cubicBezTo>
                  <a:pt x="-12" y="3360"/>
                  <a:pt x="-12" y="3433"/>
                  <a:pt x="34" y="3479"/>
                </a:cubicBezTo>
                <a:lnTo>
                  <a:pt x="7289" y="10732"/>
                </a:lnTo>
                <a:cubicBezTo>
                  <a:pt x="7319" y="10763"/>
                  <a:pt x="7319" y="10812"/>
                  <a:pt x="7289" y="10842"/>
                </a:cubicBezTo>
                <a:lnTo>
                  <a:pt x="34" y="18097"/>
                </a:lnTo>
                <a:cubicBezTo>
                  <a:pt x="-12" y="18143"/>
                  <a:pt x="-12" y="18216"/>
                  <a:pt x="34" y="18262"/>
                </a:cubicBezTo>
                <a:lnTo>
                  <a:pt x="3314" y="21542"/>
                </a:lnTo>
                <a:cubicBezTo>
                  <a:pt x="3360" y="21588"/>
                  <a:pt x="3433" y="21588"/>
                  <a:pt x="3479" y="21542"/>
                </a:cubicBezTo>
                <a:lnTo>
                  <a:pt x="10732" y="14287"/>
                </a:lnTo>
                <a:cubicBezTo>
                  <a:pt x="10763" y="14257"/>
                  <a:pt x="10813" y="14257"/>
                  <a:pt x="10844" y="14287"/>
                </a:cubicBezTo>
                <a:lnTo>
                  <a:pt x="18097" y="21542"/>
                </a:lnTo>
                <a:cubicBezTo>
                  <a:pt x="18143" y="21588"/>
                  <a:pt x="18216" y="21588"/>
                  <a:pt x="18262" y="21542"/>
                </a:cubicBezTo>
                <a:lnTo>
                  <a:pt x="21542" y="18262"/>
                </a:lnTo>
                <a:cubicBezTo>
                  <a:pt x="21588" y="18216"/>
                  <a:pt x="21588" y="18143"/>
                  <a:pt x="21542" y="18097"/>
                </a:cubicBezTo>
                <a:lnTo>
                  <a:pt x="14287" y="10844"/>
                </a:lnTo>
                <a:cubicBezTo>
                  <a:pt x="14257" y="10813"/>
                  <a:pt x="14257" y="10763"/>
                  <a:pt x="14287" y="10732"/>
                </a:cubicBezTo>
                <a:lnTo>
                  <a:pt x="21542" y="3479"/>
                </a:lnTo>
                <a:cubicBezTo>
                  <a:pt x="21587" y="3433"/>
                  <a:pt x="21587" y="3359"/>
                  <a:pt x="21542" y="3314"/>
                </a:cubicBezTo>
                <a:lnTo>
                  <a:pt x="18262" y="34"/>
                </a:lnTo>
                <a:cubicBezTo>
                  <a:pt x="18216" y="-12"/>
                  <a:pt x="18143" y="-12"/>
                  <a:pt x="18097" y="34"/>
                </a:cubicBezTo>
                <a:lnTo>
                  <a:pt x="10844" y="7289"/>
                </a:lnTo>
                <a:cubicBezTo>
                  <a:pt x="10813" y="7319"/>
                  <a:pt x="10764" y="7319"/>
                  <a:pt x="10734" y="7289"/>
                </a:cubicBezTo>
                <a:lnTo>
                  <a:pt x="3479" y="34"/>
                </a:lnTo>
                <a:cubicBezTo>
                  <a:pt x="3456" y="11"/>
                  <a:pt x="3427" y="0"/>
                  <a:pt x="3397" y="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68579" rIns="68579" anchor="ctr"/>
          <a:lstStyle/>
          <a:p>
            <a:pPr defTabSz="311574">
              <a:lnSpc>
                <a:spcPct val="120000"/>
              </a:lnSpc>
              <a:defRPr sz="600" spc="-24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 sz="900"/>
          </a:p>
        </p:txBody>
      </p:sp>
      <p:sp>
        <p:nvSpPr>
          <p:cNvPr id="483" name="Retângulo">
            <a:extLst>
              <a:ext uri="{FF2B5EF4-FFF2-40B4-BE49-F238E27FC236}">
                <a16:creationId xmlns:a16="http://schemas.microsoft.com/office/drawing/2014/main" id="{71A18BB2-16CA-A0AE-C688-2581D7F36068}"/>
              </a:ext>
            </a:extLst>
          </p:cNvPr>
          <p:cNvSpPr/>
          <p:nvPr/>
        </p:nvSpPr>
        <p:spPr>
          <a:xfrm>
            <a:off x="6854204" y="3808783"/>
            <a:ext cx="564393" cy="11564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68579" rIns="68579" anchor="ctr"/>
          <a:lstStyle/>
          <a:p>
            <a:pPr defTabSz="311574">
              <a:lnSpc>
                <a:spcPct val="120000"/>
              </a:lnSpc>
              <a:defRPr sz="600" spc="-24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 sz="900"/>
          </a:p>
        </p:txBody>
      </p:sp>
      <p:sp>
        <p:nvSpPr>
          <p:cNvPr id="484" name="Título 1">
            <a:extLst>
              <a:ext uri="{FF2B5EF4-FFF2-40B4-BE49-F238E27FC236}">
                <a16:creationId xmlns:a16="http://schemas.microsoft.com/office/drawing/2014/main" id="{7A39B3BD-058E-D4E4-950C-49B57320F05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00063" y="534341"/>
            <a:ext cx="8229600" cy="114300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777201">
              <a:defRPr sz="3315"/>
            </a:lvl1pPr>
          </a:lstStyle>
          <a:p>
            <a:r>
              <a:rPr sz="6000" b="1" dirty="0">
                <a:latin typeface="Montserrat" pitchFamily="2" charset="77"/>
              </a:rPr>
              <a:t>5 </a:t>
            </a:r>
            <a:r>
              <a:rPr lang="pt-BR" sz="6000" b="1" dirty="0">
                <a:latin typeface="Montserrat" pitchFamily="2" charset="77"/>
              </a:rPr>
              <a:t>NÍVEIS DE IGREJAS</a:t>
            </a:r>
            <a:endParaRPr sz="6000" b="1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586876028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090640-6E78-C529-2D97-79FFEEE080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45633A3-3EFB-2C39-A6C0-20C465103F15}"/>
              </a:ext>
            </a:extLst>
          </p:cNvPr>
          <p:cNvSpPr/>
          <p:nvPr/>
        </p:nvSpPr>
        <p:spPr>
          <a:xfrm>
            <a:off x="0" y="0"/>
            <a:ext cx="18288000" cy="1032366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540" name="Título 1">
            <a:extLst>
              <a:ext uri="{FF2B5EF4-FFF2-40B4-BE49-F238E27FC236}">
                <a16:creationId xmlns:a16="http://schemas.microsoft.com/office/drawing/2014/main" id="{F79789F1-68D1-1F67-23C8-1B174E6D78B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pt-BR" b="1" dirty="0"/>
              <a:t>NÍVEL 1 - DECLÍNIO/MORTE</a:t>
            </a:r>
          </a:p>
        </p:txBody>
      </p:sp>
      <p:sp>
        <p:nvSpPr>
          <p:cNvPr id="541" name="Espaço Reservado para Conteúdo 2">
            <a:extLst>
              <a:ext uri="{FF2B5EF4-FFF2-40B4-BE49-F238E27FC236}">
                <a16:creationId xmlns:a16="http://schemas.microsoft.com/office/drawing/2014/main" id="{E50D005A-B6D9-FBF8-0936-58B9BD6FF0D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9492068" y="2738438"/>
            <a:ext cx="7538121" cy="637313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 sz="3000"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 dirty="0" err="1">
                <a:latin typeface="Montserrat" panose="00000500000000000000" pitchFamily="2" charset="0"/>
              </a:rPr>
              <a:t>Atestado</a:t>
            </a:r>
            <a:r>
              <a:rPr dirty="0">
                <a:latin typeface="Montserrat" panose="00000500000000000000" pitchFamily="2" charset="0"/>
              </a:rPr>
              <a:t> de </a:t>
            </a:r>
            <a:r>
              <a:rPr dirty="0" err="1">
                <a:latin typeface="Montserrat" panose="00000500000000000000" pitchFamily="2" charset="0"/>
              </a:rPr>
              <a:t>óbito</a:t>
            </a:r>
            <a:endParaRPr lang="pt-BR" dirty="0">
              <a:latin typeface="Montserrat" panose="00000500000000000000" pitchFamily="2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 sz="3000">
                <a:latin typeface="Proxima Nova"/>
                <a:ea typeface="Proxima Nova"/>
                <a:cs typeface="Proxima Nova"/>
                <a:sym typeface="Proxima Nova"/>
              </a:defRPr>
            </a:pPr>
            <a:endParaRPr sz="6600" b="1" dirty="0"/>
          </a:p>
        </p:txBody>
      </p:sp>
      <p:sp>
        <p:nvSpPr>
          <p:cNvPr id="542" name="Círculo">
            <a:extLst>
              <a:ext uri="{FF2B5EF4-FFF2-40B4-BE49-F238E27FC236}">
                <a16:creationId xmlns:a16="http://schemas.microsoft.com/office/drawing/2014/main" id="{4262FF35-2DB3-21CD-A402-BCB89FC54723}"/>
              </a:ext>
            </a:extLst>
          </p:cNvPr>
          <p:cNvSpPr/>
          <p:nvPr/>
        </p:nvSpPr>
        <p:spPr>
          <a:xfrm>
            <a:off x="3580477" y="3220973"/>
            <a:ext cx="3845057" cy="3845058"/>
          </a:xfrm>
          <a:prstGeom prst="ellipse">
            <a:avLst/>
          </a:prstGeom>
          <a:solidFill>
            <a:schemeClr val="bg2">
              <a:lumMod val="75000"/>
              <a:alpha val="64242"/>
            </a:schemeClr>
          </a:solidFill>
          <a:ln w="12700">
            <a:miter lim="400000"/>
          </a:ln>
        </p:spPr>
        <p:txBody>
          <a:bodyPr lIns="68579" rIns="68579" anchor="ctr"/>
          <a:lstStyle/>
          <a:p>
            <a:pPr defTabSz="311574">
              <a:lnSpc>
                <a:spcPct val="120000"/>
              </a:lnSpc>
              <a:defRPr sz="900" spc="-36"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 sz="1350"/>
          </a:p>
        </p:txBody>
      </p:sp>
      <p:sp>
        <p:nvSpPr>
          <p:cNvPr id="543" name="1">
            <a:extLst>
              <a:ext uri="{FF2B5EF4-FFF2-40B4-BE49-F238E27FC236}">
                <a16:creationId xmlns:a16="http://schemas.microsoft.com/office/drawing/2014/main" id="{A23EE5E5-19B2-4192-AEC7-EC0B43F63EF0}"/>
              </a:ext>
            </a:extLst>
          </p:cNvPr>
          <p:cNvSpPr txBox="1"/>
          <p:nvPr/>
        </p:nvSpPr>
        <p:spPr>
          <a:xfrm>
            <a:off x="4892286" y="4594697"/>
            <a:ext cx="1100511" cy="1570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 anchor="b">
            <a:normAutofit/>
          </a:bodyPr>
          <a:lstStyle>
            <a:lvl1pPr algn="ctr" defTabSz="586104">
              <a:lnSpc>
                <a:spcPct val="70000"/>
              </a:lnSpc>
              <a:defRPr sz="6390" b="1"/>
            </a:lvl1pPr>
          </a:lstStyle>
          <a:p>
            <a:r>
              <a:rPr sz="9585"/>
              <a:t>1</a:t>
            </a:r>
          </a:p>
        </p:txBody>
      </p:sp>
      <p:sp>
        <p:nvSpPr>
          <p:cNvPr id="544" name="Linha">
            <a:extLst>
              <a:ext uri="{FF2B5EF4-FFF2-40B4-BE49-F238E27FC236}">
                <a16:creationId xmlns:a16="http://schemas.microsoft.com/office/drawing/2014/main" id="{17F6B3A1-8C37-79EC-2511-44CDB0BCD562}"/>
              </a:ext>
            </a:extLst>
          </p:cNvPr>
          <p:cNvSpPr/>
          <p:nvPr/>
        </p:nvSpPr>
        <p:spPr>
          <a:xfrm flipH="1">
            <a:off x="2569550" y="5829299"/>
            <a:ext cx="2557228" cy="2269619"/>
          </a:xfrm>
          <a:prstGeom prst="line">
            <a:avLst/>
          </a:prstGeom>
          <a:ln w="25400">
            <a:solidFill>
              <a:srgbClr val="000000"/>
            </a:solidFill>
            <a:prstDash val="sysDot"/>
            <a:miter lim="400000"/>
            <a:headEnd type="oval"/>
            <a:tailEnd type="triangle"/>
          </a:ln>
        </p:spPr>
        <p:txBody>
          <a:bodyPr lIns="68579" rIns="68579"/>
          <a:lstStyle/>
          <a:p>
            <a:endParaRPr sz="2700"/>
          </a:p>
        </p:txBody>
      </p:sp>
      <p:grpSp>
        <p:nvGrpSpPr>
          <p:cNvPr id="547" name="Solução: Re-Plantação">
            <a:extLst>
              <a:ext uri="{FF2B5EF4-FFF2-40B4-BE49-F238E27FC236}">
                <a16:creationId xmlns:a16="http://schemas.microsoft.com/office/drawing/2014/main" id="{73B29EAB-2D96-D9D4-1A8B-A47D8AD119BB}"/>
              </a:ext>
            </a:extLst>
          </p:cNvPr>
          <p:cNvGrpSpPr/>
          <p:nvPr/>
        </p:nvGrpSpPr>
        <p:grpSpPr>
          <a:xfrm>
            <a:off x="603188" y="8256185"/>
            <a:ext cx="4523590" cy="613181"/>
            <a:chOff x="-1" y="-1"/>
            <a:chExt cx="3015724" cy="408786"/>
          </a:xfrm>
        </p:grpSpPr>
        <p:sp>
          <p:nvSpPr>
            <p:cNvPr id="545" name="Retângulo">
              <a:extLst>
                <a:ext uri="{FF2B5EF4-FFF2-40B4-BE49-F238E27FC236}">
                  <a16:creationId xmlns:a16="http://schemas.microsoft.com/office/drawing/2014/main" id="{CB60F3D5-2931-546D-FB60-A45CD257CB5D}"/>
                </a:ext>
              </a:extLst>
            </p:cNvPr>
            <p:cNvSpPr/>
            <p:nvPr/>
          </p:nvSpPr>
          <p:spPr>
            <a:xfrm>
              <a:off x="-1" y="-1"/>
              <a:ext cx="2785734" cy="408786"/>
            </a:xfrm>
            <a:prstGeom prst="rect">
              <a:avLst/>
            </a:prstGeom>
            <a:noFill/>
            <a:ln w="25400" cap="flat">
              <a:solidFill>
                <a:srgbClr val="000000"/>
              </a:solidFill>
              <a:prstDash val="sysDot"/>
              <a:miter lim="400000"/>
            </a:ln>
            <a:effectLst/>
          </p:spPr>
          <p:txBody>
            <a:bodyPr wrap="square" lIns="68579" tIns="68579" rIns="68579" bIns="68579" numCol="1" anchor="b">
              <a:noAutofit/>
            </a:bodyPr>
            <a:lstStyle/>
            <a:p>
              <a:pPr defTabSz="1040129">
                <a:lnSpc>
                  <a:spcPct val="70000"/>
                </a:lnSpc>
                <a:defRPr sz="3600"/>
              </a:pPr>
              <a:endParaRPr sz="5400"/>
            </a:p>
          </p:txBody>
        </p:sp>
        <p:sp>
          <p:nvSpPr>
            <p:cNvPr id="546" name="Solução: Re-Plantação">
              <a:extLst>
                <a:ext uri="{FF2B5EF4-FFF2-40B4-BE49-F238E27FC236}">
                  <a16:creationId xmlns:a16="http://schemas.microsoft.com/office/drawing/2014/main" id="{82120061-620C-DFDE-BC73-31153F97CD96}"/>
                </a:ext>
              </a:extLst>
            </p:cNvPr>
            <p:cNvSpPr txBox="1"/>
            <p:nvPr/>
          </p:nvSpPr>
          <p:spPr>
            <a:xfrm>
              <a:off x="255389" y="-1"/>
              <a:ext cx="2760334" cy="38338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100" tIns="38100" rIns="38100" bIns="38100" numCol="1" anchor="b">
              <a:normAutofit/>
            </a:bodyPr>
            <a:lstStyle>
              <a:lvl1pPr defTabSz="693419">
                <a:lnSpc>
                  <a:spcPct val="70000"/>
                </a:lnSpc>
              </a:lvl1pPr>
            </a:lstStyle>
            <a:p>
              <a:r>
                <a:rPr sz="2700" b="1" dirty="0" err="1"/>
                <a:t>Solução</a:t>
              </a:r>
              <a:r>
                <a:rPr sz="2700" b="1" dirty="0"/>
                <a:t>: Re-</a:t>
              </a:r>
              <a:r>
                <a:rPr sz="2700" b="1" dirty="0" err="1"/>
                <a:t>Plantação</a:t>
              </a:r>
              <a:endParaRPr sz="2700" b="1" dirty="0"/>
            </a:p>
          </p:txBody>
        </p:sp>
      </p:grpSp>
      <p:sp>
        <p:nvSpPr>
          <p:cNvPr id="548" name="Retângulo">
            <a:extLst>
              <a:ext uri="{FF2B5EF4-FFF2-40B4-BE49-F238E27FC236}">
                <a16:creationId xmlns:a16="http://schemas.microsoft.com/office/drawing/2014/main" id="{0AE5B599-26E2-75C2-57F1-E3A5055FD011}"/>
              </a:ext>
            </a:extLst>
          </p:cNvPr>
          <p:cNvSpPr/>
          <p:nvPr/>
        </p:nvSpPr>
        <p:spPr>
          <a:xfrm>
            <a:off x="5135738" y="3808784"/>
            <a:ext cx="564393" cy="11564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68579" rIns="68579" anchor="ctr"/>
          <a:lstStyle/>
          <a:p>
            <a:pPr defTabSz="311574">
              <a:lnSpc>
                <a:spcPct val="120000"/>
              </a:lnSpc>
              <a:defRPr sz="600" spc="-24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 sz="900"/>
          </a:p>
        </p:txBody>
      </p:sp>
      <p:pic>
        <p:nvPicPr>
          <p:cNvPr id="549" name="Captura de Tela 2020-03-26 às 16.39.17.png" descr="Captura de Tela 2020-03-26 às 16.39.17.png">
            <a:extLst>
              <a:ext uri="{FF2B5EF4-FFF2-40B4-BE49-F238E27FC236}">
                <a16:creationId xmlns:a16="http://schemas.microsoft.com/office/drawing/2014/main" id="{F377BC5F-5914-517A-42DC-63DFB5FA105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6"/>
          <a:stretch>
            <a:fillRect/>
          </a:stretch>
        </p:blipFill>
        <p:spPr>
          <a:xfrm>
            <a:off x="6340862" y="3851561"/>
            <a:ext cx="2803140" cy="29500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75" extrusionOk="0">
                <a:moveTo>
                  <a:pt x="7784" y="0"/>
                </a:moveTo>
                <a:lnTo>
                  <a:pt x="6454" y="383"/>
                </a:lnTo>
                <a:cubicBezTo>
                  <a:pt x="5724" y="595"/>
                  <a:pt x="4512" y="948"/>
                  <a:pt x="3757" y="1162"/>
                </a:cubicBezTo>
                <a:lnTo>
                  <a:pt x="2381" y="1550"/>
                </a:lnTo>
                <a:lnTo>
                  <a:pt x="1316" y="3827"/>
                </a:lnTo>
                <a:lnTo>
                  <a:pt x="243" y="6100"/>
                </a:lnTo>
                <a:lnTo>
                  <a:pt x="151" y="12665"/>
                </a:lnTo>
                <a:cubicBezTo>
                  <a:pt x="100" y="16275"/>
                  <a:pt x="48" y="19673"/>
                  <a:pt x="32" y="20219"/>
                </a:cubicBezTo>
                <a:lnTo>
                  <a:pt x="0" y="21216"/>
                </a:lnTo>
                <a:lnTo>
                  <a:pt x="500" y="21412"/>
                </a:lnTo>
                <a:cubicBezTo>
                  <a:pt x="905" y="21574"/>
                  <a:pt x="1179" y="21600"/>
                  <a:pt x="1991" y="21556"/>
                </a:cubicBezTo>
                <a:cubicBezTo>
                  <a:pt x="2538" y="21526"/>
                  <a:pt x="3453" y="21504"/>
                  <a:pt x="4027" y="21504"/>
                </a:cubicBezTo>
                <a:cubicBezTo>
                  <a:pt x="5002" y="21504"/>
                  <a:pt x="5073" y="21491"/>
                  <a:pt x="5073" y="21290"/>
                </a:cubicBezTo>
                <a:cubicBezTo>
                  <a:pt x="5073" y="21172"/>
                  <a:pt x="5145" y="20905"/>
                  <a:pt x="5234" y="20703"/>
                </a:cubicBezTo>
                <a:lnTo>
                  <a:pt x="5394" y="20337"/>
                </a:lnTo>
                <a:lnTo>
                  <a:pt x="6082" y="20759"/>
                </a:lnTo>
                <a:cubicBezTo>
                  <a:pt x="6460" y="20991"/>
                  <a:pt x="6932" y="21199"/>
                  <a:pt x="7124" y="21225"/>
                </a:cubicBezTo>
                <a:cubicBezTo>
                  <a:pt x="7871" y="21327"/>
                  <a:pt x="10558" y="21522"/>
                  <a:pt x="10605" y="21478"/>
                </a:cubicBezTo>
                <a:cubicBezTo>
                  <a:pt x="10632" y="21453"/>
                  <a:pt x="10845" y="20992"/>
                  <a:pt x="11082" y="20454"/>
                </a:cubicBezTo>
                <a:cubicBezTo>
                  <a:pt x="11320" y="19916"/>
                  <a:pt x="11559" y="19479"/>
                  <a:pt x="11614" y="19479"/>
                </a:cubicBezTo>
                <a:cubicBezTo>
                  <a:pt x="11810" y="19479"/>
                  <a:pt x="11919" y="20252"/>
                  <a:pt x="11775" y="20629"/>
                </a:cubicBezTo>
                <a:cubicBezTo>
                  <a:pt x="11618" y="21041"/>
                  <a:pt x="11667" y="21143"/>
                  <a:pt x="11949" y="20994"/>
                </a:cubicBezTo>
                <a:cubicBezTo>
                  <a:pt x="12080" y="20924"/>
                  <a:pt x="12236" y="20929"/>
                  <a:pt x="12408" y="21003"/>
                </a:cubicBezTo>
                <a:cubicBezTo>
                  <a:pt x="12762" y="21156"/>
                  <a:pt x="12843" y="21033"/>
                  <a:pt x="12614" y="20703"/>
                </a:cubicBezTo>
                <a:cubicBezTo>
                  <a:pt x="12454" y="20471"/>
                  <a:pt x="12446" y="20347"/>
                  <a:pt x="12545" y="19910"/>
                </a:cubicBezTo>
                <a:cubicBezTo>
                  <a:pt x="12610" y="19625"/>
                  <a:pt x="12632" y="19247"/>
                  <a:pt x="12596" y="19074"/>
                </a:cubicBezTo>
                <a:cubicBezTo>
                  <a:pt x="12514" y="18687"/>
                  <a:pt x="12739" y="17747"/>
                  <a:pt x="12954" y="17577"/>
                </a:cubicBezTo>
                <a:cubicBezTo>
                  <a:pt x="13063" y="17492"/>
                  <a:pt x="13110" y="17216"/>
                  <a:pt x="13110" y="16688"/>
                </a:cubicBezTo>
                <a:cubicBezTo>
                  <a:pt x="13110" y="16055"/>
                  <a:pt x="13174" y="15790"/>
                  <a:pt x="13486" y="15112"/>
                </a:cubicBezTo>
                <a:cubicBezTo>
                  <a:pt x="13692" y="14662"/>
                  <a:pt x="13905" y="14306"/>
                  <a:pt x="13958" y="14324"/>
                </a:cubicBezTo>
                <a:cubicBezTo>
                  <a:pt x="14011" y="14342"/>
                  <a:pt x="14220" y="14531"/>
                  <a:pt x="14421" y="14742"/>
                </a:cubicBezTo>
                <a:lnTo>
                  <a:pt x="14788" y="15125"/>
                </a:lnTo>
                <a:lnTo>
                  <a:pt x="14545" y="15278"/>
                </a:lnTo>
                <a:cubicBezTo>
                  <a:pt x="14151" y="15526"/>
                  <a:pt x="13974" y="17270"/>
                  <a:pt x="14284" y="17833"/>
                </a:cubicBezTo>
                <a:cubicBezTo>
                  <a:pt x="14493" y="18212"/>
                  <a:pt x="14709" y="20611"/>
                  <a:pt x="14559" y="20877"/>
                </a:cubicBezTo>
                <a:cubicBezTo>
                  <a:pt x="14366" y="21217"/>
                  <a:pt x="14444" y="21269"/>
                  <a:pt x="15123" y="21269"/>
                </a:cubicBezTo>
                <a:cubicBezTo>
                  <a:pt x="15609" y="21269"/>
                  <a:pt x="15793" y="21231"/>
                  <a:pt x="15793" y="21129"/>
                </a:cubicBezTo>
                <a:cubicBezTo>
                  <a:pt x="15793" y="21050"/>
                  <a:pt x="15741" y="20957"/>
                  <a:pt x="15678" y="20920"/>
                </a:cubicBezTo>
                <a:cubicBezTo>
                  <a:pt x="15483" y="20806"/>
                  <a:pt x="15670" y="18469"/>
                  <a:pt x="15931" y="17738"/>
                </a:cubicBezTo>
                <a:cubicBezTo>
                  <a:pt x="16003" y="17536"/>
                  <a:pt x="16015" y="17059"/>
                  <a:pt x="15963" y="16475"/>
                </a:cubicBezTo>
                <a:cubicBezTo>
                  <a:pt x="15895" y="15693"/>
                  <a:pt x="15839" y="15504"/>
                  <a:pt x="15628" y="15326"/>
                </a:cubicBezTo>
                <a:lnTo>
                  <a:pt x="15375" y="15112"/>
                </a:lnTo>
                <a:lnTo>
                  <a:pt x="15747" y="14751"/>
                </a:lnTo>
                <a:cubicBezTo>
                  <a:pt x="16083" y="14423"/>
                  <a:pt x="16113" y="14344"/>
                  <a:pt x="16054" y="13937"/>
                </a:cubicBezTo>
                <a:cubicBezTo>
                  <a:pt x="16012" y="13646"/>
                  <a:pt x="16034" y="13459"/>
                  <a:pt x="16119" y="13410"/>
                </a:cubicBezTo>
                <a:cubicBezTo>
                  <a:pt x="16318" y="13293"/>
                  <a:pt x="15526" y="12927"/>
                  <a:pt x="15073" y="12927"/>
                </a:cubicBezTo>
                <a:cubicBezTo>
                  <a:pt x="14861" y="12927"/>
                  <a:pt x="14660" y="12881"/>
                  <a:pt x="14623" y="12826"/>
                </a:cubicBezTo>
                <a:cubicBezTo>
                  <a:pt x="14566" y="12738"/>
                  <a:pt x="15272" y="11021"/>
                  <a:pt x="15931" y="9648"/>
                </a:cubicBezTo>
                <a:cubicBezTo>
                  <a:pt x="16802" y="7829"/>
                  <a:pt x="17266" y="6691"/>
                  <a:pt x="17261" y="6365"/>
                </a:cubicBezTo>
                <a:cubicBezTo>
                  <a:pt x="17255" y="6010"/>
                  <a:pt x="17134" y="4969"/>
                  <a:pt x="16908" y="3326"/>
                </a:cubicBezTo>
                <a:cubicBezTo>
                  <a:pt x="16809" y="2610"/>
                  <a:pt x="16752" y="2506"/>
                  <a:pt x="16077" y="1676"/>
                </a:cubicBezTo>
                <a:cubicBezTo>
                  <a:pt x="15072" y="443"/>
                  <a:pt x="15189" y="502"/>
                  <a:pt x="14096" y="688"/>
                </a:cubicBezTo>
                <a:cubicBezTo>
                  <a:pt x="13586" y="775"/>
                  <a:pt x="12402" y="949"/>
                  <a:pt x="11467" y="1080"/>
                </a:cubicBezTo>
                <a:lnTo>
                  <a:pt x="9766" y="1319"/>
                </a:lnTo>
                <a:lnTo>
                  <a:pt x="9481" y="1724"/>
                </a:lnTo>
                <a:cubicBezTo>
                  <a:pt x="9192" y="2137"/>
                  <a:pt x="9003" y="2234"/>
                  <a:pt x="8935" y="1998"/>
                </a:cubicBezTo>
                <a:cubicBezTo>
                  <a:pt x="8633" y="946"/>
                  <a:pt x="8497" y="654"/>
                  <a:pt x="8160" y="344"/>
                </a:cubicBezTo>
                <a:lnTo>
                  <a:pt x="7784" y="0"/>
                </a:lnTo>
                <a:close/>
                <a:moveTo>
                  <a:pt x="20490" y="12522"/>
                </a:moveTo>
                <a:cubicBezTo>
                  <a:pt x="19689" y="12622"/>
                  <a:pt x="19338" y="13728"/>
                  <a:pt x="20054" y="14407"/>
                </a:cubicBezTo>
                <a:cubicBezTo>
                  <a:pt x="20368" y="14704"/>
                  <a:pt x="20370" y="14720"/>
                  <a:pt x="20155" y="14829"/>
                </a:cubicBezTo>
                <a:cubicBezTo>
                  <a:pt x="19811" y="15003"/>
                  <a:pt x="19673" y="15618"/>
                  <a:pt x="19751" y="16632"/>
                </a:cubicBezTo>
                <a:cubicBezTo>
                  <a:pt x="19789" y="17127"/>
                  <a:pt x="19848" y="18152"/>
                  <a:pt x="19880" y="18909"/>
                </a:cubicBezTo>
                <a:cubicBezTo>
                  <a:pt x="19913" y="19665"/>
                  <a:pt x="19983" y="20332"/>
                  <a:pt x="20040" y="20385"/>
                </a:cubicBezTo>
                <a:cubicBezTo>
                  <a:pt x="20102" y="20445"/>
                  <a:pt x="20092" y="20539"/>
                  <a:pt x="20013" y="20629"/>
                </a:cubicBezTo>
                <a:cubicBezTo>
                  <a:pt x="19913" y="20743"/>
                  <a:pt x="19916" y="20800"/>
                  <a:pt x="20031" y="20868"/>
                </a:cubicBezTo>
                <a:cubicBezTo>
                  <a:pt x="20226" y="20982"/>
                  <a:pt x="20446" y="20899"/>
                  <a:pt x="20536" y="20677"/>
                </a:cubicBezTo>
                <a:cubicBezTo>
                  <a:pt x="20598" y="20524"/>
                  <a:pt x="20636" y="20532"/>
                  <a:pt x="20811" y="20751"/>
                </a:cubicBezTo>
                <a:cubicBezTo>
                  <a:pt x="21026" y="21021"/>
                  <a:pt x="21290" y="20973"/>
                  <a:pt x="21251" y="20672"/>
                </a:cubicBezTo>
                <a:cubicBezTo>
                  <a:pt x="21239" y="20575"/>
                  <a:pt x="21264" y="20428"/>
                  <a:pt x="21302" y="20341"/>
                </a:cubicBezTo>
                <a:cubicBezTo>
                  <a:pt x="21372" y="20183"/>
                  <a:pt x="21472" y="18252"/>
                  <a:pt x="21517" y="16297"/>
                </a:cubicBezTo>
                <a:cubicBezTo>
                  <a:pt x="21540" y="15307"/>
                  <a:pt x="21534" y="15258"/>
                  <a:pt x="21238" y="14964"/>
                </a:cubicBezTo>
                <a:lnTo>
                  <a:pt x="20930" y="14664"/>
                </a:lnTo>
                <a:lnTo>
                  <a:pt x="21265" y="14355"/>
                </a:lnTo>
                <a:cubicBezTo>
                  <a:pt x="21547" y="14099"/>
                  <a:pt x="21600" y="13973"/>
                  <a:pt x="21600" y="13545"/>
                </a:cubicBezTo>
                <a:cubicBezTo>
                  <a:pt x="21600" y="12977"/>
                  <a:pt x="21372" y="12665"/>
                  <a:pt x="20861" y="12543"/>
                </a:cubicBezTo>
                <a:cubicBezTo>
                  <a:pt x="20732" y="12511"/>
                  <a:pt x="20605" y="12508"/>
                  <a:pt x="20490" y="12522"/>
                </a:cubicBezTo>
                <a:close/>
                <a:moveTo>
                  <a:pt x="18036" y="13105"/>
                </a:moveTo>
                <a:cubicBezTo>
                  <a:pt x="17680" y="13074"/>
                  <a:pt x="17396" y="13233"/>
                  <a:pt x="17224" y="13571"/>
                </a:cubicBezTo>
                <a:cubicBezTo>
                  <a:pt x="16998" y="14014"/>
                  <a:pt x="17066" y="14472"/>
                  <a:pt x="17412" y="14834"/>
                </a:cubicBezTo>
                <a:cubicBezTo>
                  <a:pt x="17665" y="15098"/>
                  <a:pt x="17670" y="15101"/>
                  <a:pt x="17458" y="15469"/>
                </a:cubicBezTo>
                <a:cubicBezTo>
                  <a:pt x="17293" y="15756"/>
                  <a:pt x="17242" y="16054"/>
                  <a:pt x="17242" y="16810"/>
                </a:cubicBezTo>
                <a:cubicBezTo>
                  <a:pt x="17242" y="17346"/>
                  <a:pt x="17302" y="17918"/>
                  <a:pt x="17371" y="18082"/>
                </a:cubicBezTo>
                <a:cubicBezTo>
                  <a:pt x="17439" y="18246"/>
                  <a:pt x="17500" y="18985"/>
                  <a:pt x="17508" y="19723"/>
                </a:cubicBezTo>
                <a:lnTo>
                  <a:pt x="17522" y="21064"/>
                </a:lnTo>
                <a:lnTo>
                  <a:pt x="18109" y="21064"/>
                </a:lnTo>
                <a:cubicBezTo>
                  <a:pt x="18531" y="21065"/>
                  <a:pt x="18696" y="21024"/>
                  <a:pt x="18696" y="20920"/>
                </a:cubicBezTo>
                <a:cubicBezTo>
                  <a:pt x="18696" y="20840"/>
                  <a:pt x="18641" y="20743"/>
                  <a:pt x="18573" y="20703"/>
                </a:cubicBezTo>
                <a:cubicBezTo>
                  <a:pt x="18494" y="20656"/>
                  <a:pt x="18477" y="20491"/>
                  <a:pt x="18527" y="20245"/>
                </a:cubicBezTo>
                <a:cubicBezTo>
                  <a:pt x="18571" y="20034"/>
                  <a:pt x="18622" y="19475"/>
                  <a:pt x="18641" y="19000"/>
                </a:cubicBezTo>
                <a:cubicBezTo>
                  <a:pt x="18661" y="18525"/>
                  <a:pt x="18730" y="18040"/>
                  <a:pt x="18797" y="17921"/>
                </a:cubicBezTo>
                <a:cubicBezTo>
                  <a:pt x="18993" y="17573"/>
                  <a:pt x="18945" y="16268"/>
                  <a:pt x="18710" y="15635"/>
                </a:cubicBezTo>
                <a:lnTo>
                  <a:pt x="18499" y="15069"/>
                </a:lnTo>
                <a:lnTo>
                  <a:pt x="18756" y="14768"/>
                </a:lnTo>
                <a:cubicBezTo>
                  <a:pt x="18957" y="14529"/>
                  <a:pt x="19003" y="14363"/>
                  <a:pt x="18967" y="14002"/>
                </a:cubicBezTo>
                <a:cubicBezTo>
                  <a:pt x="18911" y="13426"/>
                  <a:pt x="18879" y="13380"/>
                  <a:pt x="18417" y="13197"/>
                </a:cubicBezTo>
                <a:cubicBezTo>
                  <a:pt x="18283" y="13144"/>
                  <a:pt x="18154" y="13115"/>
                  <a:pt x="18036" y="13105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8" name="Acorde 5">
            <a:extLst>
              <a:ext uri="{FF2B5EF4-FFF2-40B4-BE49-F238E27FC236}">
                <a16:creationId xmlns:a16="http://schemas.microsoft.com/office/drawing/2014/main" id="{75130DF1-5977-79B5-05E2-5156E203800C}"/>
              </a:ext>
            </a:extLst>
          </p:cNvPr>
          <p:cNvSpPr/>
          <p:nvPr/>
        </p:nvSpPr>
        <p:spPr>
          <a:xfrm rot="12153984">
            <a:off x="9202486" y="2910887"/>
            <a:ext cx="271934" cy="292416"/>
          </a:xfrm>
          <a:prstGeom prst="chord">
            <a:avLst/>
          </a:prstGeom>
          <a:solidFill>
            <a:srgbClr val="4C120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spaço Reservado para Conteúdo 2">
            <a:extLst>
              <a:ext uri="{FF2B5EF4-FFF2-40B4-BE49-F238E27FC236}">
                <a16:creationId xmlns:a16="http://schemas.microsoft.com/office/drawing/2014/main" id="{A4B930E6-F5E6-A7C3-3311-5634CE34F73E}"/>
              </a:ext>
            </a:extLst>
          </p:cNvPr>
          <p:cNvSpPr txBox="1">
            <a:spLocks/>
          </p:cNvSpPr>
          <p:nvPr/>
        </p:nvSpPr>
        <p:spPr>
          <a:xfrm>
            <a:off x="9519261" y="3404433"/>
            <a:ext cx="7538121" cy="6373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Font typeface="Arial" pitchFamily="34" charset="0"/>
              <a:buNone/>
              <a:defRPr sz="3000"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 lang="pt-BR" dirty="0">
                <a:latin typeface="Montserrat" panose="00000500000000000000" pitchFamily="2" charset="0"/>
                <a:ea typeface="Proxima Nova"/>
                <a:cs typeface="Proxima Nova"/>
                <a:sym typeface="Proxima Nova"/>
              </a:rPr>
              <a:t>Funeral/ Sepultamento</a:t>
            </a:r>
            <a:endParaRPr lang="pt-BR" sz="6600" dirty="0">
              <a:latin typeface="Montserrat" panose="00000500000000000000" pitchFamily="2" charset="0"/>
              <a:ea typeface="Proxima Nova"/>
              <a:cs typeface="Proxima Nova"/>
              <a:sym typeface="Proxima Nova"/>
            </a:endParaRPr>
          </a:p>
        </p:txBody>
      </p:sp>
      <p:sp>
        <p:nvSpPr>
          <p:cNvPr id="10" name="Acorde 5">
            <a:extLst>
              <a:ext uri="{FF2B5EF4-FFF2-40B4-BE49-F238E27FC236}">
                <a16:creationId xmlns:a16="http://schemas.microsoft.com/office/drawing/2014/main" id="{FE3389A8-CEAC-5603-45F2-C2350D2D734D}"/>
              </a:ext>
            </a:extLst>
          </p:cNvPr>
          <p:cNvSpPr/>
          <p:nvPr/>
        </p:nvSpPr>
        <p:spPr>
          <a:xfrm rot="12153984">
            <a:off x="9202485" y="3615399"/>
            <a:ext cx="271934" cy="292416"/>
          </a:xfrm>
          <a:prstGeom prst="chord">
            <a:avLst/>
          </a:prstGeom>
          <a:solidFill>
            <a:srgbClr val="4C120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spaço Reservado para Conteúdo 2">
            <a:extLst>
              <a:ext uri="{FF2B5EF4-FFF2-40B4-BE49-F238E27FC236}">
                <a16:creationId xmlns:a16="http://schemas.microsoft.com/office/drawing/2014/main" id="{B4D1F181-0E77-8F45-4A30-B5BB98C08942}"/>
              </a:ext>
            </a:extLst>
          </p:cNvPr>
          <p:cNvSpPr txBox="1">
            <a:spLocks/>
          </p:cNvSpPr>
          <p:nvPr/>
        </p:nvSpPr>
        <p:spPr>
          <a:xfrm>
            <a:off x="9560260" y="4053304"/>
            <a:ext cx="7538121" cy="6373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 sz="3000"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 lang="pt-BR" dirty="0">
                <a:latin typeface="Montserrat" panose="00000500000000000000" pitchFamily="2" charset="0"/>
                <a:ea typeface="Proxima Nova"/>
                <a:cs typeface="Proxima Nova"/>
                <a:sym typeface="Proxima Nova"/>
              </a:rPr>
              <a:t>Gravidez</a:t>
            </a:r>
            <a:endParaRPr lang="pt-BR" sz="6600" dirty="0">
              <a:latin typeface="Montserrat" panose="00000500000000000000" pitchFamily="2" charset="0"/>
              <a:ea typeface="Proxima Nova"/>
              <a:cs typeface="Proxima Nova"/>
              <a:sym typeface="Proxima Nova"/>
            </a:endParaRPr>
          </a:p>
        </p:txBody>
      </p:sp>
      <p:sp>
        <p:nvSpPr>
          <p:cNvPr id="12" name="Acorde 5">
            <a:extLst>
              <a:ext uri="{FF2B5EF4-FFF2-40B4-BE49-F238E27FC236}">
                <a16:creationId xmlns:a16="http://schemas.microsoft.com/office/drawing/2014/main" id="{CB263E42-D261-2F51-AB6D-2C7A0BA8FB9F}"/>
              </a:ext>
            </a:extLst>
          </p:cNvPr>
          <p:cNvSpPr/>
          <p:nvPr/>
        </p:nvSpPr>
        <p:spPr>
          <a:xfrm rot="12153984">
            <a:off x="9234632" y="4260997"/>
            <a:ext cx="271934" cy="292416"/>
          </a:xfrm>
          <a:prstGeom prst="chord">
            <a:avLst/>
          </a:prstGeom>
          <a:solidFill>
            <a:srgbClr val="4C120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spaço Reservado para Conteúdo 2">
            <a:extLst>
              <a:ext uri="{FF2B5EF4-FFF2-40B4-BE49-F238E27FC236}">
                <a16:creationId xmlns:a16="http://schemas.microsoft.com/office/drawing/2014/main" id="{A0AC3E77-89D6-DF4A-A4C5-1DCD7DAAEE10}"/>
              </a:ext>
            </a:extLst>
          </p:cNvPr>
          <p:cNvSpPr txBox="1">
            <a:spLocks/>
          </p:cNvSpPr>
          <p:nvPr/>
        </p:nvSpPr>
        <p:spPr>
          <a:xfrm>
            <a:off x="9568256" y="4679226"/>
            <a:ext cx="7538121" cy="6373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 sz="3000"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 lang="pt-BR" dirty="0">
                <a:latin typeface="Montserrat" panose="00000500000000000000" pitchFamily="2" charset="0"/>
                <a:ea typeface="Proxima Nova"/>
                <a:cs typeface="Proxima Nova"/>
                <a:sym typeface="Proxima Nova"/>
              </a:rPr>
              <a:t>Novo nascimento</a:t>
            </a:r>
            <a:endParaRPr lang="pt-BR" sz="6600" dirty="0">
              <a:latin typeface="Montserrat" panose="00000500000000000000" pitchFamily="2" charset="0"/>
              <a:ea typeface="Proxima Nova"/>
              <a:cs typeface="Proxima Nova"/>
              <a:sym typeface="Proxima Nova"/>
            </a:endParaRPr>
          </a:p>
        </p:txBody>
      </p:sp>
      <p:sp>
        <p:nvSpPr>
          <p:cNvPr id="14" name="Acorde 5">
            <a:extLst>
              <a:ext uri="{FF2B5EF4-FFF2-40B4-BE49-F238E27FC236}">
                <a16:creationId xmlns:a16="http://schemas.microsoft.com/office/drawing/2014/main" id="{9DB32B6A-E43E-5B1B-9F74-6D57BF492D8E}"/>
              </a:ext>
            </a:extLst>
          </p:cNvPr>
          <p:cNvSpPr/>
          <p:nvPr/>
        </p:nvSpPr>
        <p:spPr>
          <a:xfrm rot="12153984">
            <a:off x="9242628" y="4883713"/>
            <a:ext cx="271934" cy="292416"/>
          </a:xfrm>
          <a:prstGeom prst="chord">
            <a:avLst/>
          </a:prstGeom>
          <a:solidFill>
            <a:srgbClr val="4C120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2572481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4CBCB8-D6D1-A093-B80C-F49AFF601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BE2BFF5-D9F6-E86D-2A5B-A3B2F7AF105A}"/>
              </a:ext>
            </a:extLst>
          </p:cNvPr>
          <p:cNvSpPr/>
          <p:nvPr/>
        </p:nvSpPr>
        <p:spPr>
          <a:xfrm>
            <a:off x="0" y="0"/>
            <a:ext cx="18288000" cy="1032366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51" name="Título 1">
            <a:extLst>
              <a:ext uri="{FF2B5EF4-FFF2-40B4-BE49-F238E27FC236}">
                <a16:creationId xmlns:a16="http://schemas.microsoft.com/office/drawing/2014/main" id="{83CC3E3E-C21E-E69B-32DE-05C2DB9F244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103632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pt-BR" b="1" dirty="0"/>
              <a:t>NÍVEL 2 - MANUTENÇÃO / ESTAGNAÇÃO</a:t>
            </a:r>
          </a:p>
        </p:txBody>
      </p:sp>
      <p:sp>
        <p:nvSpPr>
          <p:cNvPr id="552" name="Espaço Reservado para Conteúdo 2">
            <a:extLst>
              <a:ext uri="{FF2B5EF4-FFF2-40B4-BE49-F238E27FC236}">
                <a16:creationId xmlns:a16="http://schemas.microsoft.com/office/drawing/2014/main" id="{D014D663-3188-FAB2-A2BE-F5C1B6BFBD5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471439" y="2607146"/>
            <a:ext cx="6930362" cy="4253590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 sz="3000"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 dirty="0" err="1">
                <a:latin typeface="Montserrat" panose="00000500000000000000" pitchFamily="2" charset="0"/>
              </a:rPr>
              <a:t>Consciência</a:t>
            </a:r>
            <a:r>
              <a:rPr dirty="0">
                <a:latin typeface="Montserrat" panose="00000500000000000000" pitchFamily="2" charset="0"/>
              </a:rPr>
              <a:t> do </a:t>
            </a:r>
            <a:r>
              <a:rPr dirty="0" err="1">
                <a:latin typeface="Montserrat" panose="00000500000000000000" pitchFamily="2" charset="0"/>
              </a:rPr>
              <a:t>caos</a:t>
            </a:r>
            <a:r>
              <a:rPr lang="pt-BR" dirty="0">
                <a:latin typeface="Montserrat" panose="00000500000000000000" pitchFamily="2" charset="0"/>
              </a:rPr>
              <a:t>;</a:t>
            </a:r>
            <a:endParaRPr sz="5400" dirty="0">
              <a:latin typeface="Montserrat" panose="00000500000000000000" pitchFamily="2" charset="0"/>
            </a:endParaRPr>
          </a:p>
          <a:p>
            <a:pPr marL="857250" indent="-857250">
              <a:lnSpc>
                <a:spcPct val="120000"/>
              </a:lnSpc>
              <a:spcBef>
                <a:spcPts val="0"/>
              </a:spcBef>
              <a:buFontTx/>
              <a:buAutoNum type="arabicPeriod"/>
              <a:defRPr sz="3000">
                <a:latin typeface="Proxima Nova"/>
                <a:ea typeface="Proxima Nova"/>
                <a:cs typeface="Proxima Nova"/>
                <a:sym typeface="Proxima Nova"/>
              </a:defRPr>
            </a:pPr>
            <a:endParaRPr lang="pt-BR" dirty="0">
              <a:latin typeface="Montserrat" panose="00000500000000000000" pitchFamily="2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 sz="3000"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 dirty="0">
                <a:latin typeface="Montserrat" panose="00000500000000000000" pitchFamily="2" charset="0"/>
              </a:rPr>
              <a:t>Forma novo </a:t>
            </a:r>
            <a:r>
              <a:rPr dirty="0" err="1">
                <a:latin typeface="Montserrat" panose="00000500000000000000" pitchFamily="2" charset="0"/>
              </a:rPr>
              <a:t>grupo</a:t>
            </a:r>
            <a:r>
              <a:rPr dirty="0">
                <a:latin typeface="Montserrat" panose="00000500000000000000" pitchFamily="2" charset="0"/>
              </a:rPr>
              <a:t> base (</a:t>
            </a:r>
            <a:r>
              <a:rPr dirty="0" err="1">
                <a:latin typeface="Montserrat" panose="00000500000000000000" pitchFamily="2" charset="0"/>
              </a:rPr>
              <a:t>líderes</a:t>
            </a:r>
            <a:r>
              <a:rPr dirty="0">
                <a:latin typeface="Montserrat" panose="00000500000000000000" pitchFamily="2" charset="0"/>
              </a:rPr>
              <a:t> da </a:t>
            </a:r>
            <a:r>
              <a:rPr dirty="0" err="1">
                <a:latin typeface="Montserrat" panose="00000500000000000000" pitchFamily="2" charset="0"/>
              </a:rPr>
              <a:t>Revitalização</a:t>
            </a:r>
            <a:r>
              <a:rPr dirty="0">
                <a:latin typeface="Montserrat" panose="00000500000000000000" pitchFamily="2" charset="0"/>
              </a:rPr>
              <a:t>)</a:t>
            </a:r>
            <a:r>
              <a:rPr lang="pt-BR" dirty="0">
                <a:latin typeface="Montserrat" panose="00000500000000000000" pitchFamily="2" charset="0"/>
              </a:rPr>
              <a:t>;</a:t>
            </a:r>
            <a:endParaRPr sz="5400" dirty="0">
              <a:latin typeface="Montserrat" panose="00000500000000000000" pitchFamily="2" charset="0"/>
            </a:endParaRPr>
          </a:p>
          <a:p>
            <a:pPr marL="857250" indent="-857250">
              <a:lnSpc>
                <a:spcPct val="120000"/>
              </a:lnSpc>
              <a:spcBef>
                <a:spcPts val="0"/>
              </a:spcBef>
              <a:buFontTx/>
              <a:buAutoNum type="arabicPeriod"/>
              <a:defRPr sz="3000">
                <a:latin typeface="Proxima Nova"/>
                <a:ea typeface="Proxima Nova"/>
                <a:cs typeface="Proxima Nova"/>
                <a:sym typeface="Proxima Nova"/>
              </a:defRPr>
            </a:pPr>
            <a:endParaRPr lang="pt-BR" dirty="0">
              <a:latin typeface="Montserrat" panose="00000500000000000000" pitchFamily="2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 sz="3000"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 dirty="0" err="1">
                <a:latin typeface="Montserrat" panose="00000500000000000000" pitchFamily="2" charset="0"/>
              </a:rPr>
              <a:t>Reorganizar</a:t>
            </a:r>
            <a:r>
              <a:rPr dirty="0">
                <a:latin typeface="Montserrat" panose="00000500000000000000" pitchFamily="2" charset="0"/>
              </a:rPr>
              <a:t> </a:t>
            </a:r>
            <a:r>
              <a:rPr dirty="0" err="1">
                <a:latin typeface="Montserrat" panose="00000500000000000000" pitchFamily="2" charset="0"/>
              </a:rPr>
              <a:t>ministérios</a:t>
            </a:r>
            <a:r>
              <a:rPr dirty="0">
                <a:latin typeface="Montserrat" panose="00000500000000000000" pitchFamily="2" charset="0"/>
              </a:rPr>
              <a:t> e </a:t>
            </a:r>
            <a:r>
              <a:rPr dirty="0" err="1">
                <a:latin typeface="Montserrat" panose="00000500000000000000" pitchFamily="2" charset="0"/>
              </a:rPr>
              <a:t>liderança</a:t>
            </a:r>
            <a:r>
              <a:rPr dirty="0">
                <a:latin typeface="Montserrat" panose="00000500000000000000" pitchFamily="2" charset="0"/>
              </a:rPr>
              <a:t> com </a:t>
            </a:r>
            <a:r>
              <a:rPr dirty="0" err="1">
                <a:latin typeface="Montserrat" panose="00000500000000000000" pitchFamily="2" charset="0"/>
              </a:rPr>
              <a:t>uma</a:t>
            </a:r>
            <a:r>
              <a:rPr dirty="0">
                <a:latin typeface="Montserrat" panose="00000500000000000000" pitchFamily="2" charset="0"/>
              </a:rPr>
              <a:t> </a:t>
            </a:r>
            <a:r>
              <a:rPr dirty="0" err="1">
                <a:latin typeface="Montserrat" panose="00000500000000000000" pitchFamily="2" charset="0"/>
              </a:rPr>
              <a:t>consciência</a:t>
            </a:r>
            <a:r>
              <a:rPr dirty="0">
                <a:latin typeface="Montserrat" panose="00000500000000000000" pitchFamily="2" charset="0"/>
              </a:rPr>
              <a:t> missional</a:t>
            </a:r>
            <a:r>
              <a:rPr lang="pt-BR" dirty="0">
                <a:latin typeface="Montserrat" panose="00000500000000000000" pitchFamily="2" charset="0"/>
              </a:rPr>
              <a:t>.</a:t>
            </a:r>
            <a:endParaRPr dirty="0">
              <a:latin typeface="Montserrat" panose="00000500000000000000" pitchFamily="2" charset="0"/>
            </a:endParaRPr>
          </a:p>
        </p:txBody>
      </p:sp>
      <p:sp>
        <p:nvSpPr>
          <p:cNvPr id="553" name="Círculo">
            <a:extLst>
              <a:ext uri="{FF2B5EF4-FFF2-40B4-BE49-F238E27FC236}">
                <a16:creationId xmlns:a16="http://schemas.microsoft.com/office/drawing/2014/main" id="{FAF63FD9-BF1C-EBD0-A216-0304A3BEA010}"/>
              </a:ext>
            </a:extLst>
          </p:cNvPr>
          <p:cNvSpPr/>
          <p:nvPr/>
        </p:nvSpPr>
        <p:spPr>
          <a:xfrm>
            <a:off x="894398" y="2957823"/>
            <a:ext cx="3845057" cy="3845057"/>
          </a:xfrm>
          <a:prstGeom prst="ellipse">
            <a:avLst/>
          </a:prstGeom>
          <a:solidFill>
            <a:schemeClr val="bg2">
              <a:lumMod val="75000"/>
              <a:alpha val="64242"/>
            </a:schemeClr>
          </a:solidFill>
          <a:ln w="12700">
            <a:miter lim="400000"/>
          </a:ln>
        </p:spPr>
        <p:txBody>
          <a:bodyPr lIns="68579" rIns="68579" anchor="ctr"/>
          <a:lstStyle/>
          <a:p>
            <a:pPr defTabSz="311574">
              <a:lnSpc>
                <a:spcPct val="120000"/>
              </a:lnSpc>
              <a:defRPr sz="900" spc="-36"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 sz="1350"/>
          </a:p>
        </p:txBody>
      </p:sp>
      <p:sp>
        <p:nvSpPr>
          <p:cNvPr id="554" name="Círculo">
            <a:extLst>
              <a:ext uri="{FF2B5EF4-FFF2-40B4-BE49-F238E27FC236}">
                <a16:creationId xmlns:a16="http://schemas.microsoft.com/office/drawing/2014/main" id="{4F4DD078-CAF4-220E-2A32-50DA01F476FB}"/>
              </a:ext>
            </a:extLst>
          </p:cNvPr>
          <p:cNvSpPr/>
          <p:nvPr/>
        </p:nvSpPr>
        <p:spPr>
          <a:xfrm>
            <a:off x="2972314" y="3015679"/>
            <a:ext cx="3845057" cy="3845057"/>
          </a:xfrm>
          <a:prstGeom prst="ellipse">
            <a:avLst/>
          </a:prstGeom>
          <a:solidFill>
            <a:schemeClr val="bg2">
              <a:lumMod val="50000"/>
              <a:alpha val="64242"/>
            </a:schemeClr>
          </a:solidFill>
          <a:ln w="12700">
            <a:miter lim="400000"/>
          </a:ln>
        </p:spPr>
        <p:txBody>
          <a:bodyPr lIns="68579" rIns="68579" anchor="ctr"/>
          <a:lstStyle/>
          <a:p>
            <a:pPr defTabSz="311574">
              <a:lnSpc>
                <a:spcPct val="120000"/>
              </a:lnSpc>
              <a:defRPr sz="900" spc="-36"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 sz="1350"/>
          </a:p>
        </p:txBody>
      </p:sp>
      <p:sp>
        <p:nvSpPr>
          <p:cNvPr id="555" name="2">
            <a:extLst>
              <a:ext uri="{FF2B5EF4-FFF2-40B4-BE49-F238E27FC236}">
                <a16:creationId xmlns:a16="http://schemas.microsoft.com/office/drawing/2014/main" id="{750D4C04-C3E1-80B3-36A9-92DF504D7A1E}"/>
              </a:ext>
            </a:extLst>
          </p:cNvPr>
          <p:cNvSpPr txBox="1"/>
          <p:nvPr/>
        </p:nvSpPr>
        <p:spPr>
          <a:xfrm>
            <a:off x="3298279" y="3906290"/>
            <a:ext cx="1100513" cy="1570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 anchor="b">
            <a:normAutofit/>
          </a:bodyPr>
          <a:lstStyle>
            <a:lvl1pPr algn="ctr" defTabSz="825500">
              <a:lnSpc>
                <a:spcPct val="70000"/>
              </a:lnSpc>
              <a:defRPr sz="5200" b="1"/>
            </a:lvl1pPr>
          </a:lstStyle>
          <a:p>
            <a:r>
              <a:rPr sz="7800" dirty="0"/>
              <a:t>2</a:t>
            </a:r>
          </a:p>
        </p:txBody>
      </p:sp>
      <p:sp>
        <p:nvSpPr>
          <p:cNvPr id="556" name="Linha">
            <a:extLst>
              <a:ext uri="{FF2B5EF4-FFF2-40B4-BE49-F238E27FC236}">
                <a16:creationId xmlns:a16="http://schemas.microsoft.com/office/drawing/2014/main" id="{5B85B6D6-60CD-EEBA-FD43-DA444BFB2F87}"/>
              </a:ext>
            </a:extLst>
          </p:cNvPr>
          <p:cNvSpPr/>
          <p:nvPr/>
        </p:nvSpPr>
        <p:spPr>
          <a:xfrm flipH="1">
            <a:off x="3272972" y="5295901"/>
            <a:ext cx="430900" cy="2567406"/>
          </a:xfrm>
          <a:prstGeom prst="line">
            <a:avLst/>
          </a:prstGeom>
          <a:ln w="25400">
            <a:solidFill>
              <a:srgbClr val="000000"/>
            </a:solidFill>
            <a:prstDash val="sysDot"/>
            <a:miter lim="400000"/>
            <a:headEnd type="oval"/>
            <a:tailEnd type="triangle"/>
          </a:ln>
        </p:spPr>
        <p:txBody>
          <a:bodyPr lIns="68579" rIns="68579"/>
          <a:lstStyle/>
          <a:p>
            <a:endParaRPr sz="2700" dirty="0"/>
          </a:p>
        </p:txBody>
      </p:sp>
      <p:grpSp>
        <p:nvGrpSpPr>
          <p:cNvPr id="559" name="Solução: Revitalização">
            <a:extLst>
              <a:ext uri="{FF2B5EF4-FFF2-40B4-BE49-F238E27FC236}">
                <a16:creationId xmlns:a16="http://schemas.microsoft.com/office/drawing/2014/main" id="{6281E5F3-28B0-4CB5-D8DC-0EB2E94FD68C}"/>
              </a:ext>
            </a:extLst>
          </p:cNvPr>
          <p:cNvGrpSpPr/>
          <p:nvPr/>
        </p:nvGrpSpPr>
        <p:grpSpPr>
          <a:xfrm>
            <a:off x="1268746" y="7921163"/>
            <a:ext cx="4286012" cy="613181"/>
            <a:chOff x="-1" y="-1"/>
            <a:chExt cx="2857340" cy="408786"/>
          </a:xfrm>
        </p:grpSpPr>
        <p:sp>
          <p:nvSpPr>
            <p:cNvPr id="557" name="Retângulo">
              <a:extLst>
                <a:ext uri="{FF2B5EF4-FFF2-40B4-BE49-F238E27FC236}">
                  <a16:creationId xmlns:a16="http://schemas.microsoft.com/office/drawing/2014/main" id="{60849D7D-6CFF-F504-C8D4-088938C8B04E}"/>
                </a:ext>
              </a:extLst>
            </p:cNvPr>
            <p:cNvSpPr/>
            <p:nvPr/>
          </p:nvSpPr>
          <p:spPr>
            <a:xfrm>
              <a:off x="-1" y="-1"/>
              <a:ext cx="2640776" cy="408786"/>
            </a:xfrm>
            <a:prstGeom prst="rect">
              <a:avLst/>
            </a:prstGeom>
            <a:noFill/>
            <a:ln w="25400" cap="flat">
              <a:solidFill>
                <a:srgbClr val="000000"/>
              </a:solidFill>
              <a:prstDash val="sysDot"/>
              <a:miter lim="400000"/>
            </a:ln>
            <a:effectLst/>
          </p:spPr>
          <p:txBody>
            <a:bodyPr wrap="square" lIns="68579" tIns="68579" rIns="68579" bIns="68579" numCol="1" anchor="b">
              <a:noAutofit/>
            </a:bodyPr>
            <a:lstStyle/>
            <a:p>
              <a:pPr defTabSz="1040129">
                <a:lnSpc>
                  <a:spcPct val="70000"/>
                </a:lnSpc>
                <a:defRPr sz="3600"/>
              </a:pPr>
              <a:endParaRPr sz="5400"/>
            </a:p>
          </p:txBody>
        </p:sp>
        <p:sp>
          <p:nvSpPr>
            <p:cNvPr id="558" name="Solução: Revitalização">
              <a:extLst>
                <a:ext uri="{FF2B5EF4-FFF2-40B4-BE49-F238E27FC236}">
                  <a16:creationId xmlns:a16="http://schemas.microsoft.com/office/drawing/2014/main" id="{A61FAC4F-CE7C-64B7-CF9A-DE92BA4470D3}"/>
                </a:ext>
              </a:extLst>
            </p:cNvPr>
            <p:cNvSpPr txBox="1"/>
            <p:nvPr/>
          </p:nvSpPr>
          <p:spPr>
            <a:xfrm>
              <a:off x="241963" y="-1"/>
              <a:ext cx="2615376" cy="38338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100" tIns="38100" rIns="38100" bIns="38100" numCol="1" anchor="b">
              <a:normAutofit/>
            </a:bodyPr>
            <a:lstStyle>
              <a:lvl1pPr defTabSz="693419">
                <a:lnSpc>
                  <a:spcPct val="70000"/>
                </a:lnSpc>
              </a:lvl1pPr>
            </a:lstStyle>
            <a:p>
              <a:r>
                <a:rPr sz="2700" b="1" dirty="0" err="1"/>
                <a:t>Solução</a:t>
              </a:r>
              <a:r>
                <a:rPr sz="2700" b="1" dirty="0"/>
                <a:t>: </a:t>
              </a:r>
              <a:r>
                <a:rPr sz="2700" b="1" dirty="0" err="1"/>
                <a:t>Revitalização</a:t>
              </a:r>
              <a:endParaRPr sz="2700" b="1" dirty="0"/>
            </a:p>
          </p:txBody>
        </p:sp>
      </p:grpSp>
      <p:sp>
        <p:nvSpPr>
          <p:cNvPr id="560" name="Retângulo">
            <a:extLst>
              <a:ext uri="{FF2B5EF4-FFF2-40B4-BE49-F238E27FC236}">
                <a16:creationId xmlns:a16="http://schemas.microsoft.com/office/drawing/2014/main" id="{CAA1595B-C1EB-05B6-CC16-828BB166BCF4}"/>
              </a:ext>
            </a:extLst>
          </p:cNvPr>
          <p:cNvSpPr/>
          <p:nvPr/>
        </p:nvSpPr>
        <p:spPr>
          <a:xfrm>
            <a:off x="2184755" y="3723300"/>
            <a:ext cx="564393" cy="11564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68579" rIns="68579" anchor="ctr"/>
          <a:lstStyle/>
          <a:p>
            <a:pPr defTabSz="311574">
              <a:lnSpc>
                <a:spcPct val="120000"/>
              </a:lnSpc>
              <a:defRPr sz="600" spc="-24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 sz="900"/>
          </a:p>
        </p:txBody>
      </p:sp>
      <p:sp>
        <p:nvSpPr>
          <p:cNvPr id="561" name="1">
            <a:extLst>
              <a:ext uri="{FF2B5EF4-FFF2-40B4-BE49-F238E27FC236}">
                <a16:creationId xmlns:a16="http://schemas.microsoft.com/office/drawing/2014/main" id="{563A13EC-DF7D-B5E7-895D-41818C0ECCA0}"/>
              </a:ext>
            </a:extLst>
          </p:cNvPr>
          <p:cNvSpPr txBox="1"/>
          <p:nvPr/>
        </p:nvSpPr>
        <p:spPr>
          <a:xfrm>
            <a:off x="1949295" y="3906290"/>
            <a:ext cx="1100511" cy="1570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 anchor="b">
            <a:normAutofit/>
          </a:bodyPr>
          <a:lstStyle>
            <a:lvl1pPr algn="ctr" defTabSz="825500">
              <a:lnSpc>
                <a:spcPct val="70000"/>
              </a:lnSpc>
              <a:defRPr sz="5200" b="1"/>
            </a:lvl1pPr>
          </a:lstStyle>
          <a:p>
            <a:r>
              <a:rPr sz="7800" dirty="0"/>
              <a:t>1</a:t>
            </a:r>
          </a:p>
        </p:txBody>
      </p:sp>
      <p:sp>
        <p:nvSpPr>
          <p:cNvPr id="3" name="Acorde 5">
            <a:extLst>
              <a:ext uri="{FF2B5EF4-FFF2-40B4-BE49-F238E27FC236}">
                <a16:creationId xmlns:a16="http://schemas.microsoft.com/office/drawing/2014/main" id="{62B2D562-8A84-10D5-39B3-591E8AFEE0B8}"/>
              </a:ext>
            </a:extLst>
          </p:cNvPr>
          <p:cNvSpPr/>
          <p:nvPr/>
        </p:nvSpPr>
        <p:spPr>
          <a:xfrm rot="12153984">
            <a:off x="7218030" y="2811614"/>
            <a:ext cx="271934" cy="292416"/>
          </a:xfrm>
          <a:prstGeom prst="chord">
            <a:avLst/>
          </a:prstGeom>
          <a:solidFill>
            <a:srgbClr val="4C120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Acorde 5">
            <a:extLst>
              <a:ext uri="{FF2B5EF4-FFF2-40B4-BE49-F238E27FC236}">
                <a16:creationId xmlns:a16="http://schemas.microsoft.com/office/drawing/2014/main" id="{CBD7ADBB-4B8B-88F6-35A3-E7BF723C7E3F}"/>
              </a:ext>
            </a:extLst>
          </p:cNvPr>
          <p:cNvSpPr/>
          <p:nvPr/>
        </p:nvSpPr>
        <p:spPr>
          <a:xfrm rot="12153984">
            <a:off x="7218029" y="3887514"/>
            <a:ext cx="271934" cy="292416"/>
          </a:xfrm>
          <a:prstGeom prst="chord">
            <a:avLst/>
          </a:prstGeom>
          <a:solidFill>
            <a:srgbClr val="4C120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Acorde 5">
            <a:extLst>
              <a:ext uri="{FF2B5EF4-FFF2-40B4-BE49-F238E27FC236}">
                <a16:creationId xmlns:a16="http://schemas.microsoft.com/office/drawing/2014/main" id="{666B7510-3B03-AC32-F3B2-DE3A5C9E33BD}"/>
              </a:ext>
            </a:extLst>
          </p:cNvPr>
          <p:cNvSpPr/>
          <p:nvPr/>
        </p:nvSpPr>
        <p:spPr>
          <a:xfrm rot="12153984">
            <a:off x="7223796" y="5537249"/>
            <a:ext cx="271934" cy="292416"/>
          </a:xfrm>
          <a:prstGeom prst="chord">
            <a:avLst/>
          </a:prstGeom>
          <a:solidFill>
            <a:srgbClr val="4C120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252510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B9EF9B-8204-98A1-BA53-91792F32E7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2">
            <a:extLst>
              <a:ext uri="{FF2B5EF4-FFF2-40B4-BE49-F238E27FC236}">
                <a16:creationId xmlns:a16="http://schemas.microsoft.com/office/drawing/2014/main" id="{EB80C9A2-7A00-36B9-AE22-FB31AD0FBAF4}"/>
              </a:ext>
            </a:extLst>
          </p:cNvPr>
          <p:cNvSpPr txBox="1"/>
          <p:nvPr/>
        </p:nvSpPr>
        <p:spPr>
          <a:xfrm>
            <a:off x="2570149" y="4050865"/>
            <a:ext cx="1100513" cy="1570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 anchor="b">
            <a:normAutofit/>
          </a:bodyPr>
          <a:lstStyle>
            <a:lvl1pPr algn="ctr" defTabSz="825500">
              <a:lnSpc>
                <a:spcPct val="70000"/>
              </a:lnSpc>
              <a:defRPr sz="5200" b="1"/>
            </a:lvl1pPr>
          </a:lstStyle>
          <a:p>
            <a:endParaRPr sz="7800" dirty="0"/>
          </a:p>
        </p:txBody>
      </p:sp>
      <p:sp>
        <p:nvSpPr>
          <p:cNvPr id="583" name="Retângulo">
            <a:extLst>
              <a:ext uri="{FF2B5EF4-FFF2-40B4-BE49-F238E27FC236}">
                <a16:creationId xmlns:a16="http://schemas.microsoft.com/office/drawing/2014/main" id="{633E067F-AF98-33BD-DE5D-73A5EC7F167D}"/>
              </a:ext>
            </a:extLst>
          </p:cNvPr>
          <p:cNvSpPr/>
          <p:nvPr/>
        </p:nvSpPr>
        <p:spPr>
          <a:xfrm>
            <a:off x="1830834" y="3968969"/>
            <a:ext cx="564393" cy="11551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68579" rIns="68579" anchor="ctr"/>
          <a:lstStyle/>
          <a:p>
            <a:pPr algn="ctr" defTabSz="311574">
              <a:lnSpc>
                <a:spcPct val="120000"/>
              </a:lnSpc>
              <a:defRPr sz="600" spc="-24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 sz="90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75D7AC5-3650-2066-0B42-3A8F7B63C607}"/>
              </a:ext>
            </a:extLst>
          </p:cNvPr>
          <p:cNvSpPr txBox="1"/>
          <p:nvPr/>
        </p:nvSpPr>
        <p:spPr>
          <a:xfrm>
            <a:off x="3866565" y="4362123"/>
            <a:ext cx="184731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7800" b="1" dirty="0"/>
          </a:p>
        </p:txBody>
      </p:sp>
      <p:sp>
        <p:nvSpPr>
          <p:cNvPr id="8" name="Freeform 2">
            <a:extLst>
              <a:ext uri="{FF2B5EF4-FFF2-40B4-BE49-F238E27FC236}">
                <a16:creationId xmlns:a16="http://schemas.microsoft.com/office/drawing/2014/main" id="{76FD2F4F-149F-2C50-8ACD-EC8E68A24667}"/>
              </a:ext>
            </a:extLst>
          </p:cNvPr>
          <p:cNvSpPr/>
          <p:nvPr/>
        </p:nvSpPr>
        <p:spPr>
          <a:xfrm>
            <a:off x="0" y="-222504"/>
            <a:ext cx="18366626" cy="10509504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820C9060-A937-82E5-CD8C-60FCF34615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2060183" y="-31486"/>
            <a:ext cx="16600934" cy="1988345"/>
          </a:xfrm>
          <a:prstGeom prst="rect">
            <a:avLst/>
          </a:prstGeom>
        </p:spPr>
        <p:txBody>
          <a:bodyPr/>
          <a:lstStyle/>
          <a:p>
            <a:r>
              <a:rPr lang="pt-BR" sz="4400" b="1" dirty="0"/>
              <a:t>NÍVEL 3 - ADIÇÃO / CRESCIMENTO BIOLÓGICO</a:t>
            </a:r>
            <a:endParaRPr lang="pt-BR" b="1" dirty="0"/>
          </a:p>
        </p:txBody>
      </p:sp>
      <p:sp>
        <p:nvSpPr>
          <p:cNvPr id="18" name="Círculo">
            <a:extLst>
              <a:ext uri="{FF2B5EF4-FFF2-40B4-BE49-F238E27FC236}">
                <a16:creationId xmlns:a16="http://schemas.microsoft.com/office/drawing/2014/main" id="{E29A7329-5177-9A8D-F5B4-F2F98FC72319}"/>
              </a:ext>
            </a:extLst>
          </p:cNvPr>
          <p:cNvSpPr/>
          <p:nvPr/>
        </p:nvSpPr>
        <p:spPr>
          <a:xfrm>
            <a:off x="391495" y="3306225"/>
            <a:ext cx="3845058" cy="3845058"/>
          </a:xfrm>
          <a:prstGeom prst="ellipse">
            <a:avLst/>
          </a:prstGeom>
          <a:solidFill>
            <a:schemeClr val="bg2">
              <a:lumMod val="75000"/>
              <a:alpha val="64242"/>
            </a:schemeClr>
          </a:solidFill>
          <a:ln w="12700">
            <a:miter lim="400000"/>
          </a:ln>
        </p:spPr>
        <p:txBody>
          <a:bodyPr lIns="68579" rIns="68579" anchor="ctr"/>
          <a:lstStyle/>
          <a:p>
            <a:pPr algn="ctr" defTabSz="311574">
              <a:lnSpc>
                <a:spcPct val="120000"/>
              </a:lnSpc>
              <a:defRPr sz="900" spc="-36"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 sz="1350" dirty="0"/>
          </a:p>
        </p:txBody>
      </p:sp>
      <p:sp>
        <p:nvSpPr>
          <p:cNvPr id="19" name="Círculo">
            <a:extLst>
              <a:ext uri="{FF2B5EF4-FFF2-40B4-BE49-F238E27FC236}">
                <a16:creationId xmlns:a16="http://schemas.microsoft.com/office/drawing/2014/main" id="{970B1CE7-3C9D-39E3-708E-829FBA00525D}"/>
              </a:ext>
            </a:extLst>
          </p:cNvPr>
          <p:cNvSpPr/>
          <p:nvPr/>
        </p:nvSpPr>
        <p:spPr>
          <a:xfrm>
            <a:off x="2395227" y="3306225"/>
            <a:ext cx="3845057" cy="3845058"/>
          </a:xfrm>
          <a:prstGeom prst="ellipse">
            <a:avLst/>
          </a:prstGeom>
          <a:solidFill>
            <a:schemeClr val="bg2">
              <a:lumMod val="50000"/>
              <a:alpha val="64242"/>
            </a:schemeClr>
          </a:solidFill>
          <a:ln w="12700">
            <a:miter lim="400000"/>
          </a:ln>
        </p:spPr>
        <p:txBody>
          <a:bodyPr lIns="68579" rIns="68579" anchor="ctr"/>
          <a:lstStyle/>
          <a:p>
            <a:endParaRPr lang="pt-BR" sz="1400" dirty="0"/>
          </a:p>
        </p:txBody>
      </p:sp>
      <p:sp>
        <p:nvSpPr>
          <p:cNvPr id="20" name="Retângulo">
            <a:extLst>
              <a:ext uri="{FF2B5EF4-FFF2-40B4-BE49-F238E27FC236}">
                <a16:creationId xmlns:a16="http://schemas.microsoft.com/office/drawing/2014/main" id="{62493F4B-6D74-B9D4-8051-A9A8B8354F6D}"/>
              </a:ext>
            </a:extLst>
          </p:cNvPr>
          <p:cNvSpPr/>
          <p:nvPr/>
        </p:nvSpPr>
        <p:spPr>
          <a:xfrm>
            <a:off x="1810170" y="4117661"/>
            <a:ext cx="564393" cy="11551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68579" rIns="68579" anchor="ctr"/>
          <a:lstStyle/>
          <a:p>
            <a:pPr algn="ctr" defTabSz="311574">
              <a:lnSpc>
                <a:spcPct val="120000"/>
              </a:lnSpc>
              <a:defRPr sz="600" spc="-24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 sz="900"/>
          </a:p>
        </p:txBody>
      </p:sp>
      <p:sp>
        <p:nvSpPr>
          <p:cNvPr id="21" name="1">
            <a:extLst>
              <a:ext uri="{FF2B5EF4-FFF2-40B4-BE49-F238E27FC236}">
                <a16:creationId xmlns:a16="http://schemas.microsoft.com/office/drawing/2014/main" id="{17D2F2C9-5F27-0867-02F6-67A5D9201423}"/>
              </a:ext>
            </a:extLst>
          </p:cNvPr>
          <p:cNvSpPr txBox="1"/>
          <p:nvPr/>
        </p:nvSpPr>
        <p:spPr>
          <a:xfrm>
            <a:off x="1556837" y="4141799"/>
            <a:ext cx="1100511" cy="1570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 anchor="b">
            <a:normAutofit/>
          </a:bodyPr>
          <a:lstStyle>
            <a:lvl1pPr algn="ctr" defTabSz="825500">
              <a:lnSpc>
                <a:spcPct val="70000"/>
              </a:lnSpc>
              <a:defRPr sz="5200" b="1"/>
            </a:lvl1pPr>
          </a:lstStyle>
          <a:p>
            <a:r>
              <a:rPr sz="7800" dirty="0"/>
              <a:t>1</a:t>
            </a:r>
          </a:p>
        </p:txBody>
      </p:sp>
      <p:sp>
        <p:nvSpPr>
          <p:cNvPr id="22" name="2">
            <a:extLst>
              <a:ext uri="{FF2B5EF4-FFF2-40B4-BE49-F238E27FC236}">
                <a16:creationId xmlns:a16="http://schemas.microsoft.com/office/drawing/2014/main" id="{ACFD344D-5381-9E18-C15B-6A9F8A296F19}"/>
              </a:ext>
            </a:extLst>
          </p:cNvPr>
          <p:cNvSpPr txBox="1"/>
          <p:nvPr/>
        </p:nvSpPr>
        <p:spPr>
          <a:xfrm>
            <a:off x="2890705" y="4216563"/>
            <a:ext cx="1100513" cy="1570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 anchor="b">
            <a:normAutofit/>
          </a:bodyPr>
          <a:lstStyle>
            <a:lvl1pPr algn="ctr" defTabSz="825500">
              <a:lnSpc>
                <a:spcPct val="70000"/>
              </a:lnSpc>
              <a:defRPr sz="5200" b="1"/>
            </a:lvl1pPr>
          </a:lstStyle>
          <a:p>
            <a:r>
              <a:rPr sz="7800" dirty="0"/>
              <a:t>2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3014B8CC-F96A-3B51-5E0A-38C5F32110C5}"/>
              </a:ext>
            </a:extLst>
          </p:cNvPr>
          <p:cNvSpPr txBox="1"/>
          <p:nvPr/>
        </p:nvSpPr>
        <p:spPr>
          <a:xfrm>
            <a:off x="4357698" y="4582423"/>
            <a:ext cx="691215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800" b="1" dirty="0"/>
              <a:t>3</a:t>
            </a:r>
          </a:p>
        </p:txBody>
      </p:sp>
      <p:sp>
        <p:nvSpPr>
          <p:cNvPr id="31" name="Sinal de Multiplicação">
            <a:extLst>
              <a:ext uri="{FF2B5EF4-FFF2-40B4-BE49-F238E27FC236}">
                <a16:creationId xmlns:a16="http://schemas.microsoft.com/office/drawing/2014/main" id="{1C470C8F-1607-21B6-9308-3E3BD31B147B}"/>
              </a:ext>
            </a:extLst>
          </p:cNvPr>
          <p:cNvSpPr/>
          <p:nvPr/>
        </p:nvSpPr>
        <p:spPr>
          <a:xfrm rot="18900000">
            <a:off x="4404939" y="3768667"/>
            <a:ext cx="564393" cy="5643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7" h="21577" extrusionOk="0">
                <a:moveTo>
                  <a:pt x="3397" y="0"/>
                </a:moveTo>
                <a:cubicBezTo>
                  <a:pt x="3367" y="0"/>
                  <a:pt x="3337" y="11"/>
                  <a:pt x="3314" y="34"/>
                </a:cubicBezTo>
                <a:lnTo>
                  <a:pt x="34" y="3314"/>
                </a:lnTo>
                <a:cubicBezTo>
                  <a:pt x="-12" y="3360"/>
                  <a:pt x="-12" y="3433"/>
                  <a:pt x="34" y="3479"/>
                </a:cubicBezTo>
                <a:lnTo>
                  <a:pt x="7289" y="10732"/>
                </a:lnTo>
                <a:cubicBezTo>
                  <a:pt x="7319" y="10763"/>
                  <a:pt x="7319" y="10812"/>
                  <a:pt x="7289" y="10842"/>
                </a:cubicBezTo>
                <a:lnTo>
                  <a:pt x="34" y="18097"/>
                </a:lnTo>
                <a:cubicBezTo>
                  <a:pt x="-12" y="18143"/>
                  <a:pt x="-12" y="18216"/>
                  <a:pt x="34" y="18262"/>
                </a:cubicBezTo>
                <a:lnTo>
                  <a:pt x="3314" y="21542"/>
                </a:lnTo>
                <a:cubicBezTo>
                  <a:pt x="3360" y="21588"/>
                  <a:pt x="3433" y="21588"/>
                  <a:pt x="3479" y="21542"/>
                </a:cubicBezTo>
                <a:lnTo>
                  <a:pt x="10732" y="14287"/>
                </a:lnTo>
                <a:cubicBezTo>
                  <a:pt x="10763" y="14257"/>
                  <a:pt x="10813" y="14257"/>
                  <a:pt x="10844" y="14287"/>
                </a:cubicBezTo>
                <a:lnTo>
                  <a:pt x="18097" y="21542"/>
                </a:lnTo>
                <a:cubicBezTo>
                  <a:pt x="18143" y="21588"/>
                  <a:pt x="18216" y="21588"/>
                  <a:pt x="18262" y="21542"/>
                </a:cubicBezTo>
                <a:lnTo>
                  <a:pt x="21542" y="18262"/>
                </a:lnTo>
                <a:cubicBezTo>
                  <a:pt x="21588" y="18216"/>
                  <a:pt x="21588" y="18143"/>
                  <a:pt x="21542" y="18097"/>
                </a:cubicBezTo>
                <a:lnTo>
                  <a:pt x="14287" y="10844"/>
                </a:lnTo>
                <a:cubicBezTo>
                  <a:pt x="14257" y="10813"/>
                  <a:pt x="14257" y="10763"/>
                  <a:pt x="14287" y="10732"/>
                </a:cubicBezTo>
                <a:lnTo>
                  <a:pt x="21542" y="3479"/>
                </a:lnTo>
                <a:cubicBezTo>
                  <a:pt x="21587" y="3433"/>
                  <a:pt x="21587" y="3359"/>
                  <a:pt x="21542" y="3314"/>
                </a:cubicBezTo>
                <a:lnTo>
                  <a:pt x="18262" y="34"/>
                </a:lnTo>
                <a:cubicBezTo>
                  <a:pt x="18216" y="-12"/>
                  <a:pt x="18143" y="-12"/>
                  <a:pt x="18097" y="34"/>
                </a:cubicBezTo>
                <a:lnTo>
                  <a:pt x="10844" y="7289"/>
                </a:lnTo>
                <a:cubicBezTo>
                  <a:pt x="10813" y="7319"/>
                  <a:pt x="10764" y="7319"/>
                  <a:pt x="10734" y="7289"/>
                </a:cubicBezTo>
                <a:lnTo>
                  <a:pt x="3479" y="34"/>
                </a:lnTo>
                <a:cubicBezTo>
                  <a:pt x="3456" y="11"/>
                  <a:pt x="3427" y="0"/>
                  <a:pt x="3397" y="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68579" rIns="68579" anchor="ctr"/>
          <a:lstStyle/>
          <a:p>
            <a:pPr defTabSz="311574">
              <a:lnSpc>
                <a:spcPct val="120000"/>
              </a:lnSpc>
              <a:defRPr sz="600" spc="-24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 sz="900"/>
          </a:p>
        </p:txBody>
      </p:sp>
      <p:sp>
        <p:nvSpPr>
          <p:cNvPr id="576" name="Linha">
            <a:extLst>
              <a:ext uri="{FF2B5EF4-FFF2-40B4-BE49-F238E27FC236}">
                <a16:creationId xmlns:a16="http://schemas.microsoft.com/office/drawing/2014/main" id="{1897F65D-B4D7-0792-E247-EFF1DB7FC5D0}"/>
              </a:ext>
            </a:extLst>
          </p:cNvPr>
          <p:cNvSpPr/>
          <p:nvPr/>
        </p:nvSpPr>
        <p:spPr>
          <a:xfrm>
            <a:off x="4703305" y="5712785"/>
            <a:ext cx="3" cy="2368241"/>
          </a:xfrm>
          <a:prstGeom prst="line">
            <a:avLst/>
          </a:prstGeom>
          <a:ln w="25400">
            <a:solidFill>
              <a:srgbClr val="000000"/>
            </a:solidFill>
            <a:prstDash val="sysDot"/>
            <a:miter lim="400000"/>
            <a:headEnd type="oval"/>
            <a:tailEnd type="triangle"/>
          </a:ln>
        </p:spPr>
        <p:txBody>
          <a:bodyPr lIns="68579" rIns="68579"/>
          <a:lstStyle/>
          <a:p>
            <a:endParaRPr sz="2700"/>
          </a:p>
        </p:txBody>
      </p:sp>
      <p:sp>
        <p:nvSpPr>
          <p:cNvPr id="585" name="Espaço Reservado para Conteúdo 2">
            <a:extLst>
              <a:ext uri="{FF2B5EF4-FFF2-40B4-BE49-F238E27FC236}">
                <a16:creationId xmlns:a16="http://schemas.microsoft.com/office/drawing/2014/main" id="{C02FE325-BADE-6D59-B8DD-F8420432A92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963018" y="2611581"/>
            <a:ext cx="8691783" cy="652700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sz="2800" dirty="0" err="1">
                <a:latin typeface="Montserrat" panose="00000500000000000000" pitchFamily="2" charset="0"/>
              </a:rPr>
              <a:t>Repensar</a:t>
            </a:r>
            <a:r>
              <a:rPr sz="2800" dirty="0">
                <a:latin typeface="Montserrat" panose="00000500000000000000" pitchFamily="2" charset="0"/>
              </a:rPr>
              <a:t> </a:t>
            </a:r>
            <a:r>
              <a:rPr sz="2800" dirty="0" err="1">
                <a:latin typeface="Montserrat" panose="00000500000000000000" pitchFamily="2" charset="0"/>
              </a:rPr>
              <a:t>sistemas</a:t>
            </a:r>
            <a:r>
              <a:rPr sz="2800" dirty="0">
                <a:latin typeface="Montserrat" panose="00000500000000000000" pitchFamily="2" charset="0"/>
              </a:rPr>
              <a:t> </a:t>
            </a:r>
            <a:r>
              <a:rPr sz="2800" dirty="0" err="1">
                <a:latin typeface="Montserrat" panose="00000500000000000000" pitchFamily="2" charset="0"/>
              </a:rPr>
              <a:t>operacionais</a:t>
            </a:r>
            <a:r>
              <a:rPr lang="pt-BR" sz="2800" dirty="0">
                <a:latin typeface="Montserrat" panose="00000500000000000000" pitchFamily="2" charset="0"/>
              </a:rPr>
              <a:t>;</a:t>
            </a:r>
            <a:endParaRPr sz="2800" dirty="0">
              <a:latin typeface="Montserrat" panose="00000500000000000000" pitchFamily="2" charset="0"/>
            </a:endParaRPr>
          </a:p>
          <a:p>
            <a:pPr marL="685800" indent="-685800">
              <a:buFontTx/>
              <a:buAutoNum type="arabicPeriod"/>
            </a:pPr>
            <a:endParaRPr lang="pt-BR" sz="2800" dirty="0">
              <a:latin typeface="Montserrat" panose="00000500000000000000" pitchFamily="2" charset="0"/>
            </a:endParaRPr>
          </a:p>
          <a:p>
            <a:pPr marL="0" indent="0">
              <a:buNone/>
            </a:pPr>
            <a:r>
              <a:rPr sz="2800" dirty="0" err="1">
                <a:latin typeface="Montserrat" panose="00000500000000000000" pitchFamily="2" charset="0"/>
              </a:rPr>
              <a:t>Avaliar</a:t>
            </a:r>
            <a:r>
              <a:rPr sz="2800" dirty="0">
                <a:latin typeface="Montserrat" panose="00000500000000000000" pitchFamily="2" charset="0"/>
              </a:rPr>
              <a:t> de </a:t>
            </a:r>
            <a:r>
              <a:rPr sz="2800" dirty="0" err="1">
                <a:latin typeface="Montserrat" panose="00000500000000000000" pitchFamily="2" charset="0"/>
              </a:rPr>
              <a:t>maneira</a:t>
            </a:r>
            <a:r>
              <a:rPr sz="2800" dirty="0">
                <a:latin typeface="Montserrat" panose="00000500000000000000" pitchFamily="2" charset="0"/>
              </a:rPr>
              <a:t> </a:t>
            </a:r>
            <a:r>
              <a:rPr sz="2800" dirty="0" err="1">
                <a:latin typeface="Montserrat" panose="00000500000000000000" pitchFamily="2" charset="0"/>
              </a:rPr>
              <a:t>saudável</a:t>
            </a:r>
            <a:r>
              <a:rPr lang="pt-BR" sz="2800" dirty="0">
                <a:latin typeface="Montserrat" panose="00000500000000000000" pitchFamily="2" charset="0"/>
              </a:rPr>
              <a:t>;</a:t>
            </a:r>
            <a:endParaRPr sz="2800" dirty="0">
              <a:latin typeface="Montserrat" panose="00000500000000000000" pitchFamily="2" charset="0"/>
            </a:endParaRPr>
          </a:p>
          <a:p>
            <a:pPr marL="685800" indent="-685800">
              <a:buFontTx/>
              <a:buAutoNum type="arabicPeriod"/>
            </a:pPr>
            <a:endParaRPr lang="pt-BR" sz="2800" dirty="0">
              <a:latin typeface="Montserrat" panose="00000500000000000000" pitchFamily="2" charset="0"/>
            </a:endParaRPr>
          </a:p>
          <a:p>
            <a:pPr marL="0" indent="0">
              <a:buNone/>
            </a:pPr>
            <a:r>
              <a:rPr lang="pt-BR" sz="2800" dirty="0">
                <a:latin typeface="Montserrat" panose="00000500000000000000" pitchFamily="2" charset="0"/>
              </a:rPr>
              <a:t>T</a:t>
            </a:r>
            <a:r>
              <a:rPr sz="2800" dirty="0">
                <a:latin typeface="Montserrat" panose="00000500000000000000" pitchFamily="2" charset="0"/>
              </a:rPr>
              <a:t>er plano de </a:t>
            </a:r>
            <a:r>
              <a:rPr sz="2800" dirty="0" err="1">
                <a:latin typeface="Montserrat" panose="00000500000000000000" pitchFamily="2" charset="0"/>
              </a:rPr>
              <a:t>crescimento</a:t>
            </a:r>
            <a:r>
              <a:rPr sz="2800" dirty="0">
                <a:latin typeface="Montserrat" panose="00000500000000000000" pitchFamily="2" charset="0"/>
              </a:rPr>
              <a:t> micro e macro</a:t>
            </a:r>
            <a:r>
              <a:rPr lang="pt-BR" sz="2800" dirty="0">
                <a:latin typeface="Montserrat" panose="00000500000000000000" pitchFamily="2" charset="0"/>
              </a:rPr>
              <a:t>;</a:t>
            </a:r>
            <a:endParaRPr sz="2800" dirty="0">
              <a:latin typeface="Montserrat" panose="00000500000000000000" pitchFamily="2" charset="0"/>
            </a:endParaRPr>
          </a:p>
          <a:p>
            <a:pPr marL="685800" indent="-685800">
              <a:buFontTx/>
              <a:buAutoNum type="arabicPeriod"/>
            </a:pPr>
            <a:endParaRPr lang="pt-BR" sz="2800" dirty="0">
              <a:latin typeface="Montserrat" panose="00000500000000000000" pitchFamily="2" charset="0"/>
            </a:endParaRPr>
          </a:p>
          <a:p>
            <a:pPr marL="0" indent="0">
              <a:buNone/>
            </a:pPr>
            <a:r>
              <a:rPr sz="2800" dirty="0">
                <a:latin typeface="Montserrat" panose="00000500000000000000" pitchFamily="2" charset="0"/>
              </a:rPr>
              <a:t>De </a:t>
            </a:r>
            <a:r>
              <a:rPr sz="2800" dirty="0" err="1">
                <a:latin typeface="Montserrat" panose="00000500000000000000" pitchFamily="2" charset="0"/>
              </a:rPr>
              <a:t>adicionar</a:t>
            </a:r>
            <a:r>
              <a:rPr sz="2800" dirty="0">
                <a:latin typeface="Montserrat" panose="00000500000000000000" pitchFamily="2" charset="0"/>
              </a:rPr>
              <a:t> </a:t>
            </a:r>
            <a:r>
              <a:rPr sz="2800" dirty="0" err="1">
                <a:latin typeface="Montserrat" panose="00000500000000000000" pitchFamily="2" charset="0"/>
              </a:rPr>
              <a:t>número</a:t>
            </a:r>
            <a:r>
              <a:rPr sz="2800" dirty="0">
                <a:latin typeface="Montserrat" panose="00000500000000000000" pitchFamily="2" charset="0"/>
              </a:rPr>
              <a:t> de </a:t>
            </a:r>
            <a:r>
              <a:rPr sz="2800" dirty="0" err="1">
                <a:latin typeface="Montserrat" panose="00000500000000000000" pitchFamily="2" charset="0"/>
              </a:rPr>
              <a:t>membros</a:t>
            </a:r>
            <a:r>
              <a:rPr sz="2800" dirty="0">
                <a:latin typeface="Montserrat" panose="00000500000000000000" pitchFamily="2" charset="0"/>
              </a:rPr>
              <a:t>, para </a:t>
            </a:r>
            <a:r>
              <a:rPr sz="2800" dirty="0" err="1">
                <a:latin typeface="Montserrat" panose="00000500000000000000" pitchFamily="2" charset="0"/>
              </a:rPr>
              <a:t>adicionar</a:t>
            </a:r>
            <a:r>
              <a:rPr sz="2800" dirty="0">
                <a:latin typeface="Montserrat" panose="00000500000000000000" pitchFamily="2" charset="0"/>
              </a:rPr>
              <a:t> </a:t>
            </a:r>
            <a:r>
              <a:rPr sz="2800" dirty="0" err="1">
                <a:latin typeface="Montserrat" panose="00000500000000000000" pitchFamily="2" charset="0"/>
              </a:rPr>
              <a:t>discípulos</a:t>
            </a:r>
            <a:r>
              <a:rPr sz="2800" dirty="0">
                <a:latin typeface="Montserrat" panose="00000500000000000000" pitchFamily="2" charset="0"/>
              </a:rPr>
              <a:t> que </a:t>
            </a:r>
            <a:r>
              <a:rPr sz="2800" dirty="0" err="1">
                <a:latin typeface="Montserrat" panose="00000500000000000000" pitchFamily="2" charset="0"/>
              </a:rPr>
              <a:t>fazem</a:t>
            </a:r>
            <a:r>
              <a:rPr sz="2800" dirty="0">
                <a:latin typeface="Montserrat" panose="00000500000000000000" pitchFamily="2" charset="0"/>
              </a:rPr>
              <a:t> </a:t>
            </a:r>
            <a:r>
              <a:rPr sz="2800" dirty="0" err="1">
                <a:latin typeface="Montserrat" panose="00000500000000000000" pitchFamily="2" charset="0"/>
              </a:rPr>
              <a:t>discípulos</a:t>
            </a:r>
            <a:r>
              <a:rPr lang="pt-BR" sz="2800" dirty="0">
                <a:latin typeface="Montserrat" panose="00000500000000000000" pitchFamily="2" charset="0"/>
              </a:rPr>
              <a:t>.</a:t>
            </a:r>
            <a:endParaRPr sz="2800" dirty="0">
              <a:latin typeface="Montserrat" panose="00000500000000000000" pitchFamily="2" charset="0"/>
            </a:endParaRPr>
          </a:p>
        </p:txBody>
      </p:sp>
      <p:sp>
        <p:nvSpPr>
          <p:cNvPr id="586" name="Acorde 5">
            <a:extLst>
              <a:ext uri="{FF2B5EF4-FFF2-40B4-BE49-F238E27FC236}">
                <a16:creationId xmlns:a16="http://schemas.microsoft.com/office/drawing/2014/main" id="{A1C809FB-DE14-04FB-202A-C387BAE93514}"/>
              </a:ext>
            </a:extLst>
          </p:cNvPr>
          <p:cNvSpPr/>
          <p:nvPr/>
        </p:nvSpPr>
        <p:spPr>
          <a:xfrm rot="12153984">
            <a:off x="6645386" y="2750762"/>
            <a:ext cx="271934" cy="292416"/>
          </a:xfrm>
          <a:prstGeom prst="chord">
            <a:avLst/>
          </a:prstGeom>
          <a:solidFill>
            <a:srgbClr val="4C120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87" name="Acorde 5">
            <a:extLst>
              <a:ext uri="{FF2B5EF4-FFF2-40B4-BE49-F238E27FC236}">
                <a16:creationId xmlns:a16="http://schemas.microsoft.com/office/drawing/2014/main" id="{5A1D2830-5414-14E5-5E45-77AD05CBD2AB}"/>
              </a:ext>
            </a:extLst>
          </p:cNvPr>
          <p:cNvSpPr/>
          <p:nvPr/>
        </p:nvSpPr>
        <p:spPr>
          <a:xfrm rot="12153984">
            <a:off x="6645386" y="3769909"/>
            <a:ext cx="271934" cy="292416"/>
          </a:xfrm>
          <a:prstGeom prst="chord">
            <a:avLst/>
          </a:prstGeom>
          <a:solidFill>
            <a:srgbClr val="4C120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88" name="Acorde 5">
            <a:extLst>
              <a:ext uri="{FF2B5EF4-FFF2-40B4-BE49-F238E27FC236}">
                <a16:creationId xmlns:a16="http://schemas.microsoft.com/office/drawing/2014/main" id="{1DDAAB8C-0BEF-22DB-2CB1-A9DB81177D83}"/>
              </a:ext>
            </a:extLst>
          </p:cNvPr>
          <p:cNvSpPr/>
          <p:nvPr/>
        </p:nvSpPr>
        <p:spPr>
          <a:xfrm rot="12153984">
            <a:off x="6641793" y="4797551"/>
            <a:ext cx="271934" cy="292416"/>
          </a:xfrm>
          <a:prstGeom prst="chord">
            <a:avLst/>
          </a:prstGeom>
          <a:solidFill>
            <a:srgbClr val="4C120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89" name="Acorde 5">
            <a:extLst>
              <a:ext uri="{FF2B5EF4-FFF2-40B4-BE49-F238E27FC236}">
                <a16:creationId xmlns:a16="http://schemas.microsoft.com/office/drawing/2014/main" id="{AD3EF852-029E-167A-83E8-484CEF459E57}"/>
              </a:ext>
            </a:extLst>
          </p:cNvPr>
          <p:cNvSpPr/>
          <p:nvPr/>
        </p:nvSpPr>
        <p:spPr>
          <a:xfrm rot="12153984">
            <a:off x="6700003" y="5826657"/>
            <a:ext cx="271934" cy="292416"/>
          </a:xfrm>
          <a:prstGeom prst="chord">
            <a:avLst/>
          </a:prstGeom>
          <a:solidFill>
            <a:srgbClr val="4C120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590" name="Solução: Revitalização">
            <a:extLst>
              <a:ext uri="{FF2B5EF4-FFF2-40B4-BE49-F238E27FC236}">
                <a16:creationId xmlns:a16="http://schemas.microsoft.com/office/drawing/2014/main" id="{E9794FE6-1BAF-84D2-ADE8-3931EE3066E6}"/>
              </a:ext>
            </a:extLst>
          </p:cNvPr>
          <p:cNvGrpSpPr/>
          <p:nvPr/>
        </p:nvGrpSpPr>
        <p:grpSpPr>
          <a:xfrm>
            <a:off x="2890705" y="8180757"/>
            <a:ext cx="4286012" cy="613181"/>
            <a:chOff x="-1" y="-1"/>
            <a:chExt cx="2857340" cy="408786"/>
          </a:xfrm>
        </p:grpSpPr>
        <p:sp>
          <p:nvSpPr>
            <p:cNvPr id="591" name="Retângulo">
              <a:extLst>
                <a:ext uri="{FF2B5EF4-FFF2-40B4-BE49-F238E27FC236}">
                  <a16:creationId xmlns:a16="http://schemas.microsoft.com/office/drawing/2014/main" id="{958BB5CD-76C0-389B-A49C-B1726C7251BD}"/>
                </a:ext>
              </a:extLst>
            </p:cNvPr>
            <p:cNvSpPr/>
            <p:nvPr/>
          </p:nvSpPr>
          <p:spPr>
            <a:xfrm>
              <a:off x="-1" y="-1"/>
              <a:ext cx="2640776" cy="408786"/>
            </a:xfrm>
            <a:prstGeom prst="rect">
              <a:avLst/>
            </a:prstGeom>
            <a:noFill/>
            <a:ln w="25400" cap="flat">
              <a:solidFill>
                <a:srgbClr val="000000"/>
              </a:solidFill>
              <a:prstDash val="sysDot"/>
              <a:miter lim="400000"/>
            </a:ln>
            <a:effectLst/>
          </p:spPr>
          <p:txBody>
            <a:bodyPr wrap="square" lIns="68579" tIns="68579" rIns="68579" bIns="68579" numCol="1" anchor="b">
              <a:noAutofit/>
            </a:bodyPr>
            <a:lstStyle/>
            <a:p>
              <a:pPr defTabSz="1040129">
                <a:lnSpc>
                  <a:spcPct val="70000"/>
                </a:lnSpc>
                <a:defRPr sz="3600"/>
              </a:pPr>
              <a:endParaRPr sz="5400"/>
            </a:p>
          </p:txBody>
        </p:sp>
        <p:sp>
          <p:nvSpPr>
            <p:cNvPr id="592" name="Solução: Revitalização">
              <a:extLst>
                <a:ext uri="{FF2B5EF4-FFF2-40B4-BE49-F238E27FC236}">
                  <a16:creationId xmlns:a16="http://schemas.microsoft.com/office/drawing/2014/main" id="{4D02C922-9D25-04BC-EC74-D8DBED11B96F}"/>
                </a:ext>
              </a:extLst>
            </p:cNvPr>
            <p:cNvSpPr txBox="1"/>
            <p:nvPr/>
          </p:nvSpPr>
          <p:spPr>
            <a:xfrm>
              <a:off x="241963" y="-1"/>
              <a:ext cx="2615376" cy="38338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100" tIns="38100" rIns="38100" bIns="38100" numCol="1" anchor="b">
              <a:normAutofit/>
            </a:bodyPr>
            <a:lstStyle>
              <a:lvl1pPr defTabSz="693419">
                <a:lnSpc>
                  <a:spcPct val="70000"/>
                </a:lnSpc>
              </a:lvl1pPr>
            </a:lstStyle>
            <a:p>
              <a:r>
                <a:rPr sz="2700" b="1" dirty="0" err="1"/>
                <a:t>Solução</a:t>
              </a:r>
              <a:r>
                <a:rPr sz="2700" b="1" dirty="0"/>
                <a:t>: </a:t>
              </a:r>
              <a:r>
                <a:rPr sz="2700" b="1" dirty="0" err="1"/>
                <a:t>Revitalização</a:t>
              </a:r>
              <a:endParaRPr sz="27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4064848663"/>
      </p:ext>
    </p:extLst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55584B-D438-87F8-C4D1-F408B7200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2">
            <a:extLst>
              <a:ext uri="{FF2B5EF4-FFF2-40B4-BE49-F238E27FC236}">
                <a16:creationId xmlns:a16="http://schemas.microsoft.com/office/drawing/2014/main" id="{1E67334B-7A18-7C2A-B21D-07BD506E4FC2}"/>
              </a:ext>
            </a:extLst>
          </p:cNvPr>
          <p:cNvSpPr txBox="1"/>
          <p:nvPr/>
        </p:nvSpPr>
        <p:spPr>
          <a:xfrm>
            <a:off x="2570149" y="4050865"/>
            <a:ext cx="1100513" cy="1570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 anchor="b">
            <a:normAutofit/>
          </a:bodyPr>
          <a:lstStyle>
            <a:lvl1pPr algn="ctr" defTabSz="825500">
              <a:lnSpc>
                <a:spcPct val="70000"/>
              </a:lnSpc>
              <a:defRPr sz="5200" b="1"/>
            </a:lvl1pPr>
          </a:lstStyle>
          <a:p>
            <a:endParaRPr sz="7800" dirty="0"/>
          </a:p>
        </p:txBody>
      </p:sp>
      <p:sp>
        <p:nvSpPr>
          <p:cNvPr id="583" name="Retângulo">
            <a:extLst>
              <a:ext uri="{FF2B5EF4-FFF2-40B4-BE49-F238E27FC236}">
                <a16:creationId xmlns:a16="http://schemas.microsoft.com/office/drawing/2014/main" id="{B923270D-FBCD-5E37-0971-4F63A2F8B701}"/>
              </a:ext>
            </a:extLst>
          </p:cNvPr>
          <p:cNvSpPr/>
          <p:nvPr/>
        </p:nvSpPr>
        <p:spPr>
          <a:xfrm>
            <a:off x="1830834" y="3968969"/>
            <a:ext cx="564393" cy="11551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68579" rIns="68579" anchor="ctr"/>
          <a:lstStyle/>
          <a:p>
            <a:pPr algn="ctr" defTabSz="311574">
              <a:lnSpc>
                <a:spcPct val="120000"/>
              </a:lnSpc>
              <a:defRPr sz="600" spc="-24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 sz="90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DA8AFD1-2F9E-5D13-54DF-993F1B77197F}"/>
              </a:ext>
            </a:extLst>
          </p:cNvPr>
          <p:cNvSpPr txBox="1"/>
          <p:nvPr/>
        </p:nvSpPr>
        <p:spPr>
          <a:xfrm>
            <a:off x="3866565" y="4362123"/>
            <a:ext cx="184731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7800" b="1" dirty="0"/>
          </a:p>
        </p:txBody>
      </p:sp>
      <p:sp>
        <p:nvSpPr>
          <p:cNvPr id="8" name="Freeform 2">
            <a:extLst>
              <a:ext uri="{FF2B5EF4-FFF2-40B4-BE49-F238E27FC236}">
                <a16:creationId xmlns:a16="http://schemas.microsoft.com/office/drawing/2014/main" id="{D25CE973-618C-2A43-79C5-D80924F08021}"/>
              </a:ext>
            </a:extLst>
          </p:cNvPr>
          <p:cNvSpPr/>
          <p:nvPr/>
        </p:nvSpPr>
        <p:spPr>
          <a:xfrm>
            <a:off x="-22581" y="0"/>
            <a:ext cx="18366626" cy="10311245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6DBCEC62-ED88-FA5B-8C66-E1AD07D18C8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457200" y="-94079"/>
            <a:ext cx="16600934" cy="1988345"/>
          </a:xfrm>
          <a:prstGeom prst="rect">
            <a:avLst/>
          </a:prstGeom>
        </p:spPr>
        <p:txBody>
          <a:bodyPr/>
          <a:lstStyle/>
          <a:p>
            <a:r>
              <a:rPr lang="pt-BR" b="1" dirty="0"/>
              <a:t>CARACTERÍSTICAS DAS IGREJAS DE NÍVEL 1-3 </a:t>
            </a:r>
            <a:br>
              <a:rPr lang="pt-BR" b="1" dirty="0"/>
            </a:br>
            <a:r>
              <a:rPr lang="pt-BR" b="1" dirty="0"/>
              <a:t> </a:t>
            </a:r>
          </a:p>
        </p:txBody>
      </p:sp>
      <p:sp>
        <p:nvSpPr>
          <p:cNvPr id="10" name="Espaço Reservado para Conteúdo 2">
            <a:extLst>
              <a:ext uri="{FF2B5EF4-FFF2-40B4-BE49-F238E27FC236}">
                <a16:creationId xmlns:a16="http://schemas.microsoft.com/office/drawing/2014/main" id="{F641C05F-B60B-A291-0337-B6C4229C18A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415206" y="2524045"/>
            <a:ext cx="8408415" cy="652700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85800" indent="-685800">
              <a:lnSpc>
                <a:spcPct val="81000"/>
              </a:lnSpc>
              <a:buFontTx/>
              <a:buAutoNum type="arabicPeriod"/>
              <a:defRPr sz="2500"/>
            </a:pPr>
            <a:r>
              <a:rPr sz="2800" b="1" dirty="0">
                <a:latin typeface="Montserrat" pitchFamily="2" charset="77"/>
              </a:rPr>
              <a:t> </a:t>
            </a:r>
            <a:r>
              <a:rPr sz="2800" dirty="0" err="1">
                <a:latin typeface="Montserrat" pitchFamily="2" charset="77"/>
              </a:rPr>
              <a:t>Perdeu</a:t>
            </a:r>
            <a:r>
              <a:rPr sz="2800" dirty="0">
                <a:latin typeface="Montserrat" pitchFamily="2" charset="77"/>
              </a:rPr>
              <a:t> a </a:t>
            </a:r>
            <a:r>
              <a:rPr sz="2800" dirty="0" err="1">
                <a:latin typeface="Montserrat" pitchFamily="2" charset="77"/>
              </a:rPr>
              <a:t>visão</a:t>
            </a:r>
            <a:r>
              <a:rPr sz="2800" dirty="0">
                <a:latin typeface="Montserrat" pitchFamily="2" charset="77"/>
              </a:rPr>
              <a:t> (</a:t>
            </a:r>
            <a:r>
              <a:rPr sz="2800" dirty="0" err="1">
                <a:latin typeface="Montserrat" pitchFamily="2" charset="77"/>
              </a:rPr>
              <a:t>cultura</a:t>
            </a:r>
            <a:r>
              <a:rPr sz="2800" dirty="0">
                <a:latin typeface="Montserrat" pitchFamily="2" charset="77"/>
              </a:rPr>
              <a:t> de </a:t>
            </a:r>
            <a:r>
              <a:rPr sz="2800" dirty="0" err="1">
                <a:latin typeface="Montserrat" pitchFamily="2" charset="77"/>
              </a:rPr>
              <a:t>manutenção</a:t>
            </a:r>
            <a:r>
              <a:rPr sz="2800" dirty="0">
                <a:latin typeface="Montserrat" pitchFamily="2" charset="77"/>
              </a:rPr>
              <a:t>)</a:t>
            </a:r>
            <a:r>
              <a:rPr lang="pt-BR" sz="2800" dirty="0">
                <a:latin typeface="Montserrat" pitchFamily="2" charset="77"/>
              </a:rPr>
              <a:t>;</a:t>
            </a:r>
            <a:endParaRPr sz="2800" dirty="0">
              <a:latin typeface="Montserrat" pitchFamily="2" charset="77"/>
            </a:endParaRPr>
          </a:p>
          <a:p>
            <a:pPr marL="685800" indent="-685800">
              <a:lnSpc>
                <a:spcPct val="81000"/>
              </a:lnSpc>
              <a:buFontTx/>
              <a:buAutoNum type="arabicPeriod"/>
              <a:defRPr sz="2500"/>
            </a:pPr>
            <a:endParaRPr lang="pt-BR" sz="2800" b="1" dirty="0">
              <a:latin typeface="Montserrat" pitchFamily="2" charset="77"/>
            </a:endParaRPr>
          </a:p>
          <a:p>
            <a:pPr marL="685800" indent="-685800">
              <a:lnSpc>
                <a:spcPct val="81000"/>
              </a:lnSpc>
              <a:buFontTx/>
              <a:buAutoNum type="arabicPeriod"/>
              <a:defRPr sz="2500"/>
            </a:pPr>
            <a:r>
              <a:rPr sz="2800" b="1" dirty="0">
                <a:latin typeface="Montserrat" pitchFamily="2" charset="77"/>
              </a:rPr>
              <a:t> </a:t>
            </a:r>
            <a:r>
              <a:rPr sz="2800" dirty="0">
                <a:latin typeface="Montserrat" pitchFamily="2" charset="77"/>
              </a:rPr>
              <a:t>Falta de </a:t>
            </a:r>
            <a:r>
              <a:rPr sz="2800" dirty="0" err="1">
                <a:latin typeface="Montserrat" pitchFamily="2" charset="77"/>
              </a:rPr>
              <a:t>práticas</a:t>
            </a:r>
            <a:r>
              <a:rPr sz="2800" dirty="0">
                <a:latin typeface="Montserrat" pitchFamily="2" charset="77"/>
              </a:rPr>
              <a:t> </a:t>
            </a:r>
            <a:r>
              <a:rPr sz="2800" dirty="0" err="1">
                <a:latin typeface="Montserrat" pitchFamily="2" charset="77"/>
              </a:rPr>
              <a:t>espirituais</a:t>
            </a:r>
            <a:r>
              <a:rPr lang="pt-BR" sz="2800" dirty="0">
                <a:latin typeface="Montserrat" pitchFamily="2" charset="77"/>
              </a:rPr>
              <a:t>;</a:t>
            </a:r>
            <a:endParaRPr sz="2800" dirty="0">
              <a:latin typeface="Montserrat" pitchFamily="2" charset="77"/>
            </a:endParaRPr>
          </a:p>
          <a:p>
            <a:pPr marL="685800" indent="-685800">
              <a:lnSpc>
                <a:spcPct val="81000"/>
              </a:lnSpc>
              <a:buFontTx/>
              <a:buAutoNum type="arabicPeriod"/>
              <a:defRPr sz="2500"/>
            </a:pPr>
            <a:endParaRPr lang="pt-BR" sz="2800" b="1" dirty="0">
              <a:latin typeface="Montserrat" pitchFamily="2" charset="77"/>
            </a:endParaRPr>
          </a:p>
          <a:p>
            <a:pPr marL="685800" indent="-685800">
              <a:lnSpc>
                <a:spcPct val="81000"/>
              </a:lnSpc>
              <a:buFontTx/>
              <a:buAutoNum type="arabicPeriod"/>
              <a:defRPr sz="2500"/>
            </a:pPr>
            <a:r>
              <a:rPr sz="2800" b="1" dirty="0">
                <a:latin typeface="Montserrat" pitchFamily="2" charset="77"/>
              </a:rPr>
              <a:t> </a:t>
            </a:r>
            <a:r>
              <a:rPr sz="2800" dirty="0">
                <a:latin typeface="Montserrat" pitchFamily="2" charset="77"/>
              </a:rPr>
              <a:t>Falta de </a:t>
            </a:r>
            <a:r>
              <a:rPr sz="2800" dirty="0" err="1">
                <a:latin typeface="Montserrat" pitchFamily="2" charset="77"/>
              </a:rPr>
              <a:t>líderes</a:t>
            </a:r>
            <a:r>
              <a:rPr lang="pt-BR" sz="2800" dirty="0">
                <a:latin typeface="Montserrat" pitchFamily="2" charset="77"/>
              </a:rPr>
              <a:t>;</a:t>
            </a:r>
            <a:endParaRPr sz="2800" dirty="0">
              <a:latin typeface="Montserrat" pitchFamily="2" charset="77"/>
            </a:endParaRPr>
          </a:p>
          <a:p>
            <a:pPr marL="685800" indent="-685800">
              <a:lnSpc>
                <a:spcPct val="81000"/>
              </a:lnSpc>
              <a:buFontTx/>
              <a:buAutoNum type="arabicPeriod"/>
              <a:defRPr sz="2500"/>
            </a:pPr>
            <a:endParaRPr lang="pt-BR" sz="2800" b="1" dirty="0">
              <a:latin typeface="Montserrat" pitchFamily="2" charset="77"/>
            </a:endParaRPr>
          </a:p>
          <a:p>
            <a:pPr marL="685800" indent="-685800">
              <a:lnSpc>
                <a:spcPct val="81000"/>
              </a:lnSpc>
              <a:buFontTx/>
              <a:buAutoNum type="arabicPeriod"/>
              <a:defRPr sz="2500"/>
            </a:pPr>
            <a:r>
              <a:rPr sz="2800" b="1" dirty="0">
                <a:latin typeface="Montserrat" pitchFamily="2" charset="77"/>
              </a:rPr>
              <a:t> </a:t>
            </a:r>
            <a:r>
              <a:rPr sz="2800" dirty="0" err="1">
                <a:latin typeface="Montserrat" pitchFamily="2" charset="77"/>
              </a:rPr>
              <a:t>Não</a:t>
            </a:r>
            <a:r>
              <a:rPr sz="2800" dirty="0">
                <a:latin typeface="Montserrat" pitchFamily="2" charset="77"/>
              </a:rPr>
              <a:t> </a:t>
            </a:r>
            <a:r>
              <a:rPr sz="2800" dirty="0" err="1">
                <a:latin typeface="Montserrat" pitchFamily="2" charset="77"/>
              </a:rPr>
              <a:t>fazem</a:t>
            </a:r>
            <a:r>
              <a:rPr sz="2800" dirty="0">
                <a:latin typeface="Montserrat" pitchFamily="2" charset="77"/>
              </a:rPr>
              <a:t> </a:t>
            </a:r>
            <a:r>
              <a:rPr sz="2800" dirty="0" err="1">
                <a:latin typeface="Montserrat" pitchFamily="2" charset="77"/>
              </a:rPr>
              <a:t>discípulos</a:t>
            </a:r>
            <a:r>
              <a:rPr sz="2800" dirty="0">
                <a:latin typeface="Montserrat" pitchFamily="2" charset="77"/>
              </a:rPr>
              <a:t> que </a:t>
            </a:r>
            <a:r>
              <a:rPr sz="2800" dirty="0" err="1">
                <a:latin typeface="Montserrat" pitchFamily="2" charset="77"/>
              </a:rPr>
              <a:t>fazem</a:t>
            </a:r>
            <a:r>
              <a:rPr sz="2800" dirty="0">
                <a:latin typeface="Montserrat" pitchFamily="2" charset="77"/>
              </a:rPr>
              <a:t> </a:t>
            </a:r>
            <a:r>
              <a:rPr sz="2800" dirty="0" err="1">
                <a:latin typeface="Montserrat" pitchFamily="2" charset="77"/>
              </a:rPr>
              <a:t>discípulos</a:t>
            </a:r>
            <a:r>
              <a:rPr sz="2800" dirty="0">
                <a:latin typeface="Montserrat" pitchFamily="2" charset="77"/>
              </a:rPr>
              <a:t> (Sem plano de </a:t>
            </a:r>
            <a:r>
              <a:rPr sz="2800" dirty="0" err="1">
                <a:latin typeface="Montserrat" pitchFamily="2" charset="77"/>
              </a:rPr>
              <a:t>discipulado</a:t>
            </a:r>
            <a:r>
              <a:rPr sz="2800" dirty="0">
                <a:latin typeface="Montserrat" pitchFamily="2" charset="77"/>
              </a:rPr>
              <a:t>)</a:t>
            </a:r>
            <a:r>
              <a:rPr lang="pt-BR" sz="2800" dirty="0">
                <a:latin typeface="Montserrat" pitchFamily="2" charset="77"/>
              </a:rPr>
              <a:t>;</a:t>
            </a:r>
            <a:endParaRPr sz="2800" dirty="0">
              <a:latin typeface="Montserrat" pitchFamily="2" charset="77"/>
            </a:endParaRPr>
          </a:p>
          <a:p>
            <a:pPr marL="685800" indent="-685800">
              <a:lnSpc>
                <a:spcPct val="81000"/>
              </a:lnSpc>
              <a:buFontTx/>
              <a:buAutoNum type="arabicPeriod"/>
              <a:defRPr sz="2500"/>
            </a:pPr>
            <a:endParaRPr lang="pt-BR" sz="2800" b="1" dirty="0">
              <a:latin typeface="Montserrat" pitchFamily="2" charset="77"/>
            </a:endParaRPr>
          </a:p>
          <a:p>
            <a:pPr marL="685800" indent="-685800">
              <a:lnSpc>
                <a:spcPct val="81000"/>
              </a:lnSpc>
              <a:buFontTx/>
              <a:buAutoNum type="arabicPeriod"/>
              <a:defRPr sz="2500"/>
            </a:pPr>
            <a:r>
              <a:rPr sz="2800" b="1" dirty="0">
                <a:latin typeface="Montserrat" pitchFamily="2" charset="77"/>
              </a:rPr>
              <a:t> </a:t>
            </a:r>
            <a:r>
              <a:rPr sz="2800" dirty="0" err="1">
                <a:latin typeface="Montserrat" pitchFamily="2" charset="77"/>
              </a:rPr>
              <a:t>Recurso</a:t>
            </a:r>
            <a:r>
              <a:rPr sz="2800" dirty="0">
                <a:latin typeface="Montserrat" pitchFamily="2" charset="77"/>
              </a:rPr>
              <a:t> </a:t>
            </a:r>
            <a:r>
              <a:rPr sz="2800" dirty="0" err="1">
                <a:latin typeface="Montserrat" pitchFamily="2" charset="77"/>
              </a:rPr>
              <a:t>escassos</a:t>
            </a:r>
            <a:r>
              <a:rPr sz="2800" dirty="0">
                <a:latin typeface="Montserrat" pitchFamily="2" charset="77"/>
              </a:rPr>
              <a:t> </a:t>
            </a:r>
            <a:r>
              <a:rPr sz="2800" dirty="0" err="1">
                <a:latin typeface="Montserrat" pitchFamily="2" charset="77"/>
              </a:rPr>
              <a:t>ou</a:t>
            </a:r>
            <a:r>
              <a:rPr sz="2800" dirty="0">
                <a:latin typeface="Montserrat" pitchFamily="2" charset="77"/>
              </a:rPr>
              <a:t> mal </a:t>
            </a:r>
            <a:r>
              <a:rPr sz="2800" dirty="0" err="1">
                <a:latin typeface="Montserrat" pitchFamily="2" charset="77"/>
              </a:rPr>
              <a:t>aplicados</a:t>
            </a:r>
            <a:r>
              <a:rPr lang="pt-BR" sz="2800" dirty="0">
                <a:latin typeface="Montserrat" pitchFamily="2" charset="77"/>
              </a:rPr>
              <a:t>;</a:t>
            </a:r>
            <a:endParaRPr sz="2800" dirty="0">
              <a:latin typeface="Montserrat" pitchFamily="2" charset="77"/>
            </a:endParaRPr>
          </a:p>
          <a:p>
            <a:pPr marL="685800" indent="-685800">
              <a:lnSpc>
                <a:spcPct val="81000"/>
              </a:lnSpc>
              <a:buFontTx/>
              <a:buAutoNum type="arabicPeriod"/>
              <a:defRPr sz="2500"/>
            </a:pPr>
            <a:endParaRPr lang="pt-BR" sz="2800" b="1" dirty="0">
              <a:latin typeface="Montserrat" pitchFamily="2" charset="77"/>
            </a:endParaRPr>
          </a:p>
          <a:p>
            <a:pPr marL="685800" indent="-685800">
              <a:lnSpc>
                <a:spcPct val="81000"/>
              </a:lnSpc>
              <a:buFontTx/>
              <a:buAutoNum type="arabicPeriod"/>
              <a:defRPr sz="2500"/>
            </a:pPr>
            <a:r>
              <a:rPr sz="2800" b="1" dirty="0">
                <a:latin typeface="Montserrat" pitchFamily="2" charset="77"/>
              </a:rPr>
              <a:t> </a:t>
            </a:r>
            <a:r>
              <a:rPr sz="2800" dirty="0" err="1">
                <a:latin typeface="Montserrat" pitchFamily="2" charset="77"/>
              </a:rPr>
              <a:t>Liturgia</a:t>
            </a:r>
            <a:r>
              <a:rPr sz="2800" dirty="0">
                <a:latin typeface="Montserrat" pitchFamily="2" charset="77"/>
              </a:rPr>
              <a:t> </a:t>
            </a:r>
            <a:r>
              <a:rPr sz="2800" dirty="0" err="1">
                <a:latin typeface="Montserrat" pitchFamily="2" charset="77"/>
              </a:rPr>
              <a:t>descontextualizada</a:t>
            </a:r>
            <a:r>
              <a:rPr lang="pt-BR" sz="2800" dirty="0">
                <a:latin typeface="Montserrat" pitchFamily="2" charset="77"/>
              </a:rPr>
              <a:t>;</a:t>
            </a:r>
            <a:endParaRPr sz="2800" dirty="0">
              <a:latin typeface="Montserrat" pitchFamily="2" charset="77"/>
            </a:endParaRPr>
          </a:p>
          <a:p>
            <a:pPr marL="685800" indent="-685800">
              <a:lnSpc>
                <a:spcPct val="81000"/>
              </a:lnSpc>
              <a:buFontTx/>
              <a:buAutoNum type="arabicPeriod"/>
              <a:defRPr sz="2500"/>
            </a:pPr>
            <a:endParaRPr lang="pt-BR" sz="2800" dirty="0">
              <a:latin typeface="Montserrat" pitchFamily="2" charset="77"/>
            </a:endParaRPr>
          </a:p>
          <a:p>
            <a:pPr marL="685800" indent="-685800">
              <a:lnSpc>
                <a:spcPct val="81000"/>
              </a:lnSpc>
              <a:buFontTx/>
              <a:buAutoNum type="arabicPeriod"/>
              <a:defRPr sz="2500"/>
            </a:pPr>
            <a:r>
              <a:rPr sz="2800" b="1" dirty="0">
                <a:latin typeface="Montserrat" pitchFamily="2" charset="77"/>
              </a:rPr>
              <a:t> </a:t>
            </a:r>
            <a:r>
              <a:rPr sz="2800" dirty="0" err="1">
                <a:latin typeface="Montserrat" pitchFamily="2" charset="77"/>
              </a:rPr>
              <a:t>Estrutura</a:t>
            </a:r>
            <a:r>
              <a:rPr sz="2800" dirty="0">
                <a:latin typeface="Montserrat" pitchFamily="2" charset="77"/>
              </a:rPr>
              <a:t> </a:t>
            </a:r>
            <a:r>
              <a:rPr sz="2800" dirty="0" err="1">
                <a:latin typeface="Montserrat" pitchFamily="2" charset="77"/>
              </a:rPr>
              <a:t>organizacional</a:t>
            </a:r>
            <a:r>
              <a:rPr sz="2800" dirty="0">
                <a:latin typeface="Montserrat" pitchFamily="2" charset="77"/>
              </a:rPr>
              <a:t> </a:t>
            </a:r>
            <a:r>
              <a:rPr sz="2800" dirty="0" err="1">
                <a:latin typeface="Montserrat" pitchFamily="2" charset="77"/>
              </a:rPr>
              <a:t>pesada</a:t>
            </a:r>
            <a:r>
              <a:rPr lang="pt-BR" sz="2800" dirty="0">
                <a:latin typeface="Montserrat" pitchFamily="2" charset="77"/>
              </a:rPr>
              <a:t>.</a:t>
            </a:r>
            <a:endParaRPr sz="2800" dirty="0">
              <a:latin typeface="Montserrat" pitchFamily="2" charset="77"/>
            </a:endParaRPr>
          </a:p>
        </p:txBody>
      </p:sp>
      <p:sp>
        <p:nvSpPr>
          <p:cNvPr id="18" name="Círculo">
            <a:extLst>
              <a:ext uri="{FF2B5EF4-FFF2-40B4-BE49-F238E27FC236}">
                <a16:creationId xmlns:a16="http://schemas.microsoft.com/office/drawing/2014/main" id="{82936D6B-515B-0552-9069-4EA35D1090FF}"/>
              </a:ext>
            </a:extLst>
          </p:cNvPr>
          <p:cNvSpPr/>
          <p:nvPr/>
        </p:nvSpPr>
        <p:spPr>
          <a:xfrm>
            <a:off x="391495" y="3306225"/>
            <a:ext cx="3845058" cy="3845058"/>
          </a:xfrm>
          <a:prstGeom prst="ellipse">
            <a:avLst/>
          </a:prstGeom>
          <a:solidFill>
            <a:schemeClr val="bg2">
              <a:lumMod val="75000"/>
              <a:alpha val="64242"/>
            </a:schemeClr>
          </a:solidFill>
          <a:ln w="12700">
            <a:miter lim="400000"/>
          </a:ln>
        </p:spPr>
        <p:txBody>
          <a:bodyPr lIns="68579" rIns="68579" anchor="ctr"/>
          <a:lstStyle/>
          <a:p>
            <a:pPr algn="ctr" defTabSz="311574">
              <a:lnSpc>
                <a:spcPct val="120000"/>
              </a:lnSpc>
              <a:defRPr sz="900" spc="-36"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 sz="1350" dirty="0"/>
          </a:p>
        </p:txBody>
      </p:sp>
      <p:sp>
        <p:nvSpPr>
          <p:cNvPr id="19" name="Círculo">
            <a:extLst>
              <a:ext uri="{FF2B5EF4-FFF2-40B4-BE49-F238E27FC236}">
                <a16:creationId xmlns:a16="http://schemas.microsoft.com/office/drawing/2014/main" id="{423DD226-5C5A-4266-49B3-4BE87BE284D2}"/>
              </a:ext>
            </a:extLst>
          </p:cNvPr>
          <p:cNvSpPr/>
          <p:nvPr/>
        </p:nvSpPr>
        <p:spPr>
          <a:xfrm>
            <a:off x="2524495" y="3326244"/>
            <a:ext cx="3845057" cy="3845058"/>
          </a:xfrm>
          <a:prstGeom prst="ellipse">
            <a:avLst/>
          </a:prstGeom>
          <a:solidFill>
            <a:schemeClr val="bg2">
              <a:lumMod val="50000"/>
              <a:alpha val="64242"/>
            </a:schemeClr>
          </a:solidFill>
          <a:ln w="12700">
            <a:miter lim="400000"/>
          </a:ln>
        </p:spPr>
        <p:txBody>
          <a:bodyPr lIns="68579" rIns="68579" anchor="ctr"/>
          <a:lstStyle/>
          <a:p>
            <a:endParaRPr lang="pt-BR" sz="1400" dirty="0"/>
          </a:p>
        </p:txBody>
      </p:sp>
      <p:sp>
        <p:nvSpPr>
          <p:cNvPr id="20" name="Retângulo">
            <a:extLst>
              <a:ext uri="{FF2B5EF4-FFF2-40B4-BE49-F238E27FC236}">
                <a16:creationId xmlns:a16="http://schemas.microsoft.com/office/drawing/2014/main" id="{E0FB5D5F-DCF9-1A16-F554-4936E320E568}"/>
              </a:ext>
            </a:extLst>
          </p:cNvPr>
          <p:cNvSpPr/>
          <p:nvPr/>
        </p:nvSpPr>
        <p:spPr>
          <a:xfrm>
            <a:off x="1810170" y="4117661"/>
            <a:ext cx="564393" cy="11551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68579" rIns="68579" anchor="ctr"/>
          <a:lstStyle/>
          <a:p>
            <a:pPr algn="ctr" defTabSz="311574">
              <a:lnSpc>
                <a:spcPct val="120000"/>
              </a:lnSpc>
              <a:defRPr sz="600" spc="-24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 sz="900"/>
          </a:p>
        </p:txBody>
      </p:sp>
      <p:sp>
        <p:nvSpPr>
          <p:cNvPr id="21" name="1">
            <a:extLst>
              <a:ext uri="{FF2B5EF4-FFF2-40B4-BE49-F238E27FC236}">
                <a16:creationId xmlns:a16="http://schemas.microsoft.com/office/drawing/2014/main" id="{08E34CF2-7658-43C4-6F69-90328377EF3A}"/>
              </a:ext>
            </a:extLst>
          </p:cNvPr>
          <p:cNvSpPr txBox="1"/>
          <p:nvPr/>
        </p:nvSpPr>
        <p:spPr>
          <a:xfrm>
            <a:off x="1556837" y="4141799"/>
            <a:ext cx="1100511" cy="1570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 anchor="b">
            <a:normAutofit/>
          </a:bodyPr>
          <a:lstStyle>
            <a:lvl1pPr algn="ctr" defTabSz="825500">
              <a:lnSpc>
                <a:spcPct val="70000"/>
              </a:lnSpc>
              <a:defRPr sz="5200" b="1"/>
            </a:lvl1pPr>
          </a:lstStyle>
          <a:p>
            <a:r>
              <a:rPr sz="7800" dirty="0"/>
              <a:t>1</a:t>
            </a:r>
          </a:p>
        </p:txBody>
      </p:sp>
      <p:sp>
        <p:nvSpPr>
          <p:cNvPr id="22" name="2">
            <a:extLst>
              <a:ext uri="{FF2B5EF4-FFF2-40B4-BE49-F238E27FC236}">
                <a16:creationId xmlns:a16="http://schemas.microsoft.com/office/drawing/2014/main" id="{4B168808-3D18-78B1-8F32-4A0B8EDA7BED}"/>
              </a:ext>
            </a:extLst>
          </p:cNvPr>
          <p:cNvSpPr txBox="1"/>
          <p:nvPr/>
        </p:nvSpPr>
        <p:spPr>
          <a:xfrm>
            <a:off x="2890705" y="4216563"/>
            <a:ext cx="1100513" cy="1570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 anchor="b">
            <a:normAutofit/>
          </a:bodyPr>
          <a:lstStyle>
            <a:lvl1pPr algn="ctr" defTabSz="825500">
              <a:lnSpc>
                <a:spcPct val="70000"/>
              </a:lnSpc>
              <a:defRPr sz="5200" b="1"/>
            </a:lvl1pPr>
          </a:lstStyle>
          <a:p>
            <a:r>
              <a:rPr sz="7800" dirty="0"/>
              <a:t>2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296B4788-9E29-8DE3-9F2A-CBC0637B92B4}"/>
              </a:ext>
            </a:extLst>
          </p:cNvPr>
          <p:cNvSpPr txBox="1"/>
          <p:nvPr/>
        </p:nvSpPr>
        <p:spPr>
          <a:xfrm>
            <a:off x="4357698" y="4582423"/>
            <a:ext cx="691215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800" b="1" dirty="0"/>
              <a:t>3</a:t>
            </a:r>
          </a:p>
        </p:txBody>
      </p:sp>
      <p:grpSp>
        <p:nvGrpSpPr>
          <p:cNvPr id="4" name="Solução: Revitalização">
            <a:extLst>
              <a:ext uri="{FF2B5EF4-FFF2-40B4-BE49-F238E27FC236}">
                <a16:creationId xmlns:a16="http://schemas.microsoft.com/office/drawing/2014/main" id="{7F93D372-9EBD-E1FB-1039-55537BF2744B}"/>
              </a:ext>
            </a:extLst>
          </p:cNvPr>
          <p:cNvGrpSpPr/>
          <p:nvPr/>
        </p:nvGrpSpPr>
        <p:grpSpPr>
          <a:xfrm>
            <a:off x="2687783" y="8187163"/>
            <a:ext cx="2361130" cy="897763"/>
            <a:chOff x="-1" y="-1"/>
            <a:chExt cx="2640776" cy="568076"/>
          </a:xfrm>
        </p:grpSpPr>
        <p:sp>
          <p:nvSpPr>
            <p:cNvPr id="5" name="Retângulo">
              <a:extLst>
                <a:ext uri="{FF2B5EF4-FFF2-40B4-BE49-F238E27FC236}">
                  <a16:creationId xmlns:a16="http://schemas.microsoft.com/office/drawing/2014/main" id="{E26C86C2-CB54-21DB-6498-CE7AB9263BBD}"/>
                </a:ext>
              </a:extLst>
            </p:cNvPr>
            <p:cNvSpPr/>
            <p:nvPr/>
          </p:nvSpPr>
          <p:spPr>
            <a:xfrm>
              <a:off x="-1" y="-1"/>
              <a:ext cx="2640776" cy="408786"/>
            </a:xfrm>
            <a:prstGeom prst="rect">
              <a:avLst/>
            </a:prstGeom>
            <a:noFill/>
            <a:ln w="25400" cap="flat">
              <a:solidFill>
                <a:srgbClr val="000000"/>
              </a:solidFill>
              <a:prstDash val="sysDot"/>
              <a:miter lim="400000"/>
            </a:ln>
            <a:effectLst/>
          </p:spPr>
          <p:txBody>
            <a:bodyPr wrap="square" lIns="68579" tIns="68579" rIns="68579" bIns="68579" numCol="1" anchor="b">
              <a:noAutofit/>
            </a:bodyPr>
            <a:lstStyle/>
            <a:p>
              <a:pPr defTabSz="1040129">
                <a:lnSpc>
                  <a:spcPct val="70000"/>
                </a:lnSpc>
                <a:defRPr sz="3600"/>
              </a:pPr>
              <a:endParaRPr sz="5400" dirty="0"/>
            </a:p>
          </p:txBody>
        </p:sp>
        <p:sp>
          <p:nvSpPr>
            <p:cNvPr id="6" name="Solução: Revitalização">
              <a:extLst>
                <a:ext uri="{FF2B5EF4-FFF2-40B4-BE49-F238E27FC236}">
                  <a16:creationId xmlns:a16="http://schemas.microsoft.com/office/drawing/2014/main" id="{85DABF0D-B776-C275-CD72-8ED8FCF570A9}"/>
                </a:ext>
              </a:extLst>
            </p:cNvPr>
            <p:cNvSpPr txBox="1"/>
            <p:nvPr/>
          </p:nvSpPr>
          <p:spPr>
            <a:xfrm>
              <a:off x="-1" y="263305"/>
              <a:ext cx="2640776" cy="30477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100" tIns="38100" rIns="38100" bIns="38100" numCol="1" anchor="b">
              <a:noAutofit/>
            </a:bodyPr>
            <a:lstStyle>
              <a:lvl1pPr defTabSz="693419">
                <a:lnSpc>
                  <a:spcPct val="70000"/>
                </a:lnSpc>
              </a:lvl1pPr>
            </a:lstStyle>
            <a:p>
              <a:endParaRPr lang="pt-BR" sz="2800" b="1" dirty="0">
                <a:latin typeface="Montserrat" pitchFamily="2" charset="77"/>
              </a:endParaRPr>
            </a:p>
            <a:p>
              <a:endParaRPr lang="pt-BR" sz="2800" b="1" dirty="0">
                <a:latin typeface="Montserrat" pitchFamily="2" charset="77"/>
              </a:endParaRPr>
            </a:p>
            <a:p>
              <a:r>
                <a:rPr lang="pt-BR" sz="2800" b="1" dirty="0">
                  <a:latin typeface="Montserrat" pitchFamily="2" charset="77"/>
                </a:rPr>
                <a:t> Declínio</a:t>
              </a:r>
              <a:endParaRPr lang="pt-BR" sz="2800" dirty="0">
                <a:latin typeface="Montserrat" pitchFamily="2" charset="77"/>
              </a:endParaRPr>
            </a:p>
            <a:p>
              <a:endParaRPr sz="2800" b="1" dirty="0"/>
            </a:p>
          </p:txBody>
        </p:sp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id="{781631FD-32DB-704A-0D9B-5D34F6D47547}"/>
              </a:ext>
            </a:extLst>
          </p:cNvPr>
          <p:cNvSpPr txBox="1"/>
          <p:nvPr/>
        </p:nvSpPr>
        <p:spPr>
          <a:xfrm>
            <a:off x="2687782" y="889461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54946784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170060-D211-834B-FBCF-25EEC51EA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BAE619D-49B1-4866-DC8D-13A0C0915942}"/>
              </a:ext>
            </a:extLst>
          </p:cNvPr>
          <p:cNvSpPr/>
          <p:nvPr/>
        </p:nvSpPr>
        <p:spPr>
          <a:xfrm>
            <a:off x="0" y="-190500"/>
            <a:ext cx="18288000" cy="104775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585" name="Título 1">
            <a:extLst>
              <a:ext uri="{FF2B5EF4-FFF2-40B4-BE49-F238E27FC236}">
                <a16:creationId xmlns:a16="http://schemas.microsoft.com/office/drawing/2014/main" id="{1C0694BE-5F04-3079-1BE2-B1E59D11F51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4917" y="22055"/>
            <a:ext cx="16600934" cy="1988345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/>
            <a:r>
              <a:rPr lang="pt-BR" sz="4800" b="1" dirty="0"/>
              <a:t>CARACTERÍSTICAS DAS IGREJAS DE NÍVEL 1-3</a:t>
            </a:r>
          </a:p>
        </p:txBody>
      </p:sp>
      <p:sp>
        <p:nvSpPr>
          <p:cNvPr id="586" name="Espaço Reservado para Conteúdo 2">
            <a:extLst>
              <a:ext uri="{FF2B5EF4-FFF2-40B4-BE49-F238E27FC236}">
                <a16:creationId xmlns:a16="http://schemas.microsoft.com/office/drawing/2014/main" id="{E4DBB1A9-D6B7-1E8D-1575-90241E66206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239000" y="2536032"/>
            <a:ext cx="8882937" cy="652700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defRPr sz="2200"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 sz="2800" dirty="0">
                <a:latin typeface="Montserrat" pitchFamily="2" charset="77"/>
              </a:rPr>
              <a:t> Foco </a:t>
            </a:r>
            <a:r>
              <a:rPr sz="2800" dirty="0" err="1">
                <a:latin typeface="Montserrat" pitchFamily="2" charset="77"/>
              </a:rPr>
              <a:t>nos</a:t>
            </a:r>
            <a:r>
              <a:rPr sz="2800" dirty="0">
                <a:latin typeface="Montserrat" pitchFamily="2" charset="77"/>
              </a:rPr>
              <a:t> </a:t>
            </a:r>
            <a:r>
              <a:rPr sz="2800" dirty="0" err="1">
                <a:latin typeface="Montserrat" pitchFamily="2" charset="77"/>
              </a:rPr>
              <a:t>programas</a:t>
            </a:r>
            <a:r>
              <a:rPr lang="pt-BR" sz="2800" dirty="0">
                <a:latin typeface="Montserrat" pitchFamily="2" charset="77"/>
              </a:rPr>
              <a:t>;</a:t>
            </a:r>
            <a:endParaRPr sz="2800" dirty="0">
              <a:latin typeface="Montserrat" pitchFamily="2" charset="77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defRPr sz="2200"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 sz="2800" dirty="0">
                <a:latin typeface="Montserrat" pitchFamily="2" charset="77"/>
              </a:rPr>
              <a:t> Nostalgia e </a:t>
            </a:r>
            <a:r>
              <a:rPr sz="2800" dirty="0" err="1">
                <a:latin typeface="Montserrat" pitchFamily="2" charset="77"/>
              </a:rPr>
              <a:t>tradicionalismo</a:t>
            </a:r>
            <a:r>
              <a:rPr lang="pt-BR" sz="2800" dirty="0">
                <a:latin typeface="Montserrat" pitchFamily="2" charset="77"/>
              </a:rPr>
              <a:t>;</a:t>
            </a:r>
            <a:endParaRPr sz="2800" dirty="0">
              <a:latin typeface="Montserrat" pitchFamily="2" charset="77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defRPr sz="2200"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 sz="2800" dirty="0">
                <a:latin typeface="Montserrat" pitchFamily="2" charset="77"/>
              </a:rPr>
              <a:t> </a:t>
            </a:r>
            <a:r>
              <a:rPr sz="2800" dirty="0" err="1">
                <a:latin typeface="Montserrat" pitchFamily="2" charset="77"/>
              </a:rPr>
              <a:t>Dependência</a:t>
            </a:r>
            <a:r>
              <a:rPr sz="2800" dirty="0">
                <a:latin typeface="Montserrat" pitchFamily="2" charset="77"/>
              </a:rPr>
              <a:t> de </a:t>
            </a:r>
            <a:r>
              <a:rPr sz="2800" dirty="0" err="1">
                <a:latin typeface="Montserrat" pitchFamily="2" charset="77"/>
              </a:rPr>
              <a:t>personalidade</a:t>
            </a:r>
            <a:r>
              <a:rPr lang="pt-BR" sz="2800" dirty="0">
                <a:latin typeface="Montserrat" pitchFamily="2" charset="77"/>
              </a:rPr>
              <a:t>;</a:t>
            </a:r>
            <a:endParaRPr sz="2800" dirty="0">
              <a:latin typeface="Montserrat" pitchFamily="2" charset="77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defRPr sz="2200"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 sz="2800" dirty="0">
                <a:latin typeface="Montserrat" pitchFamily="2" charset="77"/>
              </a:rPr>
              <a:t> </a:t>
            </a:r>
            <a:r>
              <a:rPr sz="2800" dirty="0" err="1">
                <a:latin typeface="Montserrat" pitchFamily="2" charset="77"/>
              </a:rPr>
              <a:t>Mentalidade</a:t>
            </a:r>
            <a:r>
              <a:rPr sz="2800" dirty="0">
                <a:latin typeface="Montserrat" pitchFamily="2" charset="77"/>
              </a:rPr>
              <a:t> de </a:t>
            </a:r>
            <a:r>
              <a:rPr sz="2800" dirty="0" err="1">
                <a:latin typeface="Montserrat" pitchFamily="2" charset="77"/>
              </a:rPr>
              <a:t>justificação</a:t>
            </a:r>
            <a:r>
              <a:rPr sz="2800" dirty="0">
                <a:latin typeface="Montserrat" pitchFamily="2" charset="77"/>
              </a:rPr>
              <a:t> e de </a:t>
            </a:r>
            <a:r>
              <a:rPr sz="2800" dirty="0" err="1">
                <a:latin typeface="Montserrat" pitchFamily="2" charset="77"/>
              </a:rPr>
              <a:t>vítima</a:t>
            </a:r>
            <a:r>
              <a:rPr lang="pt-BR" sz="2800" dirty="0">
                <a:latin typeface="Montserrat" pitchFamily="2" charset="77"/>
              </a:rPr>
              <a:t>;</a:t>
            </a:r>
            <a:endParaRPr sz="2800" dirty="0">
              <a:latin typeface="Montserrat" pitchFamily="2" charset="77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defRPr sz="2200"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 lang="pt-BR" sz="2800" dirty="0">
                <a:latin typeface="Montserrat" pitchFamily="2" charset="77"/>
              </a:rPr>
              <a:t> </a:t>
            </a:r>
            <a:r>
              <a:rPr sz="2800" dirty="0" err="1">
                <a:latin typeface="Montserrat" pitchFamily="2" charset="77"/>
              </a:rPr>
              <a:t>Má</a:t>
            </a:r>
            <a:r>
              <a:rPr sz="2800" dirty="0">
                <a:latin typeface="Montserrat" pitchFamily="2" charset="77"/>
              </a:rPr>
              <a:t> </a:t>
            </a:r>
            <a:r>
              <a:rPr sz="2800" dirty="0" err="1">
                <a:latin typeface="Montserrat" pitchFamily="2" charset="77"/>
              </a:rPr>
              <a:t>reputação</a:t>
            </a:r>
            <a:r>
              <a:rPr sz="2800" dirty="0">
                <a:latin typeface="Montserrat" pitchFamily="2" charset="77"/>
              </a:rPr>
              <a:t> </a:t>
            </a:r>
            <a:r>
              <a:rPr sz="2800" dirty="0" err="1">
                <a:latin typeface="Montserrat" pitchFamily="2" charset="77"/>
              </a:rPr>
              <a:t>na</a:t>
            </a:r>
            <a:r>
              <a:rPr sz="2800" dirty="0">
                <a:latin typeface="Montserrat" pitchFamily="2" charset="77"/>
              </a:rPr>
              <a:t> </a:t>
            </a:r>
            <a:r>
              <a:rPr sz="2800" dirty="0" err="1">
                <a:latin typeface="Montserrat" pitchFamily="2" charset="77"/>
              </a:rPr>
              <a:t>comunidade</a:t>
            </a:r>
            <a:r>
              <a:rPr lang="pt-BR" sz="2800" dirty="0">
                <a:latin typeface="Montserrat" pitchFamily="2" charset="77"/>
              </a:rPr>
              <a:t>;</a:t>
            </a:r>
            <a:endParaRPr sz="2800" dirty="0">
              <a:latin typeface="Montserrat" pitchFamily="2" charset="77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defRPr sz="2200">
                <a:latin typeface="Proxima Nova"/>
                <a:ea typeface="Proxima Nova"/>
                <a:cs typeface="Proxima Nova"/>
                <a:sym typeface="Proxima Nova"/>
              </a:defRPr>
            </a:pPr>
            <a:r>
              <a:rPr sz="2800" dirty="0">
                <a:latin typeface="Montserrat" pitchFamily="2" charset="77"/>
              </a:rPr>
              <a:t> </a:t>
            </a:r>
            <a:r>
              <a:rPr sz="2800" dirty="0" err="1">
                <a:latin typeface="Montserrat" pitchFamily="2" charset="77"/>
              </a:rPr>
              <a:t>Desvio</a:t>
            </a:r>
            <a:r>
              <a:rPr sz="2800" dirty="0">
                <a:latin typeface="Montserrat" pitchFamily="2" charset="77"/>
              </a:rPr>
              <a:t> do </a:t>
            </a:r>
            <a:r>
              <a:rPr sz="2800" dirty="0" err="1">
                <a:latin typeface="Montserrat" pitchFamily="2" charset="77"/>
              </a:rPr>
              <a:t>evangelho</a:t>
            </a:r>
            <a:r>
              <a:rPr lang="pt-BR" sz="2800" dirty="0">
                <a:latin typeface="Montserrat" pitchFamily="2" charset="77"/>
              </a:rPr>
              <a:t>.</a:t>
            </a:r>
            <a:endParaRPr sz="2800" dirty="0">
              <a:latin typeface="Montserrat" pitchFamily="2" charset="77"/>
            </a:endParaRPr>
          </a:p>
        </p:txBody>
      </p:sp>
      <p:sp>
        <p:nvSpPr>
          <p:cNvPr id="587" name="Círculo">
            <a:extLst>
              <a:ext uri="{FF2B5EF4-FFF2-40B4-BE49-F238E27FC236}">
                <a16:creationId xmlns:a16="http://schemas.microsoft.com/office/drawing/2014/main" id="{1102C0B8-CAE2-57FA-280D-8ED0714DAB9C}"/>
              </a:ext>
            </a:extLst>
          </p:cNvPr>
          <p:cNvSpPr/>
          <p:nvPr/>
        </p:nvSpPr>
        <p:spPr>
          <a:xfrm>
            <a:off x="581851" y="3257633"/>
            <a:ext cx="3845058" cy="3845058"/>
          </a:xfrm>
          <a:prstGeom prst="ellipse">
            <a:avLst/>
          </a:prstGeom>
          <a:solidFill>
            <a:schemeClr val="bg2">
              <a:lumMod val="75000"/>
              <a:alpha val="64242"/>
            </a:schemeClr>
          </a:solidFill>
          <a:ln w="12700">
            <a:miter lim="400000"/>
          </a:ln>
        </p:spPr>
        <p:txBody>
          <a:bodyPr lIns="68579" rIns="68579" anchor="ctr"/>
          <a:lstStyle/>
          <a:p>
            <a:pPr defTabSz="311574">
              <a:lnSpc>
                <a:spcPct val="120000"/>
              </a:lnSpc>
              <a:defRPr sz="900" spc="-36"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 sz="1350"/>
          </a:p>
        </p:txBody>
      </p:sp>
      <p:sp>
        <p:nvSpPr>
          <p:cNvPr id="588" name="Círculo">
            <a:extLst>
              <a:ext uri="{FF2B5EF4-FFF2-40B4-BE49-F238E27FC236}">
                <a16:creationId xmlns:a16="http://schemas.microsoft.com/office/drawing/2014/main" id="{8D63466D-7385-CE51-C04A-EB663C379304}"/>
              </a:ext>
            </a:extLst>
          </p:cNvPr>
          <p:cNvSpPr/>
          <p:nvPr/>
        </p:nvSpPr>
        <p:spPr>
          <a:xfrm>
            <a:off x="2907579" y="3257633"/>
            <a:ext cx="3845058" cy="3845058"/>
          </a:xfrm>
          <a:prstGeom prst="ellipse">
            <a:avLst/>
          </a:prstGeom>
          <a:solidFill>
            <a:schemeClr val="bg2">
              <a:lumMod val="50000"/>
              <a:alpha val="64242"/>
            </a:schemeClr>
          </a:solidFill>
          <a:ln w="12700">
            <a:miter lim="400000"/>
          </a:ln>
        </p:spPr>
        <p:txBody>
          <a:bodyPr lIns="68579" rIns="68579" anchor="ctr"/>
          <a:lstStyle/>
          <a:p>
            <a:pPr defTabSz="311574">
              <a:lnSpc>
                <a:spcPct val="120000"/>
              </a:lnSpc>
              <a:defRPr sz="900" spc="-36"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 sz="1350"/>
          </a:p>
        </p:txBody>
      </p:sp>
      <p:sp>
        <p:nvSpPr>
          <p:cNvPr id="589" name="1">
            <a:extLst>
              <a:ext uri="{FF2B5EF4-FFF2-40B4-BE49-F238E27FC236}">
                <a16:creationId xmlns:a16="http://schemas.microsoft.com/office/drawing/2014/main" id="{37CE10FC-D543-A4F5-557E-9FA16DF1D89E}"/>
              </a:ext>
            </a:extLst>
          </p:cNvPr>
          <p:cNvSpPr txBox="1"/>
          <p:nvPr/>
        </p:nvSpPr>
        <p:spPr>
          <a:xfrm>
            <a:off x="1906329" y="4228551"/>
            <a:ext cx="1100511" cy="1570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 anchor="b">
            <a:normAutofit/>
          </a:bodyPr>
          <a:lstStyle>
            <a:lvl1pPr algn="ctr" defTabSz="825500">
              <a:lnSpc>
                <a:spcPct val="70000"/>
              </a:lnSpc>
              <a:defRPr sz="5200" b="1"/>
            </a:lvl1pPr>
          </a:lstStyle>
          <a:p>
            <a:r>
              <a:rPr sz="7800" dirty="0"/>
              <a:t>1</a:t>
            </a:r>
          </a:p>
        </p:txBody>
      </p:sp>
      <p:sp>
        <p:nvSpPr>
          <p:cNvPr id="590" name="2">
            <a:extLst>
              <a:ext uri="{FF2B5EF4-FFF2-40B4-BE49-F238E27FC236}">
                <a16:creationId xmlns:a16="http://schemas.microsoft.com/office/drawing/2014/main" id="{1C3923CE-496B-2E9D-DAE7-A159C57546A3}"/>
              </a:ext>
            </a:extLst>
          </p:cNvPr>
          <p:cNvSpPr txBox="1"/>
          <p:nvPr/>
        </p:nvSpPr>
        <p:spPr>
          <a:xfrm>
            <a:off x="3240410" y="4228551"/>
            <a:ext cx="1100513" cy="1570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 anchor="b">
            <a:normAutofit/>
          </a:bodyPr>
          <a:lstStyle>
            <a:lvl1pPr algn="ctr" defTabSz="825500">
              <a:lnSpc>
                <a:spcPct val="70000"/>
              </a:lnSpc>
              <a:defRPr sz="5200" b="1"/>
            </a:lvl1pPr>
          </a:lstStyle>
          <a:p>
            <a:r>
              <a:rPr sz="7800" dirty="0"/>
              <a:t>2</a:t>
            </a:r>
          </a:p>
        </p:txBody>
      </p:sp>
      <p:sp>
        <p:nvSpPr>
          <p:cNvPr id="591" name="Retângulo">
            <a:extLst>
              <a:ext uri="{FF2B5EF4-FFF2-40B4-BE49-F238E27FC236}">
                <a16:creationId xmlns:a16="http://schemas.microsoft.com/office/drawing/2014/main" id="{4014AB2F-B130-EB67-3949-5982755934FD}"/>
              </a:ext>
            </a:extLst>
          </p:cNvPr>
          <p:cNvSpPr/>
          <p:nvPr/>
        </p:nvSpPr>
        <p:spPr>
          <a:xfrm>
            <a:off x="2016236" y="3924427"/>
            <a:ext cx="791032" cy="1524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68579" rIns="68579" anchor="ctr"/>
          <a:lstStyle/>
          <a:p>
            <a:pPr defTabSz="311574">
              <a:lnSpc>
                <a:spcPct val="120000"/>
              </a:lnSpc>
              <a:defRPr sz="600" spc="-24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 sz="900"/>
          </a:p>
        </p:txBody>
      </p:sp>
      <p:sp>
        <p:nvSpPr>
          <p:cNvPr id="592" name="3">
            <a:extLst>
              <a:ext uri="{FF2B5EF4-FFF2-40B4-BE49-F238E27FC236}">
                <a16:creationId xmlns:a16="http://schemas.microsoft.com/office/drawing/2014/main" id="{1906DD44-A2B8-DB73-E628-E884D980DADF}"/>
              </a:ext>
            </a:extLst>
          </p:cNvPr>
          <p:cNvSpPr txBox="1"/>
          <p:nvPr/>
        </p:nvSpPr>
        <p:spPr>
          <a:xfrm>
            <a:off x="4360296" y="4247220"/>
            <a:ext cx="1100511" cy="1570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 anchor="b">
            <a:normAutofit/>
          </a:bodyPr>
          <a:lstStyle>
            <a:lvl1pPr algn="ctr" defTabSz="825500">
              <a:lnSpc>
                <a:spcPct val="70000"/>
              </a:lnSpc>
              <a:defRPr sz="5200" b="1"/>
            </a:lvl1pPr>
          </a:lstStyle>
          <a:p>
            <a:r>
              <a:rPr sz="7800" dirty="0"/>
              <a:t>3</a:t>
            </a:r>
          </a:p>
        </p:txBody>
      </p:sp>
      <p:sp>
        <p:nvSpPr>
          <p:cNvPr id="593" name="Sinal de Multiplicação">
            <a:extLst>
              <a:ext uri="{FF2B5EF4-FFF2-40B4-BE49-F238E27FC236}">
                <a16:creationId xmlns:a16="http://schemas.microsoft.com/office/drawing/2014/main" id="{9D510BFE-E8C4-49B6-B3E4-A6D9565C4FA5}"/>
              </a:ext>
            </a:extLst>
          </p:cNvPr>
          <p:cNvSpPr/>
          <p:nvPr/>
        </p:nvSpPr>
        <p:spPr>
          <a:xfrm rot="18900000">
            <a:off x="4643068" y="3718431"/>
            <a:ext cx="564393" cy="5643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7" h="21577" extrusionOk="0">
                <a:moveTo>
                  <a:pt x="3397" y="0"/>
                </a:moveTo>
                <a:cubicBezTo>
                  <a:pt x="3367" y="0"/>
                  <a:pt x="3337" y="11"/>
                  <a:pt x="3314" y="34"/>
                </a:cubicBezTo>
                <a:lnTo>
                  <a:pt x="34" y="3314"/>
                </a:lnTo>
                <a:cubicBezTo>
                  <a:pt x="-12" y="3360"/>
                  <a:pt x="-12" y="3433"/>
                  <a:pt x="34" y="3479"/>
                </a:cubicBezTo>
                <a:lnTo>
                  <a:pt x="7289" y="10732"/>
                </a:lnTo>
                <a:cubicBezTo>
                  <a:pt x="7319" y="10763"/>
                  <a:pt x="7319" y="10812"/>
                  <a:pt x="7289" y="10842"/>
                </a:cubicBezTo>
                <a:lnTo>
                  <a:pt x="34" y="18097"/>
                </a:lnTo>
                <a:cubicBezTo>
                  <a:pt x="-12" y="18143"/>
                  <a:pt x="-12" y="18216"/>
                  <a:pt x="34" y="18262"/>
                </a:cubicBezTo>
                <a:lnTo>
                  <a:pt x="3314" y="21542"/>
                </a:lnTo>
                <a:cubicBezTo>
                  <a:pt x="3360" y="21588"/>
                  <a:pt x="3433" y="21588"/>
                  <a:pt x="3479" y="21542"/>
                </a:cubicBezTo>
                <a:lnTo>
                  <a:pt x="10732" y="14287"/>
                </a:lnTo>
                <a:cubicBezTo>
                  <a:pt x="10763" y="14257"/>
                  <a:pt x="10813" y="14257"/>
                  <a:pt x="10844" y="14287"/>
                </a:cubicBezTo>
                <a:lnTo>
                  <a:pt x="18097" y="21542"/>
                </a:lnTo>
                <a:cubicBezTo>
                  <a:pt x="18143" y="21588"/>
                  <a:pt x="18216" y="21588"/>
                  <a:pt x="18262" y="21542"/>
                </a:cubicBezTo>
                <a:lnTo>
                  <a:pt x="21542" y="18262"/>
                </a:lnTo>
                <a:cubicBezTo>
                  <a:pt x="21588" y="18216"/>
                  <a:pt x="21588" y="18143"/>
                  <a:pt x="21542" y="18097"/>
                </a:cubicBezTo>
                <a:lnTo>
                  <a:pt x="14287" y="10844"/>
                </a:lnTo>
                <a:cubicBezTo>
                  <a:pt x="14257" y="10813"/>
                  <a:pt x="14257" y="10763"/>
                  <a:pt x="14287" y="10732"/>
                </a:cubicBezTo>
                <a:lnTo>
                  <a:pt x="21542" y="3479"/>
                </a:lnTo>
                <a:cubicBezTo>
                  <a:pt x="21587" y="3433"/>
                  <a:pt x="21587" y="3359"/>
                  <a:pt x="21542" y="3314"/>
                </a:cubicBezTo>
                <a:lnTo>
                  <a:pt x="18262" y="34"/>
                </a:lnTo>
                <a:cubicBezTo>
                  <a:pt x="18216" y="-12"/>
                  <a:pt x="18143" y="-12"/>
                  <a:pt x="18097" y="34"/>
                </a:cubicBezTo>
                <a:lnTo>
                  <a:pt x="10844" y="7289"/>
                </a:lnTo>
                <a:cubicBezTo>
                  <a:pt x="10813" y="7319"/>
                  <a:pt x="10764" y="7319"/>
                  <a:pt x="10734" y="7289"/>
                </a:cubicBezTo>
                <a:lnTo>
                  <a:pt x="3479" y="34"/>
                </a:lnTo>
                <a:cubicBezTo>
                  <a:pt x="3456" y="11"/>
                  <a:pt x="3427" y="0"/>
                  <a:pt x="3397" y="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68579" rIns="68579" anchor="ctr"/>
          <a:lstStyle/>
          <a:p>
            <a:pPr defTabSz="311574">
              <a:lnSpc>
                <a:spcPct val="120000"/>
              </a:lnSpc>
              <a:defRPr sz="600" spc="-24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 sz="900" dirty="0"/>
          </a:p>
        </p:txBody>
      </p:sp>
      <p:sp>
        <p:nvSpPr>
          <p:cNvPr id="3" name="Acorde 5">
            <a:extLst>
              <a:ext uri="{FF2B5EF4-FFF2-40B4-BE49-F238E27FC236}">
                <a16:creationId xmlns:a16="http://schemas.microsoft.com/office/drawing/2014/main" id="{98DF993E-6C8A-F009-0602-99CC46181424}"/>
              </a:ext>
            </a:extLst>
          </p:cNvPr>
          <p:cNvSpPr/>
          <p:nvPr/>
        </p:nvSpPr>
        <p:spPr>
          <a:xfrm rot="12153984">
            <a:off x="7056097" y="2822284"/>
            <a:ext cx="271934" cy="292416"/>
          </a:xfrm>
          <a:prstGeom prst="chord">
            <a:avLst/>
          </a:prstGeom>
          <a:solidFill>
            <a:srgbClr val="4C120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Acorde 5">
            <a:extLst>
              <a:ext uri="{FF2B5EF4-FFF2-40B4-BE49-F238E27FC236}">
                <a16:creationId xmlns:a16="http://schemas.microsoft.com/office/drawing/2014/main" id="{59272E37-C2D2-16F8-B5BE-EE3593875BC1}"/>
              </a:ext>
            </a:extLst>
          </p:cNvPr>
          <p:cNvSpPr/>
          <p:nvPr/>
        </p:nvSpPr>
        <p:spPr>
          <a:xfrm rot="12153984">
            <a:off x="7053277" y="3472014"/>
            <a:ext cx="271934" cy="292416"/>
          </a:xfrm>
          <a:prstGeom prst="chord">
            <a:avLst/>
          </a:prstGeom>
          <a:solidFill>
            <a:srgbClr val="4C120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Acorde 5">
            <a:extLst>
              <a:ext uri="{FF2B5EF4-FFF2-40B4-BE49-F238E27FC236}">
                <a16:creationId xmlns:a16="http://schemas.microsoft.com/office/drawing/2014/main" id="{463D2186-C13E-5F81-4F68-A491F74F814F}"/>
              </a:ext>
            </a:extLst>
          </p:cNvPr>
          <p:cNvSpPr/>
          <p:nvPr/>
        </p:nvSpPr>
        <p:spPr>
          <a:xfrm rot="12153984">
            <a:off x="7053277" y="4057079"/>
            <a:ext cx="271934" cy="292416"/>
          </a:xfrm>
          <a:prstGeom prst="chord">
            <a:avLst/>
          </a:prstGeom>
          <a:solidFill>
            <a:srgbClr val="4C120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Acorde 5">
            <a:extLst>
              <a:ext uri="{FF2B5EF4-FFF2-40B4-BE49-F238E27FC236}">
                <a16:creationId xmlns:a16="http://schemas.microsoft.com/office/drawing/2014/main" id="{4D7F7E2A-5B06-3F22-DBD7-B59E3AB0EAA0}"/>
              </a:ext>
            </a:extLst>
          </p:cNvPr>
          <p:cNvSpPr/>
          <p:nvPr/>
        </p:nvSpPr>
        <p:spPr>
          <a:xfrm rot="12153984">
            <a:off x="7063406" y="4699314"/>
            <a:ext cx="271934" cy="292416"/>
          </a:xfrm>
          <a:prstGeom prst="chord">
            <a:avLst/>
          </a:prstGeom>
          <a:solidFill>
            <a:srgbClr val="4C120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Acorde 5">
            <a:extLst>
              <a:ext uri="{FF2B5EF4-FFF2-40B4-BE49-F238E27FC236}">
                <a16:creationId xmlns:a16="http://schemas.microsoft.com/office/drawing/2014/main" id="{078E0388-C193-A3BC-F06B-F93ED8BE9785}"/>
              </a:ext>
            </a:extLst>
          </p:cNvPr>
          <p:cNvSpPr/>
          <p:nvPr/>
        </p:nvSpPr>
        <p:spPr>
          <a:xfrm rot="12153984">
            <a:off x="7080919" y="5349044"/>
            <a:ext cx="271934" cy="292416"/>
          </a:xfrm>
          <a:prstGeom prst="chord">
            <a:avLst/>
          </a:prstGeom>
          <a:solidFill>
            <a:srgbClr val="4C120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Acorde 5">
            <a:extLst>
              <a:ext uri="{FF2B5EF4-FFF2-40B4-BE49-F238E27FC236}">
                <a16:creationId xmlns:a16="http://schemas.microsoft.com/office/drawing/2014/main" id="{A79CFB6D-813F-A17F-D792-D6E190387123}"/>
              </a:ext>
            </a:extLst>
          </p:cNvPr>
          <p:cNvSpPr/>
          <p:nvPr/>
        </p:nvSpPr>
        <p:spPr>
          <a:xfrm rot="12153984">
            <a:off x="7080919" y="5998774"/>
            <a:ext cx="271934" cy="292416"/>
          </a:xfrm>
          <a:prstGeom prst="chord">
            <a:avLst/>
          </a:prstGeom>
          <a:solidFill>
            <a:srgbClr val="4C120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7" name="Solução: Revitalização">
            <a:extLst>
              <a:ext uri="{FF2B5EF4-FFF2-40B4-BE49-F238E27FC236}">
                <a16:creationId xmlns:a16="http://schemas.microsoft.com/office/drawing/2014/main" id="{9F2740B9-E81C-FF11-A5B6-F8325CD9E134}"/>
              </a:ext>
            </a:extLst>
          </p:cNvPr>
          <p:cNvGrpSpPr/>
          <p:nvPr/>
        </p:nvGrpSpPr>
        <p:grpSpPr>
          <a:xfrm>
            <a:off x="2250943" y="8180757"/>
            <a:ext cx="2275235" cy="882284"/>
            <a:chOff x="-1" y="-1"/>
            <a:chExt cx="2640776" cy="562928"/>
          </a:xfrm>
        </p:grpSpPr>
        <p:sp>
          <p:nvSpPr>
            <p:cNvPr id="18" name="Retângulo">
              <a:extLst>
                <a:ext uri="{FF2B5EF4-FFF2-40B4-BE49-F238E27FC236}">
                  <a16:creationId xmlns:a16="http://schemas.microsoft.com/office/drawing/2014/main" id="{703E72E0-E5D1-AC7E-A732-4BEF79C14EA9}"/>
                </a:ext>
              </a:extLst>
            </p:cNvPr>
            <p:cNvSpPr/>
            <p:nvPr/>
          </p:nvSpPr>
          <p:spPr>
            <a:xfrm>
              <a:off x="-1" y="-1"/>
              <a:ext cx="2640776" cy="408786"/>
            </a:xfrm>
            <a:prstGeom prst="rect">
              <a:avLst/>
            </a:prstGeom>
            <a:noFill/>
            <a:ln w="25400" cap="flat">
              <a:solidFill>
                <a:srgbClr val="000000"/>
              </a:solidFill>
              <a:prstDash val="sysDot"/>
              <a:miter lim="400000"/>
            </a:ln>
            <a:effectLst/>
          </p:spPr>
          <p:txBody>
            <a:bodyPr wrap="square" lIns="68579" tIns="68579" rIns="68579" bIns="68579" numCol="1" anchor="b">
              <a:noAutofit/>
            </a:bodyPr>
            <a:lstStyle/>
            <a:p>
              <a:pPr defTabSz="1040129">
                <a:lnSpc>
                  <a:spcPct val="70000"/>
                </a:lnSpc>
                <a:defRPr sz="3600"/>
              </a:pPr>
              <a:endParaRPr sz="5400"/>
            </a:p>
          </p:txBody>
        </p:sp>
        <p:sp>
          <p:nvSpPr>
            <p:cNvPr id="19" name="Solução: Revitalização">
              <a:extLst>
                <a:ext uri="{FF2B5EF4-FFF2-40B4-BE49-F238E27FC236}">
                  <a16:creationId xmlns:a16="http://schemas.microsoft.com/office/drawing/2014/main" id="{90F7600E-BDA2-0281-F067-C1A2150D9E98}"/>
                </a:ext>
              </a:extLst>
            </p:cNvPr>
            <p:cNvSpPr txBox="1"/>
            <p:nvPr/>
          </p:nvSpPr>
          <p:spPr>
            <a:xfrm>
              <a:off x="278571" y="41328"/>
              <a:ext cx="2362204" cy="5215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100" tIns="38100" rIns="38100" bIns="38100" numCol="1" anchor="b">
              <a:normAutofit/>
            </a:bodyPr>
            <a:lstStyle>
              <a:lvl1pPr defTabSz="693419">
                <a:lnSpc>
                  <a:spcPct val="70000"/>
                </a:lnSpc>
              </a:lvl1pPr>
            </a:lstStyle>
            <a:p>
              <a:r>
                <a:rPr lang="pt-BR" sz="2800" b="1" dirty="0">
                  <a:latin typeface="Montserrat" pitchFamily="2" charset="77"/>
                </a:rPr>
                <a:t>Declínio</a:t>
              </a:r>
              <a:endParaRPr lang="pt-BR" sz="2800" dirty="0">
                <a:latin typeface="Montserrat" pitchFamily="2" charset="77"/>
              </a:endParaRPr>
            </a:p>
            <a:p>
              <a:endParaRPr sz="27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840723838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24F71-0519-0428-570E-D42A5AC9F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B7D44CB-7C99-9CA2-6179-DC75B62253FA}"/>
              </a:ext>
            </a:extLst>
          </p:cNvPr>
          <p:cNvSpPr/>
          <p:nvPr/>
        </p:nvSpPr>
        <p:spPr>
          <a:xfrm>
            <a:off x="-152400" y="0"/>
            <a:ext cx="18440400" cy="10493619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algn="ctr">
              <a:lnSpc>
                <a:spcPct val="300000"/>
              </a:lnSpc>
              <a:spcBef>
                <a:spcPct val="0"/>
              </a:spcBef>
            </a:pPr>
            <a:endParaRPr lang="en-US" sz="6000" b="1" dirty="0">
              <a:solidFill>
                <a:srgbClr val="000000"/>
              </a:solidFill>
              <a:latin typeface="Antonio Bold"/>
              <a:ea typeface="Antonio Bold"/>
              <a:cs typeface="Antonio Bold"/>
              <a:sym typeface="Antonio Bold"/>
            </a:endParaRPr>
          </a:p>
        </p:txBody>
      </p:sp>
      <p:pic>
        <p:nvPicPr>
          <p:cNvPr id="6" name="Imagem 5" descr="Foto preta e branca de um prédio&#10;&#10;O conteúdo gerado por IA pode estar incorreto.">
            <a:extLst>
              <a:ext uri="{FF2B5EF4-FFF2-40B4-BE49-F238E27FC236}">
                <a16:creationId xmlns:a16="http://schemas.microsoft.com/office/drawing/2014/main" id="{88D1AF8F-2571-1749-071A-D000F70BF2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028700"/>
            <a:ext cx="16840200" cy="853440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AD955153-9699-4C34-C290-82C7D33FF8FA}"/>
              </a:ext>
            </a:extLst>
          </p:cNvPr>
          <p:cNvSpPr txBox="1"/>
          <p:nvPr/>
        </p:nvSpPr>
        <p:spPr>
          <a:xfrm>
            <a:off x="1905000" y="2628900"/>
            <a:ext cx="15011400" cy="44981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1909"/>
              </a:lnSpc>
            </a:pPr>
            <a:r>
              <a:rPr lang="en-US" sz="6600" b="1" dirty="0">
                <a:latin typeface="Montserrat" pitchFamily="2" charset="77"/>
                <a:ea typeface="Arial"/>
                <a:cs typeface="Arial"/>
                <a:sym typeface="Arial"/>
              </a:rPr>
              <a:t>" A </a:t>
            </a:r>
            <a:r>
              <a:rPr lang="en-US" sz="6600" b="1" dirty="0" err="1">
                <a:latin typeface="Montserrat" pitchFamily="2" charset="77"/>
                <a:ea typeface="Arial"/>
                <a:cs typeface="Arial"/>
                <a:sym typeface="Arial"/>
              </a:rPr>
              <a:t>igreja</a:t>
            </a:r>
            <a:r>
              <a:rPr lang="en-US" sz="6600" b="1" dirty="0">
                <a:latin typeface="Montserrat" pitchFamily="2" charset="77"/>
                <a:ea typeface="Arial"/>
                <a:cs typeface="Arial"/>
                <a:sym typeface="Arial"/>
              </a:rPr>
              <a:t> que </a:t>
            </a:r>
            <a:r>
              <a:rPr lang="en-US" sz="6600" b="1" dirty="0" err="1">
                <a:latin typeface="Montserrat" pitchFamily="2" charset="77"/>
                <a:ea typeface="Arial"/>
                <a:cs typeface="Arial"/>
                <a:sym typeface="Arial"/>
              </a:rPr>
              <a:t>vive</a:t>
            </a:r>
            <a:r>
              <a:rPr lang="en-US" sz="6600" b="1" dirty="0">
                <a:latin typeface="Montserrat" pitchFamily="2" charset="77"/>
                <a:ea typeface="Arial"/>
                <a:cs typeface="Arial"/>
                <a:sym typeface="Arial"/>
              </a:rPr>
              <a:t> para </a:t>
            </a:r>
            <a:r>
              <a:rPr lang="en-US" sz="6600" b="1" dirty="0" err="1">
                <a:latin typeface="Montserrat" pitchFamily="2" charset="77"/>
                <a:ea typeface="Arial"/>
                <a:cs typeface="Arial"/>
                <a:sym typeface="Arial"/>
              </a:rPr>
              <a:t>ela</a:t>
            </a:r>
            <a:r>
              <a:rPr lang="en-US" sz="6600" b="1" dirty="0">
                <a:latin typeface="Montserrat" pitchFamily="2" charset="77"/>
                <a:ea typeface="Arial"/>
                <a:cs typeface="Arial"/>
                <a:sym typeface="Arial"/>
              </a:rPr>
              <a:t> </a:t>
            </a:r>
            <a:r>
              <a:rPr lang="en-US" sz="6600" b="1" dirty="0" err="1">
                <a:latin typeface="Montserrat" pitchFamily="2" charset="77"/>
                <a:ea typeface="Arial"/>
                <a:cs typeface="Arial"/>
                <a:sym typeface="Arial"/>
              </a:rPr>
              <a:t>mesma</a:t>
            </a:r>
            <a:r>
              <a:rPr lang="en-US" sz="6600" b="1" dirty="0">
                <a:latin typeface="Montserrat" pitchFamily="2" charset="77"/>
                <a:ea typeface="Arial"/>
                <a:cs typeface="Arial"/>
                <a:sym typeface="Arial"/>
              </a:rPr>
              <a:t>, </a:t>
            </a:r>
            <a:r>
              <a:rPr lang="en-US" sz="6600" b="1" dirty="0" err="1">
                <a:latin typeface="Montserrat" pitchFamily="2" charset="77"/>
                <a:ea typeface="Arial"/>
                <a:cs typeface="Arial"/>
                <a:sym typeface="Arial"/>
              </a:rPr>
              <a:t>morrerá</a:t>
            </a:r>
            <a:r>
              <a:rPr lang="en-US" sz="6600" b="1" dirty="0">
                <a:latin typeface="Montserrat" pitchFamily="2" charset="77"/>
                <a:ea typeface="Arial"/>
                <a:cs typeface="Arial"/>
                <a:sym typeface="Arial"/>
              </a:rPr>
              <a:t> </a:t>
            </a:r>
            <a:r>
              <a:rPr lang="en-US" sz="6600" b="1" dirty="0" err="1">
                <a:latin typeface="Montserrat" pitchFamily="2" charset="77"/>
                <a:ea typeface="Arial"/>
                <a:cs typeface="Arial"/>
                <a:sym typeface="Arial"/>
              </a:rPr>
              <a:t>por</a:t>
            </a:r>
            <a:r>
              <a:rPr lang="en-US" sz="6600" b="1" dirty="0">
                <a:latin typeface="Montserrat" pitchFamily="2" charset="77"/>
                <a:ea typeface="Arial"/>
                <a:cs typeface="Arial"/>
                <a:sym typeface="Arial"/>
              </a:rPr>
              <a:t> </a:t>
            </a:r>
            <a:r>
              <a:rPr lang="en-US" sz="6600" b="1" dirty="0" err="1">
                <a:latin typeface="Montserrat" pitchFamily="2" charset="77"/>
                <a:ea typeface="Arial"/>
                <a:cs typeface="Arial"/>
                <a:sym typeface="Arial"/>
              </a:rPr>
              <a:t>ela</a:t>
            </a:r>
            <a:r>
              <a:rPr lang="en-US" sz="6600" b="1" dirty="0">
                <a:latin typeface="Montserrat" pitchFamily="2" charset="77"/>
                <a:ea typeface="Arial"/>
                <a:cs typeface="Arial"/>
                <a:sym typeface="Arial"/>
              </a:rPr>
              <a:t> </a:t>
            </a:r>
            <a:r>
              <a:rPr lang="en-US" sz="6600" b="1" dirty="0" err="1">
                <a:latin typeface="Montserrat" pitchFamily="2" charset="77"/>
                <a:ea typeface="Arial"/>
                <a:cs typeface="Arial"/>
                <a:sym typeface="Arial"/>
              </a:rPr>
              <a:t>mesma</a:t>
            </a:r>
            <a:r>
              <a:rPr lang="en-US" sz="6600" b="1" dirty="0">
                <a:latin typeface="Montserrat" pitchFamily="2" charset="77"/>
                <a:ea typeface="Arial"/>
                <a:cs typeface="Arial"/>
                <a:sym typeface="Arial"/>
              </a:rPr>
              <a:t>." </a:t>
            </a:r>
          </a:p>
          <a:p>
            <a:pPr algn="ctr">
              <a:lnSpc>
                <a:spcPts val="11909"/>
              </a:lnSpc>
            </a:pPr>
            <a:r>
              <a:rPr lang="en-US" sz="6600" dirty="0">
                <a:latin typeface="Montserrat" pitchFamily="2" charset="77"/>
                <a:ea typeface="Arial Bold"/>
                <a:cs typeface="Arial Bold"/>
                <a:sym typeface="Arial Bold"/>
              </a:rPr>
              <a:t>Willian Temple</a:t>
            </a:r>
          </a:p>
        </p:txBody>
      </p:sp>
    </p:spTree>
    <p:extLst>
      <p:ext uri="{BB962C8B-B14F-4D97-AF65-F5344CB8AC3E}">
        <p14:creationId xmlns:p14="http://schemas.microsoft.com/office/powerpoint/2010/main" val="1483642163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EF4928-75B9-3C8E-C509-E40A1A39C6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3C2F86E-81D2-7D1C-E7B2-465214069397}"/>
              </a:ext>
            </a:extLst>
          </p:cNvPr>
          <p:cNvSpPr/>
          <p:nvPr/>
        </p:nvSpPr>
        <p:spPr>
          <a:xfrm>
            <a:off x="0" y="0"/>
            <a:ext cx="18288000" cy="1032366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406E6AF-0CF6-356F-366C-598D5195633D}"/>
              </a:ext>
            </a:extLst>
          </p:cNvPr>
          <p:cNvSpPr txBox="1"/>
          <p:nvPr/>
        </p:nvSpPr>
        <p:spPr>
          <a:xfrm>
            <a:off x="774031" y="721893"/>
            <a:ext cx="14554199" cy="79406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6600" b="1" dirty="0">
                <a:latin typeface="Montserrat" pitchFamily="2" charset="77"/>
              </a:rPr>
              <a:t>Refazer as Perguntas</a:t>
            </a:r>
          </a:p>
          <a:p>
            <a:endParaRPr lang="pt-BR" sz="4800" dirty="0">
              <a:latin typeface="Aptos" panose="020B0004020202020204" pitchFamily="34" charset="0"/>
            </a:endParaRPr>
          </a:p>
          <a:p>
            <a:r>
              <a:rPr lang="pt-BR" sz="3600" dirty="0">
                <a:latin typeface="Montserrat" pitchFamily="2" charset="77"/>
              </a:rPr>
              <a:t> </a:t>
            </a:r>
            <a:r>
              <a:rPr lang="pt-BR" sz="3600" b="1" dirty="0">
                <a:latin typeface="Montserrat" pitchFamily="2" charset="77"/>
              </a:rPr>
              <a:t>Quantos estão frequentando a igreja?</a:t>
            </a:r>
          </a:p>
          <a:p>
            <a:r>
              <a:rPr lang="pt-BR" sz="3600" dirty="0">
                <a:solidFill>
                  <a:srgbClr val="452C20"/>
                </a:solidFill>
                <a:latin typeface="Montserrat" pitchFamily="2" charset="77"/>
              </a:rPr>
              <a:t>Quantos discípulos estamos fazendo e liberando?</a:t>
            </a:r>
          </a:p>
          <a:p>
            <a:pPr lvl="1"/>
            <a:endParaRPr lang="pt-BR" sz="3600" dirty="0">
              <a:solidFill>
                <a:srgbClr val="FF0000"/>
              </a:solidFill>
              <a:latin typeface="Montserrat" pitchFamily="2" charset="77"/>
            </a:endParaRPr>
          </a:p>
          <a:p>
            <a:r>
              <a:rPr lang="pt-BR" sz="3600" b="1" dirty="0">
                <a:latin typeface="Montserrat" pitchFamily="2" charset="77"/>
              </a:rPr>
              <a:t> Quanto recursos temos para melhorar as instalações e programas da igreja?</a:t>
            </a:r>
          </a:p>
          <a:p>
            <a:r>
              <a:rPr lang="pt-BR" sz="3600" dirty="0">
                <a:solidFill>
                  <a:srgbClr val="452C20"/>
                </a:solidFill>
                <a:latin typeface="Montserrat" pitchFamily="2" charset="77"/>
              </a:rPr>
              <a:t>Quanto estamos alocando para formar líderes e enviar para plantar novas igrejas?</a:t>
            </a:r>
          </a:p>
          <a:p>
            <a:pPr lvl="1"/>
            <a:endParaRPr lang="pt-BR" sz="3600" dirty="0">
              <a:solidFill>
                <a:srgbClr val="FF0000"/>
              </a:solidFill>
              <a:latin typeface="Montserrat" pitchFamily="2" charset="77"/>
            </a:endParaRPr>
          </a:p>
          <a:p>
            <a:r>
              <a:rPr lang="pt-BR" sz="3600" dirty="0">
                <a:latin typeface="Montserrat" pitchFamily="2" charset="77"/>
              </a:rPr>
              <a:t>  </a:t>
            </a:r>
            <a:r>
              <a:rPr lang="pt-BR" sz="3600" b="1" dirty="0">
                <a:latin typeface="Montserrat" pitchFamily="2" charset="77"/>
              </a:rPr>
              <a:t>Como melhorar a igreja?  </a:t>
            </a:r>
          </a:p>
          <a:p>
            <a:r>
              <a:rPr lang="pt-BR" sz="3600" dirty="0">
                <a:solidFill>
                  <a:srgbClr val="452C20"/>
                </a:solidFill>
                <a:latin typeface="Montserrat" pitchFamily="2" charset="77"/>
              </a:rPr>
              <a:t>Como desconverter de </a:t>
            </a:r>
            <a:r>
              <a:rPr lang="pt-BR" sz="3600" dirty="0" err="1">
                <a:solidFill>
                  <a:srgbClr val="452C20"/>
                </a:solidFill>
                <a:latin typeface="Montserrat" pitchFamily="2" charset="77"/>
              </a:rPr>
              <a:t>igrejismo</a:t>
            </a:r>
            <a:r>
              <a:rPr lang="pt-BR" sz="3600" dirty="0">
                <a:solidFill>
                  <a:srgbClr val="452C20"/>
                </a:solidFill>
                <a:latin typeface="Montserrat" pitchFamily="2" charset="77"/>
              </a:rPr>
              <a:t> para cristianismo?</a:t>
            </a:r>
          </a:p>
          <a:p>
            <a:endParaRPr lang="pt-BR" sz="3600" dirty="0">
              <a:solidFill>
                <a:srgbClr val="FF0000"/>
              </a:solidFill>
              <a:latin typeface="Montserrat" pitchFamily="2" charset="77"/>
            </a:endParaRPr>
          </a:p>
        </p:txBody>
      </p:sp>
      <p:sp>
        <p:nvSpPr>
          <p:cNvPr id="6" name="Acorde 5">
            <a:extLst>
              <a:ext uri="{FF2B5EF4-FFF2-40B4-BE49-F238E27FC236}">
                <a16:creationId xmlns:a16="http://schemas.microsoft.com/office/drawing/2014/main" id="{84F39939-117A-82A9-0472-E4CC20D17167}"/>
              </a:ext>
            </a:extLst>
          </p:cNvPr>
          <p:cNvSpPr/>
          <p:nvPr/>
        </p:nvSpPr>
        <p:spPr>
          <a:xfrm rot="12153984">
            <a:off x="327120" y="2685156"/>
            <a:ext cx="374837" cy="365669"/>
          </a:xfrm>
          <a:prstGeom prst="chord">
            <a:avLst/>
          </a:prstGeom>
          <a:solidFill>
            <a:srgbClr val="4C120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Acorde 5">
            <a:extLst>
              <a:ext uri="{FF2B5EF4-FFF2-40B4-BE49-F238E27FC236}">
                <a16:creationId xmlns:a16="http://schemas.microsoft.com/office/drawing/2014/main" id="{8D91ED95-3596-7510-5C29-E8825FC2EDFD}"/>
              </a:ext>
            </a:extLst>
          </p:cNvPr>
          <p:cNvSpPr/>
          <p:nvPr/>
        </p:nvSpPr>
        <p:spPr>
          <a:xfrm rot="12153984">
            <a:off x="343380" y="4338073"/>
            <a:ext cx="374837" cy="365669"/>
          </a:xfrm>
          <a:prstGeom prst="chord">
            <a:avLst/>
          </a:prstGeom>
          <a:solidFill>
            <a:srgbClr val="4C120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Acorde 5">
            <a:extLst>
              <a:ext uri="{FF2B5EF4-FFF2-40B4-BE49-F238E27FC236}">
                <a16:creationId xmlns:a16="http://schemas.microsoft.com/office/drawing/2014/main" id="{C43352B1-CCCB-A430-47B9-561EAEE5612F}"/>
              </a:ext>
            </a:extLst>
          </p:cNvPr>
          <p:cNvSpPr/>
          <p:nvPr/>
        </p:nvSpPr>
        <p:spPr>
          <a:xfrm rot="12153984">
            <a:off x="400718" y="6965305"/>
            <a:ext cx="374837" cy="365669"/>
          </a:xfrm>
          <a:prstGeom prst="chord">
            <a:avLst/>
          </a:prstGeom>
          <a:solidFill>
            <a:srgbClr val="4C120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650664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0" y="-34089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403149" h="10287000">
                <a:moveTo>
                  <a:pt x="0" y="0"/>
                </a:moveTo>
                <a:lnTo>
                  <a:pt x="18403149" y="0"/>
                </a:lnTo>
                <a:lnTo>
                  <a:pt x="1840314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0000"/>
            </a:blip>
            <a:stretch>
              <a:fillRect t="-8472" b="-3543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3352800" y="1742156"/>
            <a:ext cx="10927329" cy="12596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372"/>
              </a:lnSpc>
              <a:spcBef>
                <a:spcPct val="0"/>
              </a:spcBef>
            </a:pPr>
            <a:r>
              <a:rPr lang="en-US" sz="7409" b="1" dirty="0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IGREJA INSERIDA NA MISSÃO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352125" y="3467100"/>
            <a:ext cx="15468600" cy="48719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200" b="1" dirty="0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"A </a:t>
            </a:r>
            <a:r>
              <a:rPr lang="en-US" sz="3200" b="1" dirty="0" err="1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igreja</a:t>
            </a:r>
            <a:r>
              <a:rPr lang="en-US" sz="3200" b="1" dirty="0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é</a:t>
            </a:r>
            <a:r>
              <a:rPr lang="en-US" sz="3200" b="1" dirty="0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 o </a:t>
            </a:r>
            <a:r>
              <a:rPr lang="en-US" sz="3200" b="1" dirty="0" err="1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instrumento</a:t>
            </a:r>
            <a:r>
              <a:rPr lang="en-US" sz="3200" b="1" dirty="0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apontado</a:t>
            </a:r>
            <a:r>
              <a:rPr lang="en-US" sz="3200" b="1" dirty="0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por</a:t>
            </a:r>
            <a:r>
              <a:rPr lang="en-US" sz="3200" b="1" dirty="0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 Deus para a </a:t>
            </a:r>
            <a:r>
              <a:rPr lang="en-US" sz="3200" b="1" dirty="0" err="1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salvação</a:t>
            </a:r>
            <a:r>
              <a:rPr lang="en-US" sz="3200" b="1" dirty="0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 dos </a:t>
            </a:r>
            <a:r>
              <a:rPr lang="en-US" sz="3200" b="1" dirty="0" err="1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homens</a:t>
            </a:r>
            <a:r>
              <a:rPr lang="en-US" sz="3200" b="1" dirty="0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. </a:t>
            </a:r>
            <a:r>
              <a:rPr lang="en-US" sz="3200" b="1" dirty="0" err="1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Foi</a:t>
            </a:r>
            <a:r>
              <a:rPr lang="en-US" sz="3200" b="1" dirty="0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organizada</a:t>
            </a:r>
            <a:r>
              <a:rPr lang="en-US" sz="3200" b="1" dirty="0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 para </a:t>
            </a:r>
            <a:r>
              <a:rPr lang="en-US" sz="3200" b="1" dirty="0" err="1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servir</a:t>
            </a:r>
            <a:r>
              <a:rPr lang="en-US" sz="3200" b="1" dirty="0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, e </a:t>
            </a:r>
            <a:r>
              <a:rPr lang="en-US" sz="3200" b="1" dirty="0" err="1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sua</a:t>
            </a:r>
            <a:r>
              <a:rPr lang="en-US" sz="3200" b="1" dirty="0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missão</a:t>
            </a:r>
            <a:r>
              <a:rPr lang="en-US" sz="3200" b="1" dirty="0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é</a:t>
            </a:r>
            <a:r>
              <a:rPr lang="en-US" sz="3200" b="1" dirty="0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levar</a:t>
            </a:r>
            <a:r>
              <a:rPr lang="en-US" sz="3200" b="1" dirty="0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 o </a:t>
            </a:r>
            <a:r>
              <a:rPr lang="en-US" sz="3200" b="1" dirty="0" err="1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evangelho</a:t>
            </a:r>
            <a:r>
              <a:rPr lang="en-US" sz="3200" b="1" dirty="0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ao</a:t>
            </a:r>
            <a:r>
              <a:rPr lang="en-US" sz="3200" b="1" dirty="0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mundo</a:t>
            </a:r>
            <a:r>
              <a:rPr lang="en-US" sz="3200" b="1" dirty="0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. </a:t>
            </a:r>
            <a:r>
              <a:rPr lang="en-US" sz="3200" b="1" dirty="0" err="1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Desde</a:t>
            </a:r>
            <a:r>
              <a:rPr lang="en-US" sz="3200" b="1" dirty="0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 o </a:t>
            </a:r>
            <a:r>
              <a:rPr lang="en-US" sz="3200" b="1" dirty="0" err="1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princípio</a:t>
            </a:r>
            <a:r>
              <a:rPr lang="en-US" sz="3200" b="1" dirty="0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tem</a:t>
            </a:r>
            <a:r>
              <a:rPr lang="en-US" sz="3200" b="1" dirty="0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sido</a:t>
            </a:r>
            <a:r>
              <a:rPr lang="en-US" sz="3200" b="1" dirty="0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 plano de Deus que </a:t>
            </a:r>
            <a:r>
              <a:rPr lang="en-US" sz="3200" b="1" dirty="0" err="1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através</a:t>
            </a:r>
            <a:r>
              <a:rPr lang="en-US" sz="3200" b="1" dirty="0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 de Sua </a:t>
            </a:r>
            <a:r>
              <a:rPr lang="en-US" sz="3200" b="1" dirty="0" err="1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igreja</a:t>
            </a:r>
            <a:r>
              <a:rPr lang="en-US" sz="3200" b="1" dirty="0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seja</a:t>
            </a:r>
            <a:r>
              <a:rPr lang="en-US" sz="3200" b="1" dirty="0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refletida</a:t>
            </a:r>
            <a:r>
              <a:rPr lang="en-US" sz="3200" b="1" dirty="0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 para o </a:t>
            </a:r>
            <a:r>
              <a:rPr lang="en-US" sz="3200" b="1" dirty="0" err="1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mundo</a:t>
            </a:r>
            <a:r>
              <a:rPr lang="en-US" sz="3200" b="1" dirty="0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 Sua plenitude e </a:t>
            </a:r>
            <a:r>
              <a:rPr lang="en-US" sz="3200" b="1" dirty="0" err="1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suficiência</a:t>
            </a:r>
            <a:r>
              <a:rPr lang="en-US" sz="3200" b="1" dirty="0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. Aos membros da </a:t>
            </a:r>
            <a:r>
              <a:rPr lang="en-US" sz="3200" b="1" dirty="0" err="1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igreja</a:t>
            </a:r>
            <a:r>
              <a:rPr lang="en-US" sz="3200" b="1" dirty="0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, a </a:t>
            </a:r>
            <a:r>
              <a:rPr lang="en-US" sz="3200" b="1" dirty="0" err="1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quem</a:t>
            </a:r>
            <a:r>
              <a:rPr lang="en-US" sz="3200" b="1" dirty="0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 Ele </a:t>
            </a:r>
            <a:r>
              <a:rPr lang="en-US" sz="3200" b="1" dirty="0" err="1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chamou</a:t>
            </a:r>
            <a:r>
              <a:rPr lang="en-US" sz="3200" b="1" dirty="0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 das </a:t>
            </a:r>
            <a:r>
              <a:rPr lang="en-US" sz="3200" b="1" dirty="0" err="1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trevas</a:t>
            </a:r>
            <a:r>
              <a:rPr lang="en-US" sz="3200" b="1" dirty="0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 para Sua </a:t>
            </a:r>
            <a:r>
              <a:rPr lang="en-US" sz="3200" b="1" dirty="0" err="1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maravilhosa</a:t>
            </a:r>
            <a:r>
              <a:rPr lang="en-US" sz="3200" b="1" dirty="0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 luz, compete </a:t>
            </a:r>
            <a:r>
              <a:rPr lang="en-US" sz="3200" b="1" dirty="0" err="1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manifestar</a:t>
            </a:r>
            <a:r>
              <a:rPr lang="en-US" sz="3200" b="1" dirty="0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 Sua </a:t>
            </a:r>
            <a:r>
              <a:rPr lang="en-US" sz="3200" b="1" dirty="0" err="1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glória</a:t>
            </a:r>
            <a:r>
              <a:rPr lang="en-US" sz="3200" b="1" dirty="0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". 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200" b="1" dirty="0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 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200" dirty="0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Atos dos </a:t>
            </a:r>
            <a:r>
              <a:rPr lang="en-US" sz="3200" dirty="0" err="1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Apóstolos</a:t>
            </a:r>
            <a:r>
              <a:rPr lang="en-US" sz="3200" dirty="0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pág</a:t>
            </a:r>
            <a:r>
              <a:rPr lang="en-US" sz="3200" dirty="0">
                <a:solidFill>
                  <a:srgbClr val="000000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. 9</a:t>
            </a:r>
          </a:p>
        </p:txBody>
      </p:sp>
    </p:spTree>
    <p:extLst>
      <p:ext uri="{BB962C8B-B14F-4D97-AF65-F5344CB8AC3E}">
        <p14:creationId xmlns:p14="http://schemas.microsoft.com/office/powerpoint/2010/main" val="1556775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CDEFEE-CB0B-8165-8475-E80713850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42FB30-E53F-3DE7-7B9A-8883C2B1984D}"/>
              </a:ext>
            </a:extLst>
          </p:cNvPr>
          <p:cNvSpPr/>
          <p:nvPr/>
        </p:nvSpPr>
        <p:spPr>
          <a:xfrm>
            <a:off x="0" y="-190500"/>
            <a:ext cx="18288000" cy="1051416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3C3E226-ACF0-872C-3542-B930A02E5300}"/>
              </a:ext>
            </a:extLst>
          </p:cNvPr>
          <p:cNvSpPr txBox="1"/>
          <p:nvPr/>
        </p:nvSpPr>
        <p:spPr>
          <a:xfrm>
            <a:off x="990600" y="836195"/>
            <a:ext cx="16725332" cy="96487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6600" b="1" dirty="0">
                <a:latin typeface="Montserrat" pitchFamily="2" charset="77"/>
              </a:rPr>
              <a:t>Refazer as Perguntas</a:t>
            </a:r>
          </a:p>
          <a:p>
            <a:endParaRPr lang="pt-BR" sz="3600" b="1" dirty="0">
              <a:latin typeface="Montserrat" pitchFamily="2" charset="77"/>
            </a:endParaRPr>
          </a:p>
          <a:p>
            <a:r>
              <a:rPr lang="pt-BR" sz="3600" dirty="0">
                <a:latin typeface="Montserrat" pitchFamily="2" charset="77"/>
              </a:rPr>
              <a:t> </a:t>
            </a:r>
            <a:r>
              <a:rPr lang="pt-BR" sz="3600" b="1" dirty="0">
                <a:latin typeface="Montserrat" pitchFamily="2" charset="77"/>
              </a:rPr>
              <a:t>Como fazer esta igreja crescer?  </a:t>
            </a:r>
          </a:p>
          <a:p>
            <a:pPr lvl="1" indent="-685766"/>
            <a:r>
              <a:rPr lang="pt-BR" sz="3600" dirty="0">
                <a:solidFill>
                  <a:srgbClr val="452C20"/>
                </a:solidFill>
                <a:latin typeface="Montserrat" pitchFamily="2" charset="77"/>
              </a:rPr>
              <a:t> Como transformar nossa comunidade?</a:t>
            </a:r>
          </a:p>
          <a:p>
            <a:pPr lvl="1" indent="-685766"/>
            <a:endParaRPr lang="pt-BR" sz="3600" dirty="0">
              <a:solidFill>
                <a:srgbClr val="FF0000"/>
              </a:solidFill>
              <a:latin typeface="Montserrat" pitchFamily="2" charset="77"/>
            </a:endParaRPr>
          </a:p>
          <a:p>
            <a:r>
              <a:rPr lang="pt-BR" sz="3600" dirty="0">
                <a:latin typeface="Montserrat" pitchFamily="2" charset="77"/>
              </a:rPr>
              <a:t> </a:t>
            </a:r>
            <a:r>
              <a:rPr lang="pt-BR" sz="3600" b="1" dirty="0">
                <a:latin typeface="Montserrat" pitchFamily="2" charset="77"/>
              </a:rPr>
              <a:t>Como tornar membros em ministros?  </a:t>
            </a:r>
          </a:p>
          <a:p>
            <a:pPr lvl="1" indent="-685766"/>
            <a:r>
              <a:rPr lang="pt-BR" sz="3600" dirty="0">
                <a:solidFill>
                  <a:srgbClr val="452C20"/>
                </a:solidFill>
                <a:latin typeface="Montserrat" pitchFamily="2" charset="77"/>
              </a:rPr>
              <a:t> Como tornar membros em missionários?</a:t>
            </a:r>
          </a:p>
          <a:p>
            <a:pPr lvl="1" indent="-685766"/>
            <a:endParaRPr lang="pt-BR" sz="3600" dirty="0">
              <a:solidFill>
                <a:srgbClr val="FF0000"/>
              </a:solidFill>
              <a:latin typeface="Montserrat" pitchFamily="2" charset="77"/>
            </a:endParaRPr>
          </a:p>
          <a:p>
            <a:r>
              <a:rPr lang="pt-BR" sz="3600" dirty="0">
                <a:latin typeface="Montserrat" pitchFamily="2" charset="77"/>
              </a:rPr>
              <a:t> </a:t>
            </a:r>
            <a:r>
              <a:rPr lang="pt-BR" sz="3600" b="1" dirty="0">
                <a:latin typeface="Montserrat" pitchFamily="2" charset="77"/>
              </a:rPr>
              <a:t>Como desenvolver membros de igreja? </a:t>
            </a:r>
          </a:p>
          <a:p>
            <a:r>
              <a:rPr lang="pt-BR" sz="3600" dirty="0">
                <a:solidFill>
                  <a:srgbClr val="452C20"/>
                </a:solidFill>
                <a:latin typeface="Montserrat" pitchFamily="2" charset="77"/>
              </a:rPr>
              <a:t> Como desenvolver seguidores de Cristo?</a:t>
            </a:r>
          </a:p>
          <a:p>
            <a:pPr lvl="1"/>
            <a:endParaRPr lang="pt-BR" sz="3600" dirty="0">
              <a:solidFill>
                <a:srgbClr val="FF0000"/>
              </a:solidFill>
              <a:latin typeface="Montserrat" pitchFamily="2" charset="77"/>
            </a:endParaRPr>
          </a:p>
          <a:p>
            <a:r>
              <a:rPr lang="pt-BR" sz="3600" b="1" dirty="0">
                <a:latin typeface="Montserrat" pitchFamily="2" charset="77"/>
              </a:rPr>
              <a:t> Como desenvolver lideres para o trabalho da igreja? </a:t>
            </a:r>
          </a:p>
          <a:p>
            <a:r>
              <a:rPr lang="pt-BR" sz="3600" dirty="0">
                <a:solidFill>
                  <a:srgbClr val="452C20"/>
                </a:solidFill>
                <a:latin typeface="Montserrat" pitchFamily="2" charset="77"/>
              </a:rPr>
              <a:t> Como desenvolver lideres para  um movimento cristão?</a:t>
            </a:r>
          </a:p>
          <a:p>
            <a:pPr lvl="1"/>
            <a:endParaRPr lang="pt-BR" sz="4200" dirty="0">
              <a:solidFill>
                <a:srgbClr val="FF0000"/>
              </a:solidFill>
              <a:latin typeface="Aptos" panose="020B0004020202020204" pitchFamily="34" charset="0"/>
            </a:endParaRPr>
          </a:p>
          <a:p>
            <a:pPr lvl="1" indent="-685766"/>
            <a:endParaRPr lang="pt-BR" sz="5400" dirty="0">
              <a:solidFill>
                <a:srgbClr val="FF0000"/>
              </a:solidFill>
              <a:latin typeface="Aptos" panose="020B0004020202020204" pitchFamily="34" charset="0"/>
            </a:endParaRPr>
          </a:p>
          <a:p>
            <a:endParaRPr lang="pt-BR" sz="2700" dirty="0"/>
          </a:p>
        </p:txBody>
      </p:sp>
      <p:sp>
        <p:nvSpPr>
          <p:cNvPr id="4" name="Acorde 5">
            <a:extLst>
              <a:ext uri="{FF2B5EF4-FFF2-40B4-BE49-F238E27FC236}">
                <a16:creationId xmlns:a16="http://schemas.microsoft.com/office/drawing/2014/main" id="{6ECB0AAF-2FD9-A994-6D0C-ECD793AA4D23}"/>
              </a:ext>
            </a:extLst>
          </p:cNvPr>
          <p:cNvSpPr/>
          <p:nvPr/>
        </p:nvSpPr>
        <p:spPr>
          <a:xfrm rot="12153984">
            <a:off x="539894" y="2491310"/>
            <a:ext cx="374837" cy="365669"/>
          </a:xfrm>
          <a:prstGeom prst="chord">
            <a:avLst/>
          </a:prstGeom>
          <a:solidFill>
            <a:srgbClr val="4C120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Acorde 5">
            <a:extLst>
              <a:ext uri="{FF2B5EF4-FFF2-40B4-BE49-F238E27FC236}">
                <a16:creationId xmlns:a16="http://schemas.microsoft.com/office/drawing/2014/main" id="{FD859127-7DE8-0C15-B269-0D01415EA80F}"/>
              </a:ext>
            </a:extLst>
          </p:cNvPr>
          <p:cNvSpPr/>
          <p:nvPr/>
        </p:nvSpPr>
        <p:spPr>
          <a:xfrm rot="12153984">
            <a:off x="559950" y="4174242"/>
            <a:ext cx="374837" cy="365669"/>
          </a:xfrm>
          <a:prstGeom prst="chord">
            <a:avLst/>
          </a:prstGeom>
          <a:solidFill>
            <a:srgbClr val="4C120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Acorde 5">
            <a:extLst>
              <a:ext uri="{FF2B5EF4-FFF2-40B4-BE49-F238E27FC236}">
                <a16:creationId xmlns:a16="http://schemas.microsoft.com/office/drawing/2014/main" id="{1CF4F5FA-C336-BB91-A786-C0575D23B0BF}"/>
              </a:ext>
            </a:extLst>
          </p:cNvPr>
          <p:cNvSpPr/>
          <p:nvPr/>
        </p:nvSpPr>
        <p:spPr>
          <a:xfrm rot="12153984">
            <a:off x="568424" y="5857174"/>
            <a:ext cx="374837" cy="365669"/>
          </a:xfrm>
          <a:prstGeom prst="chord">
            <a:avLst/>
          </a:prstGeom>
          <a:solidFill>
            <a:srgbClr val="4C120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Acorde 5">
            <a:extLst>
              <a:ext uri="{FF2B5EF4-FFF2-40B4-BE49-F238E27FC236}">
                <a16:creationId xmlns:a16="http://schemas.microsoft.com/office/drawing/2014/main" id="{0021D8C4-5619-79EB-F22E-BD126411648A}"/>
              </a:ext>
            </a:extLst>
          </p:cNvPr>
          <p:cNvSpPr/>
          <p:nvPr/>
        </p:nvSpPr>
        <p:spPr>
          <a:xfrm rot="12153984">
            <a:off x="568427" y="7430022"/>
            <a:ext cx="374837" cy="365669"/>
          </a:xfrm>
          <a:prstGeom prst="chord">
            <a:avLst/>
          </a:prstGeom>
          <a:solidFill>
            <a:srgbClr val="4C120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9587181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06D93C-A50F-7068-E1C5-4ED0D68ED8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25827BF-2D2C-17B6-73E6-1E8412722189}"/>
              </a:ext>
            </a:extLst>
          </p:cNvPr>
          <p:cNvSpPr/>
          <p:nvPr/>
        </p:nvSpPr>
        <p:spPr>
          <a:xfrm>
            <a:off x="-152400" y="0"/>
            <a:ext cx="18440400" cy="10493619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algn="ctr">
              <a:lnSpc>
                <a:spcPct val="300000"/>
              </a:lnSpc>
              <a:spcBef>
                <a:spcPct val="0"/>
              </a:spcBef>
            </a:pPr>
            <a:endParaRPr lang="en-US" sz="6000" b="1" dirty="0">
              <a:solidFill>
                <a:srgbClr val="000000"/>
              </a:solidFill>
              <a:latin typeface="Antonio Bold"/>
              <a:ea typeface="Antonio Bold"/>
              <a:cs typeface="Antonio Bold"/>
              <a:sym typeface="Antonio Bold"/>
            </a:endParaRPr>
          </a:p>
        </p:txBody>
      </p:sp>
      <p:pic>
        <p:nvPicPr>
          <p:cNvPr id="6" name="Imagem 5" descr="Foto preta e branca de um prédio&#10;&#10;O conteúdo gerado por IA pode estar incorreto.">
            <a:extLst>
              <a:ext uri="{FF2B5EF4-FFF2-40B4-BE49-F238E27FC236}">
                <a16:creationId xmlns:a16="http://schemas.microsoft.com/office/drawing/2014/main" id="{3089AD05-E3E8-2DBA-601C-9C2EADBE0C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028700"/>
            <a:ext cx="16840200" cy="8534400"/>
          </a:xfrm>
          <a:prstGeom prst="rect">
            <a:avLst/>
          </a:prstGeom>
        </p:spPr>
      </p:pic>
      <p:sp>
        <p:nvSpPr>
          <p:cNvPr id="3" name="Freeform 3">
            <a:extLst>
              <a:ext uri="{FF2B5EF4-FFF2-40B4-BE49-F238E27FC236}">
                <a16:creationId xmlns:a16="http://schemas.microsoft.com/office/drawing/2014/main" id="{F8BB1782-5827-EBC1-186A-54A5E311622C}"/>
              </a:ext>
            </a:extLst>
          </p:cNvPr>
          <p:cNvSpPr/>
          <p:nvPr/>
        </p:nvSpPr>
        <p:spPr>
          <a:xfrm>
            <a:off x="762000" y="342900"/>
            <a:ext cx="1752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5294984"/>
      </p:ext>
    </p:extLst>
  </p:cSld>
  <p:clrMapOvr>
    <a:masterClrMapping/>
  </p:clrMapOvr>
  <p:transition spd="slow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3F3BC5-8422-CA5F-BEB0-FD015BA01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9D1FC2E-E26D-A631-9F00-08D7072AE2FF}"/>
              </a:ext>
            </a:extLst>
          </p:cNvPr>
          <p:cNvSpPr/>
          <p:nvPr/>
        </p:nvSpPr>
        <p:spPr>
          <a:xfrm>
            <a:off x="0" y="-216408"/>
            <a:ext cx="18288000" cy="10503408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8079" b="-18079"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A8170CC-0E16-E830-8455-68801E0F6D2B}"/>
              </a:ext>
            </a:extLst>
          </p:cNvPr>
          <p:cNvSpPr txBox="1"/>
          <p:nvPr/>
        </p:nvSpPr>
        <p:spPr>
          <a:xfrm>
            <a:off x="3810000" y="0"/>
            <a:ext cx="14291395" cy="9694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ANALISAR: Diagnóstico Espiritual e Contextual</a:t>
            </a:r>
          </a:p>
          <a:p>
            <a:br>
              <a:rPr lang="pt-BR" sz="4000" dirty="0">
                <a:latin typeface="Aptos" panose="020B0004020202020204" pitchFamily="34" charset="0"/>
                <a:ea typeface="Times New Roman" panose="02020603050405020304" pitchFamily="18" charset="0"/>
              </a:rPr>
            </a:br>
            <a:r>
              <a:rPr lang="pt-BR" sz="3400" b="1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Objetivo:</a:t>
            </a:r>
            <a:r>
              <a:rPr lang="pt-BR" sz="340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 Compreender a real situação da igreja e seu entorno.</a:t>
            </a:r>
            <a:br>
              <a:rPr lang="pt-BR" sz="3400" dirty="0">
                <a:latin typeface="Aptos" panose="020B0004020202020204" pitchFamily="34" charset="0"/>
                <a:ea typeface="Times New Roman" panose="02020603050405020304" pitchFamily="18" charset="0"/>
              </a:rPr>
            </a:br>
            <a:r>
              <a:rPr lang="pt-BR" sz="3400" b="1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Ações práticas:</a:t>
            </a:r>
          </a:p>
          <a:p>
            <a:br>
              <a:rPr lang="pt-BR" sz="3400" b="1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</a:br>
            <a:r>
              <a:rPr lang="pt-BR" sz="340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1. Ouvir líderes : Onde estamos estagnados?</a:t>
            </a:r>
          </a:p>
          <a:p>
            <a:br>
              <a:rPr lang="pt-BR" sz="3400" dirty="0">
                <a:latin typeface="Aptos" panose="020B0004020202020204" pitchFamily="34" charset="0"/>
                <a:ea typeface="Times New Roman" panose="02020603050405020304" pitchFamily="18" charset="0"/>
              </a:rPr>
            </a:br>
            <a:r>
              <a:rPr lang="pt-BR" sz="3400" dirty="0">
                <a:latin typeface="Aptos" panose="020B0004020202020204" pitchFamily="34" charset="0"/>
                <a:ea typeface="Times New Roman" panose="02020603050405020304" pitchFamily="18" charset="0"/>
              </a:rPr>
              <a:t>2. </a:t>
            </a:r>
            <a:r>
              <a:rPr lang="pt-BR" sz="340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Aplicar pesquisas internas com membros (sobre visão, ministérios, discipulado).</a:t>
            </a:r>
          </a:p>
          <a:p>
            <a:br>
              <a:rPr lang="pt-BR" sz="340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</a:br>
            <a:r>
              <a:rPr lang="pt-BR" sz="340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3. Fazer um mapeamento do bairro/comunidade (realidade social, espiritual, desafios).</a:t>
            </a:r>
          </a:p>
          <a:p>
            <a:br>
              <a:rPr lang="pt-BR" sz="340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</a:br>
            <a:r>
              <a:rPr lang="pt-BR" sz="340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4. Avaliar presença de frutos espirituais (novos convertidos, discipulado, impacto).</a:t>
            </a:r>
          </a:p>
          <a:p>
            <a:br>
              <a:rPr lang="pt-BR" sz="340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</a:br>
            <a:r>
              <a:rPr lang="pt-BR" sz="3400" i="1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“Examinemos e coloquemos à prova os nossos caminhos...”</a:t>
            </a:r>
            <a:r>
              <a:rPr lang="pt-BR" sz="340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 </a:t>
            </a:r>
          </a:p>
          <a:p>
            <a:r>
              <a:rPr lang="pt-BR" sz="340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(Lamentações 3:40)</a:t>
            </a:r>
            <a:endParaRPr lang="pt-BR" sz="3400" dirty="0"/>
          </a:p>
        </p:txBody>
      </p:sp>
    </p:spTree>
    <p:extLst>
      <p:ext uri="{BB962C8B-B14F-4D97-AF65-F5344CB8AC3E}">
        <p14:creationId xmlns:p14="http://schemas.microsoft.com/office/powerpoint/2010/main" val="1649599841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9AF4B-F764-9A3C-31B7-12D3B73C6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7B2C86-E287-25C1-CB8D-5CE9C867677D}"/>
              </a:ext>
            </a:extLst>
          </p:cNvPr>
          <p:cNvSpPr/>
          <p:nvPr/>
        </p:nvSpPr>
        <p:spPr>
          <a:xfrm>
            <a:off x="-23421" y="-190500"/>
            <a:ext cx="18311421" cy="10503408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8079" b="-1807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03" name="Sinal de Multiplicação">
            <a:extLst>
              <a:ext uri="{FF2B5EF4-FFF2-40B4-BE49-F238E27FC236}">
                <a16:creationId xmlns:a16="http://schemas.microsoft.com/office/drawing/2014/main" id="{AAB4479D-2B88-4E1A-1009-EB86FE1E5568}"/>
              </a:ext>
            </a:extLst>
          </p:cNvPr>
          <p:cNvSpPr/>
          <p:nvPr/>
        </p:nvSpPr>
        <p:spPr>
          <a:xfrm>
            <a:off x="13941557" y="5052187"/>
            <a:ext cx="952503" cy="9525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7" h="21577" extrusionOk="0">
                <a:moveTo>
                  <a:pt x="3398" y="1"/>
                </a:moveTo>
                <a:cubicBezTo>
                  <a:pt x="3368" y="1"/>
                  <a:pt x="3338" y="12"/>
                  <a:pt x="3315" y="35"/>
                </a:cubicBezTo>
                <a:lnTo>
                  <a:pt x="35" y="3315"/>
                </a:lnTo>
                <a:cubicBezTo>
                  <a:pt x="-11" y="3361"/>
                  <a:pt x="-11" y="3434"/>
                  <a:pt x="35" y="3480"/>
                </a:cubicBezTo>
                <a:lnTo>
                  <a:pt x="7290" y="10733"/>
                </a:lnTo>
                <a:cubicBezTo>
                  <a:pt x="7320" y="10764"/>
                  <a:pt x="7320" y="10813"/>
                  <a:pt x="7290" y="10843"/>
                </a:cubicBezTo>
                <a:lnTo>
                  <a:pt x="35" y="18098"/>
                </a:lnTo>
                <a:cubicBezTo>
                  <a:pt x="-11" y="18144"/>
                  <a:pt x="-11" y="18217"/>
                  <a:pt x="35" y="18263"/>
                </a:cubicBezTo>
                <a:lnTo>
                  <a:pt x="3315" y="21543"/>
                </a:lnTo>
                <a:cubicBezTo>
                  <a:pt x="3361" y="21589"/>
                  <a:pt x="3434" y="21589"/>
                  <a:pt x="3480" y="21543"/>
                </a:cubicBezTo>
                <a:lnTo>
                  <a:pt x="10733" y="14288"/>
                </a:lnTo>
                <a:cubicBezTo>
                  <a:pt x="10764" y="14258"/>
                  <a:pt x="10814" y="14258"/>
                  <a:pt x="10845" y="14288"/>
                </a:cubicBezTo>
                <a:lnTo>
                  <a:pt x="18098" y="21543"/>
                </a:lnTo>
                <a:cubicBezTo>
                  <a:pt x="18144" y="21589"/>
                  <a:pt x="18217" y="21589"/>
                  <a:pt x="18263" y="21543"/>
                </a:cubicBezTo>
                <a:lnTo>
                  <a:pt x="21543" y="18263"/>
                </a:lnTo>
                <a:cubicBezTo>
                  <a:pt x="21589" y="18217"/>
                  <a:pt x="21589" y="18144"/>
                  <a:pt x="21543" y="18098"/>
                </a:cubicBezTo>
                <a:lnTo>
                  <a:pt x="14288" y="10845"/>
                </a:lnTo>
                <a:cubicBezTo>
                  <a:pt x="14258" y="10814"/>
                  <a:pt x="14258" y="10764"/>
                  <a:pt x="14288" y="10733"/>
                </a:cubicBezTo>
                <a:lnTo>
                  <a:pt x="21543" y="3480"/>
                </a:lnTo>
                <a:cubicBezTo>
                  <a:pt x="21588" y="3434"/>
                  <a:pt x="21588" y="3360"/>
                  <a:pt x="21543" y="3315"/>
                </a:cubicBezTo>
                <a:lnTo>
                  <a:pt x="18263" y="35"/>
                </a:lnTo>
                <a:cubicBezTo>
                  <a:pt x="18217" y="-11"/>
                  <a:pt x="18144" y="-11"/>
                  <a:pt x="18098" y="35"/>
                </a:cubicBezTo>
                <a:lnTo>
                  <a:pt x="10845" y="7290"/>
                </a:lnTo>
                <a:cubicBezTo>
                  <a:pt x="10814" y="7320"/>
                  <a:pt x="10765" y="7320"/>
                  <a:pt x="10735" y="7290"/>
                </a:cubicBezTo>
                <a:lnTo>
                  <a:pt x="3480" y="35"/>
                </a:lnTo>
                <a:cubicBezTo>
                  <a:pt x="3457" y="12"/>
                  <a:pt x="3428" y="1"/>
                  <a:pt x="3398" y="1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68579" rIns="68579" anchor="ctr"/>
          <a:lstStyle/>
          <a:p>
            <a:pPr defTabSz="311574">
              <a:lnSpc>
                <a:spcPct val="120000"/>
              </a:lnSpc>
              <a:defRPr sz="900" spc="-36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 sz="1350"/>
          </a:p>
        </p:txBody>
      </p:sp>
      <p:sp>
        <p:nvSpPr>
          <p:cNvPr id="504" name="Sinal de Multiplicação">
            <a:extLst>
              <a:ext uri="{FF2B5EF4-FFF2-40B4-BE49-F238E27FC236}">
                <a16:creationId xmlns:a16="http://schemas.microsoft.com/office/drawing/2014/main" id="{79EE7B35-D112-25FE-3F34-7A32F57A316C}"/>
              </a:ext>
            </a:extLst>
          </p:cNvPr>
          <p:cNvSpPr/>
          <p:nvPr/>
        </p:nvSpPr>
        <p:spPr>
          <a:xfrm rot="18900000">
            <a:off x="9801918" y="5052188"/>
            <a:ext cx="952503" cy="9525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7" h="21577" extrusionOk="0">
                <a:moveTo>
                  <a:pt x="3398" y="1"/>
                </a:moveTo>
                <a:cubicBezTo>
                  <a:pt x="3368" y="1"/>
                  <a:pt x="3338" y="12"/>
                  <a:pt x="3315" y="35"/>
                </a:cubicBezTo>
                <a:lnTo>
                  <a:pt x="35" y="3315"/>
                </a:lnTo>
                <a:cubicBezTo>
                  <a:pt x="-11" y="3361"/>
                  <a:pt x="-11" y="3434"/>
                  <a:pt x="35" y="3480"/>
                </a:cubicBezTo>
                <a:lnTo>
                  <a:pt x="7290" y="10733"/>
                </a:lnTo>
                <a:cubicBezTo>
                  <a:pt x="7320" y="10764"/>
                  <a:pt x="7320" y="10813"/>
                  <a:pt x="7290" y="10843"/>
                </a:cubicBezTo>
                <a:lnTo>
                  <a:pt x="35" y="18098"/>
                </a:lnTo>
                <a:cubicBezTo>
                  <a:pt x="-11" y="18144"/>
                  <a:pt x="-11" y="18217"/>
                  <a:pt x="35" y="18263"/>
                </a:cubicBezTo>
                <a:lnTo>
                  <a:pt x="3315" y="21543"/>
                </a:lnTo>
                <a:cubicBezTo>
                  <a:pt x="3361" y="21589"/>
                  <a:pt x="3434" y="21589"/>
                  <a:pt x="3480" y="21543"/>
                </a:cubicBezTo>
                <a:lnTo>
                  <a:pt x="10733" y="14288"/>
                </a:lnTo>
                <a:cubicBezTo>
                  <a:pt x="10764" y="14258"/>
                  <a:pt x="10814" y="14258"/>
                  <a:pt x="10845" y="14288"/>
                </a:cubicBezTo>
                <a:lnTo>
                  <a:pt x="18098" y="21543"/>
                </a:lnTo>
                <a:cubicBezTo>
                  <a:pt x="18144" y="21589"/>
                  <a:pt x="18217" y="21589"/>
                  <a:pt x="18263" y="21543"/>
                </a:cubicBezTo>
                <a:lnTo>
                  <a:pt x="21543" y="18263"/>
                </a:lnTo>
                <a:cubicBezTo>
                  <a:pt x="21589" y="18217"/>
                  <a:pt x="21589" y="18144"/>
                  <a:pt x="21543" y="18098"/>
                </a:cubicBezTo>
                <a:lnTo>
                  <a:pt x="14288" y="10845"/>
                </a:lnTo>
                <a:cubicBezTo>
                  <a:pt x="14258" y="10814"/>
                  <a:pt x="14258" y="10764"/>
                  <a:pt x="14288" y="10733"/>
                </a:cubicBezTo>
                <a:lnTo>
                  <a:pt x="21543" y="3480"/>
                </a:lnTo>
                <a:cubicBezTo>
                  <a:pt x="21588" y="3434"/>
                  <a:pt x="21588" y="3360"/>
                  <a:pt x="21543" y="3315"/>
                </a:cubicBezTo>
                <a:lnTo>
                  <a:pt x="18263" y="35"/>
                </a:lnTo>
                <a:cubicBezTo>
                  <a:pt x="18217" y="-11"/>
                  <a:pt x="18144" y="-11"/>
                  <a:pt x="18098" y="35"/>
                </a:cubicBezTo>
                <a:lnTo>
                  <a:pt x="10845" y="7290"/>
                </a:lnTo>
                <a:cubicBezTo>
                  <a:pt x="10814" y="7320"/>
                  <a:pt x="10765" y="7320"/>
                  <a:pt x="10735" y="7290"/>
                </a:cubicBezTo>
                <a:lnTo>
                  <a:pt x="3480" y="35"/>
                </a:lnTo>
                <a:cubicBezTo>
                  <a:pt x="3457" y="12"/>
                  <a:pt x="3428" y="1"/>
                  <a:pt x="3398" y="1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68579" rIns="68579" anchor="ctr"/>
          <a:lstStyle/>
          <a:p>
            <a:pPr defTabSz="311574">
              <a:lnSpc>
                <a:spcPct val="120000"/>
              </a:lnSpc>
              <a:defRPr sz="900" spc="-36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 sz="1350"/>
          </a:p>
        </p:txBody>
      </p:sp>
      <p:sp>
        <p:nvSpPr>
          <p:cNvPr id="505" name="Retângulo">
            <a:extLst>
              <a:ext uri="{FF2B5EF4-FFF2-40B4-BE49-F238E27FC236}">
                <a16:creationId xmlns:a16="http://schemas.microsoft.com/office/drawing/2014/main" id="{C4068005-50BA-BADF-BB47-9ED7928352C7}"/>
              </a:ext>
            </a:extLst>
          </p:cNvPr>
          <p:cNvSpPr/>
          <p:nvPr/>
        </p:nvSpPr>
        <p:spPr>
          <a:xfrm>
            <a:off x="5621866" y="5528440"/>
            <a:ext cx="952503" cy="19516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68579" rIns="68579" anchor="ctr"/>
          <a:lstStyle/>
          <a:p>
            <a:pPr defTabSz="311574">
              <a:lnSpc>
                <a:spcPct val="120000"/>
              </a:lnSpc>
              <a:defRPr sz="900" spc="-36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 sz="135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6EE5DE4-22AE-115C-2664-87810D09F1CF}"/>
              </a:ext>
            </a:extLst>
          </p:cNvPr>
          <p:cNvSpPr txBox="1"/>
          <p:nvPr/>
        </p:nvSpPr>
        <p:spPr>
          <a:xfrm>
            <a:off x="3962400" y="82652"/>
            <a:ext cx="13592869" cy="9448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pt-BR" sz="4000" b="1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PLANEJAR: Roteiro de Revitalização</a:t>
            </a:r>
          </a:p>
          <a:p>
            <a:pPr>
              <a:buNone/>
            </a:pPr>
            <a:endParaRPr lang="pt-BR" sz="4000" dirty="0"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pt-BR" sz="3400" b="1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Objetivo:</a:t>
            </a:r>
            <a:r>
              <a:rPr lang="pt-BR" sz="340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 Desenvolver um plano espiritual e estratégico com base no diagnóstico.</a:t>
            </a:r>
          </a:p>
          <a:p>
            <a:pPr>
              <a:buNone/>
            </a:pPr>
            <a:endParaRPr lang="pt-BR" sz="3400" dirty="0"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pt-BR" sz="3400" b="1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Ações práticas:</a:t>
            </a:r>
            <a:endParaRPr lang="pt-BR" sz="3400" dirty="0"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buSzPts val="1000"/>
              <a:tabLst>
                <a:tab pos="457200" algn="l"/>
              </a:tabLst>
            </a:pPr>
            <a:r>
              <a:rPr lang="pt-BR" sz="340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1. Definir prioridades: o que precisa ser reavivado, reorientado ou reestruturado?</a:t>
            </a:r>
          </a:p>
          <a:p>
            <a:pPr lvl="0">
              <a:lnSpc>
                <a:spcPct val="150000"/>
              </a:lnSpc>
              <a:buSzPts val="1000"/>
              <a:tabLst>
                <a:tab pos="457200" algn="l"/>
              </a:tabLst>
            </a:pPr>
            <a:r>
              <a:rPr lang="pt-BR" sz="340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2. Estabelecer metas claras e bíblicas para os próximos 6 a 12 meses.</a:t>
            </a:r>
          </a:p>
          <a:p>
            <a:pPr lvl="0">
              <a:lnSpc>
                <a:spcPct val="150000"/>
              </a:lnSpc>
              <a:buSzPts val="1000"/>
              <a:tabLst>
                <a:tab pos="457200" algn="l"/>
              </a:tabLst>
            </a:pPr>
            <a:r>
              <a:rPr lang="pt-BR" sz="340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3. Criar um cronograma de mudanças com etapas mensais e responsáveis definidos.</a:t>
            </a:r>
          </a:p>
          <a:p>
            <a:pPr lvl="0">
              <a:lnSpc>
                <a:spcPct val="150000"/>
              </a:lnSpc>
              <a:buSzPts val="1000"/>
              <a:tabLst>
                <a:tab pos="457200" algn="l"/>
              </a:tabLst>
            </a:pPr>
            <a:r>
              <a:rPr lang="pt-BR" sz="340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4. Mobilizar intercessores: cobrir cada passo com oração.</a:t>
            </a: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endParaRPr lang="pt-BR" sz="3400" dirty="0">
              <a:solidFill>
                <a:srgbClr val="000000"/>
              </a:solidFill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r>
              <a:rPr lang="pt-BR" sz="3400" i="1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“Onde não há visão, o povo perece.”</a:t>
            </a:r>
            <a:r>
              <a:rPr lang="pt-BR" sz="340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 (Provérbios 29:18)</a:t>
            </a:r>
            <a:endParaRPr lang="pt-BR" sz="3400" dirty="0"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032574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D3BC3-1193-4D48-682A-E81D51DFF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D57D955-249A-89AF-C833-3FF26E765B22}"/>
              </a:ext>
            </a:extLst>
          </p:cNvPr>
          <p:cNvSpPr/>
          <p:nvPr/>
        </p:nvSpPr>
        <p:spPr>
          <a:xfrm>
            <a:off x="-23421" y="-190500"/>
            <a:ext cx="18311421" cy="10503408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8079" b="-1807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03" name="Sinal de Multiplicação">
            <a:extLst>
              <a:ext uri="{FF2B5EF4-FFF2-40B4-BE49-F238E27FC236}">
                <a16:creationId xmlns:a16="http://schemas.microsoft.com/office/drawing/2014/main" id="{7F4CB328-9BAE-2AA7-BADA-5BC5FCA17F7E}"/>
              </a:ext>
            </a:extLst>
          </p:cNvPr>
          <p:cNvSpPr/>
          <p:nvPr/>
        </p:nvSpPr>
        <p:spPr>
          <a:xfrm>
            <a:off x="13941557" y="5052187"/>
            <a:ext cx="952503" cy="9525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7" h="21577" extrusionOk="0">
                <a:moveTo>
                  <a:pt x="3398" y="1"/>
                </a:moveTo>
                <a:cubicBezTo>
                  <a:pt x="3368" y="1"/>
                  <a:pt x="3338" y="12"/>
                  <a:pt x="3315" y="35"/>
                </a:cubicBezTo>
                <a:lnTo>
                  <a:pt x="35" y="3315"/>
                </a:lnTo>
                <a:cubicBezTo>
                  <a:pt x="-11" y="3361"/>
                  <a:pt x="-11" y="3434"/>
                  <a:pt x="35" y="3480"/>
                </a:cubicBezTo>
                <a:lnTo>
                  <a:pt x="7290" y="10733"/>
                </a:lnTo>
                <a:cubicBezTo>
                  <a:pt x="7320" y="10764"/>
                  <a:pt x="7320" y="10813"/>
                  <a:pt x="7290" y="10843"/>
                </a:cubicBezTo>
                <a:lnTo>
                  <a:pt x="35" y="18098"/>
                </a:lnTo>
                <a:cubicBezTo>
                  <a:pt x="-11" y="18144"/>
                  <a:pt x="-11" y="18217"/>
                  <a:pt x="35" y="18263"/>
                </a:cubicBezTo>
                <a:lnTo>
                  <a:pt x="3315" y="21543"/>
                </a:lnTo>
                <a:cubicBezTo>
                  <a:pt x="3361" y="21589"/>
                  <a:pt x="3434" y="21589"/>
                  <a:pt x="3480" y="21543"/>
                </a:cubicBezTo>
                <a:lnTo>
                  <a:pt x="10733" y="14288"/>
                </a:lnTo>
                <a:cubicBezTo>
                  <a:pt x="10764" y="14258"/>
                  <a:pt x="10814" y="14258"/>
                  <a:pt x="10845" y="14288"/>
                </a:cubicBezTo>
                <a:lnTo>
                  <a:pt x="18098" y="21543"/>
                </a:lnTo>
                <a:cubicBezTo>
                  <a:pt x="18144" y="21589"/>
                  <a:pt x="18217" y="21589"/>
                  <a:pt x="18263" y="21543"/>
                </a:cubicBezTo>
                <a:lnTo>
                  <a:pt x="21543" y="18263"/>
                </a:lnTo>
                <a:cubicBezTo>
                  <a:pt x="21589" y="18217"/>
                  <a:pt x="21589" y="18144"/>
                  <a:pt x="21543" y="18098"/>
                </a:cubicBezTo>
                <a:lnTo>
                  <a:pt x="14288" y="10845"/>
                </a:lnTo>
                <a:cubicBezTo>
                  <a:pt x="14258" y="10814"/>
                  <a:pt x="14258" y="10764"/>
                  <a:pt x="14288" y="10733"/>
                </a:cubicBezTo>
                <a:lnTo>
                  <a:pt x="21543" y="3480"/>
                </a:lnTo>
                <a:cubicBezTo>
                  <a:pt x="21588" y="3434"/>
                  <a:pt x="21588" y="3360"/>
                  <a:pt x="21543" y="3315"/>
                </a:cubicBezTo>
                <a:lnTo>
                  <a:pt x="18263" y="35"/>
                </a:lnTo>
                <a:cubicBezTo>
                  <a:pt x="18217" y="-11"/>
                  <a:pt x="18144" y="-11"/>
                  <a:pt x="18098" y="35"/>
                </a:cubicBezTo>
                <a:lnTo>
                  <a:pt x="10845" y="7290"/>
                </a:lnTo>
                <a:cubicBezTo>
                  <a:pt x="10814" y="7320"/>
                  <a:pt x="10765" y="7320"/>
                  <a:pt x="10735" y="7290"/>
                </a:cubicBezTo>
                <a:lnTo>
                  <a:pt x="3480" y="35"/>
                </a:lnTo>
                <a:cubicBezTo>
                  <a:pt x="3457" y="12"/>
                  <a:pt x="3428" y="1"/>
                  <a:pt x="3398" y="1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68579" rIns="68579" anchor="ctr"/>
          <a:lstStyle/>
          <a:p>
            <a:pPr defTabSz="311574">
              <a:lnSpc>
                <a:spcPct val="120000"/>
              </a:lnSpc>
              <a:defRPr sz="900" spc="-36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 sz="1350"/>
          </a:p>
        </p:txBody>
      </p:sp>
      <p:sp>
        <p:nvSpPr>
          <p:cNvPr id="504" name="Sinal de Multiplicação">
            <a:extLst>
              <a:ext uri="{FF2B5EF4-FFF2-40B4-BE49-F238E27FC236}">
                <a16:creationId xmlns:a16="http://schemas.microsoft.com/office/drawing/2014/main" id="{ED09E62D-48CF-B1FB-4344-090EDE106B9C}"/>
              </a:ext>
            </a:extLst>
          </p:cNvPr>
          <p:cNvSpPr/>
          <p:nvPr/>
        </p:nvSpPr>
        <p:spPr>
          <a:xfrm rot="18900000">
            <a:off x="9801918" y="5052188"/>
            <a:ext cx="952503" cy="9525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7" h="21577" extrusionOk="0">
                <a:moveTo>
                  <a:pt x="3398" y="1"/>
                </a:moveTo>
                <a:cubicBezTo>
                  <a:pt x="3368" y="1"/>
                  <a:pt x="3338" y="12"/>
                  <a:pt x="3315" y="35"/>
                </a:cubicBezTo>
                <a:lnTo>
                  <a:pt x="35" y="3315"/>
                </a:lnTo>
                <a:cubicBezTo>
                  <a:pt x="-11" y="3361"/>
                  <a:pt x="-11" y="3434"/>
                  <a:pt x="35" y="3480"/>
                </a:cubicBezTo>
                <a:lnTo>
                  <a:pt x="7290" y="10733"/>
                </a:lnTo>
                <a:cubicBezTo>
                  <a:pt x="7320" y="10764"/>
                  <a:pt x="7320" y="10813"/>
                  <a:pt x="7290" y="10843"/>
                </a:cubicBezTo>
                <a:lnTo>
                  <a:pt x="35" y="18098"/>
                </a:lnTo>
                <a:cubicBezTo>
                  <a:pt x="-11" y="18144"/>
                  <a:pt x="-11" y="18217"/>
                  <a:pt x="35" y="18263"/>
                </a:cubicBezTo>
                <a:lnTo>
                  <a:pt x="3315" y="21543"/>
                </a:lnTo>
                <a:cubicBezTo>
                  <a:pt x="3361" y="21589"/>
                  <a:pt x="3434" y="21589"/>
                  <a:pt x="3480" y="21543"/>
                </a:cubicBezTo>
                <a:lnTo>
                  <a:pt x="10733" y="14288"/>
                </a:lnTo>
                <a:cubicBezTo>
                  <a:pt x="10764" y="14258"/>
                  <a:pt x="10814" y="14258"/>
                  <a:pt x="10845" y="14288"/>
                </a:cubicBezTo>
                <a:lnTo>
                  <a:pt x="18098" y="21543"/>
                </a:lnTo>
                <a:cubicBezTo>
                  <a:pt x="18144" y="21589"/>
                  <a:pt x="18217" y="21589"/>
                  <a:pt x="18263" y="21543"/>
                </a:cubicBezTo>
                <a:lnTo>
                  <a:pt x="21543" y="18263"/>
                </a:lnTo>
                <a:cubicBezTo>
                  <a:pt x="21589" y="18217"/>
                  <a:pt x="21589" y="18144"/>
                  <a:pt x="21543" y="18098"/>
                </a:cubicBezTo>
                <a:lnTo>
                  <a:pt x="14288" y="10845"/>
                </a:lnTo>
                <a:cubicBezTo>
                  <a:pt x="14258" y="10814"/>
                  <a:pt x="14258" y="10764"/>
                  <a:pt x="14288" y="10733"/>
                </a:cubicBezTo>
                <a:lnTo>
                  <a:pt x="21543" y="3480"/>
                </a:lnTo>
                <a:cubicBezTo>
                  <a:pt x="21588" y="3434"/>
                  <a:pt x="21588" y="3360"/>
                  <a:pt x="21543" y="3315"/>
                </a:cubicBezTo>
                <a:lnTo>
                  <a:pt x="18263" y="35"/>
                </a:lnTo>
                <a:cubicBezTo>
                  <a:pt x="18217" y="-11"/>
                  <a:pt x="18144" y="-11"/>
                  <a:pt x="18098" y="35"/>
                </a:cubicBezTo>
                <a:lnTo>
                  <a:pt x="10845" y="7290"/>
                </a:lnTo>
                <a:cubicBezTo>
                  <a:pt x="10814" y="7320"/>
                  <a:pt x="10765" y="7320"/>
                  <a:pt x="10735" y="7290"/>
                </a:cubicBezTo>
                <a:lnTo>
                  <a:pt x="3480" y="35"/>
                </a:lnTo>
                <a:cubicBezTo>
                  <a:pt x="3457" y="12"/>
                  <a:pt x="3428" y="1"/>
                  <a:pt x="3398" y="1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68579" rIns="68579" anchor="ctr"/>
          <a:lstStyle/>
          <a:p>
            <a:pPr defTabSz="311574">
              <a:lnSpc>
                <a:spcPct val="120000"/>
              </a:lnSpc>
              <a:defRPr sz="900" spc="-36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 sz="1350"/>
          </a:p>
        </p:txBody>
      </p:sp>
      <p:sp>
        <p:nvSpPr>
          <p:cNvPr id="505" name="Retângulo">
            <a:extLst>
              <a:ext uri="{FF2B5EF4-FFF2-40B4-BE49-F238E27FC236}">
                <a16:creationId xmlns:a16="http://schemas.microsoft.com/office/drawing/2014/main" id="{AA7FDAB6-9CE3-4AED-051D-5E1B39758E5C}"/>
              </a:ext>
            </a:extLst>
          </p:cNvPr>
          <p:cNvSpPr/>
          <p:nvPr/>
        </p:nvSpPr>
        <p:spPr>
          <a:xfrm>
            <a:off x="5621866" y="5528440"/>
            <a:ext cx="952503" cy="19516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68579" rIns="68579" anchor="ctr"/>
          <a:lstStyle/>
          <a:p>
            <a:pPr defTabSz="311574">
              <a:lnSpc>
                <a:spcPct val="120000"/>
              </a:lnSpc>
              <a:defRPr sz="900" spc="-36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 sz="135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3097530-5BC7-63DD-18A7-F08E84054E81}"/>
              </a:ext>
            </a:extLst>
          </p:cNvPr>
          <p:cNvSpPr txBox="1"/>
          <p:nvPr/>
        </p:nvSpPr>
        <p:spPr>
          <a:xfrm>
            <a:off x="4038600" y="419100"/>
            <a:ext cx="13182601" cy="93564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pt-BR" sz="4000" b="1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IMPLEMENTAR: Colocar a Visão em Ação</a:t>
            </a:r>
            <a:endParaRPr lang="pt-BR" sz="4000" dirty="0"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pt-BR" sz="3400" b="1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Objetivo:</a:t>
            </a:r>
            <a:r>
              <a:rPr lang="pt-BR" sz="340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 Executar as mudanças com fé, clareza e participação da igreja.</a:t>
            </a:r>
          </a:p>
          <a:p>
            <a:pPr>
              <a:buNone/>
            </a:pPr>
            <a:endParaRPr lang="pt-BR" sz="3400" dirty="0"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pt-BR" sz="3400" b="1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Ações práticas:</a:t>
            </a:r>
            <a:endParaRPr lang="pt-BR" sz="3400" dirty="0"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buSzPts val="1000"/>
              <a:tabLst>
                <a:tab pos="457200" algn="l"/>
              </a:tabLst>
            </a:pPr>
            <a:r>
              <a:rPr lang="pt-BR" sz="340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1. Realizar pregações e estudos que reforcem a visão renovada.</a:t>
            </a:r>
          </a:p>
          <a:p>
            <a:pPr lvl="0">
              <a:lnSpc>
                <a:spcPct val="150000"/>
              </a:lnSpc>
              <a:buSzPts val="1000"/>
              <a:tabLst>
                <a:tab pos="457200" algn="l"/>
              </a:tabLst>
            </a:pPr>
            <a:r>
              <a:rPr lang="pt-BR" sz="340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2. Envolver os membros na prática: evangelismo, pequenos grupos, discipulado, serviço.</a:t>
            </a:r>
          </a:p>
          <a:p>
            <a:pPr lvl="0">
              <a:lnSpc>
                <a:spcPct val="150000"/>
              </a:lnSpc>
              <a:buSzPts val="1000"/>
              <a:tabLst>
                <a:tab pos="457200" algn="l"/>
              </a:tabLst>
            </a:pPr>
            <a:r>
              <a:rPr lang="pt-BR" sz="340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3. Reformular ministérios ineficazes ou sem propósito claro.</a:t>
            </a:r>
          </a:p>
          <a:p>
            <a:pPr lvl="0">
              <a:lnSpc>
                <a:spcPct val="150000"/>
              </a:lnSpc>
              <a:buSzPts val="1000"/>
              <a:tabLst>
                <a:tab pos="457200" algn="l"/>
              </a:tabLst>
            </a:pPr>
            <a:r>
              <a:rPr lang="pt-BR" sz="340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4. Iniciar projetos de impacto local, ministérios externos (centros de influências).</a:t>
            </a: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endParaRPr lang="pt-BR" sz="3400" dirty="0">
              <a:solidFill>
                <a:srgbClr val="000000"/>
              </a:solidFill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r>
              <a:rPr lang="pt-BR" sz="340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 </a:t>
            </a:r>
            <a:r>
              <a:rPr lang="pt-BR" sz="3400" i="1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“Não sejamos apenas ouvintes da Palavra, mas praticantes.”</a:t>
            </a:r>
            <a:r>
              <a:rPr lang="pt-BR" sz="340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 (Tiago 1:22)</a:t>
            </a:r>
            <a:endParaRPr lang="pt-BR" sz="3400" dirty="0"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19889628"/>
      </p:ext>
    </p:extLst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EA2091-9E02-EE8A-1740-25306DE18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51925F-B2DC-9763-849F-F2F1F4D6B6EF}"/>
              </a:ext>
            </a:extLst>
          </p:cNvPr>
          <p:cNvSpPr/>
          <p:nvPr/>
        </p:nvSpPr>
        <p:spPr>
          <a:xfrm>
            <a:off x="0" y="-108204"/>
            <a:ext cx="18288000" cy="10503408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8079" b="-1807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03" name="Sinal de Multiplicação">
            <a:extLst>
              <a:ext uri="{FF2B5EF4-FFF2-40B4-BE49-F238E27FC236}">
                <a16:creationId xmlns:a16="http://schemas.microsoft.com/office/drawing/2014/main" id="{9E136BEF-7FEF-0A93-EDF4-5D4FEC9F2EA0}"/>
              </a:ext>
            </a:extLst>
          </p:cNvPr>
          <p:cNvSpPr/>
          <p:nvPr/>
        </p:nvSpPr>
        <p:spPr>
          <a:xfrm>
            <a:off x="13941557" y="5052187"/>
            <a:ext cx="952503" cy="9525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7" h="21577" extrusionOk="0">
                <a:moveTo>
                  <a:pt x="3398" y="1"/>
                </a:moveTo>
                <a:cubicBezTo>
                  <a:pt x="3368" y="1"/>
                  <a:pt x="3338" y="12"/>
                  <a:pt x="3315" y="35"/>
                </a:cubicBezTo>
                <a:lnTo>
                  <a:pt x="35" y="3315"/>
                </a:lnTo>
                <a:cubicBezTo>
                  <a:pt x="-11" y="3361"/>
                  <a:pt x="-11" y="3434"/>
                  <a:pt x="35" y="3480"/>
                </a:cubicBezTo>
                <a:lnTo>
                  <a:pt x="7290" y="10733"/>
                </a:lnTo>
                <a:cubicBezTo>
                  <a:pt x="7320" y="10764"/>
                  <a:pt x="7320" y="10813"/>
                  <a:pt x="7290" y="10843"/>
                </a:cubicBezTo>
                <a:lnTo>
                  <a:pt x="35" y="18098"/>
                </a:lnTo>
                <a:cubicBezTo>
                  <a:pt x="-11" y="18144"/>
                  <a:pt x="-11" y="18217"/>
                  <a:pt x="35" y="18263"/>
                </a:cubicBezTo>
                <a:lnTo>
                  <a:pt x="3315" y="21543"/>
                </a:lnTo>
                <a:cubicBezTo>
                  <a:pt x="3361" y="21589"/>
                  <a:pt x="3434" y="21589"/>
                  <a:pt x="3480" y="21543"/>
                </a:cubicBezTo>
                <a:lnTo>
                  <a:pt x="10733" y="14288"/>
                </a:lnTo>
                <a:cubicBezTo>
                  <a:pt x="10764" y="14258"/>
                  <a:pt x="10814" y="14258"/>
                  <a:pt x="10845" y="14288"/>
                </a:cubicBezTo>
                <a:lnTo>
                  <a:pt x="18098" y="21543"/>
                </a:lnTo>
                <a:cubicBezTo>
                  <a:pt x="18144" y="21589"/>
                  <a:pt x="18217" y="21589"/>
                  <a:pt x="18263" y="21543"/>
                </a:cubicBezTo>
                <a:lnTo>
                  <a:pt x="21543" y="18263"/>
                </a:lnTo>
                <a:cubicBezTo>
                  <a:pt x="21589" y="18217"/>
                  <a:pt x="21589" y="18144"/>
                  <a:pt x="21543" y="18098"/>
                </a:cubicBezTo>
                <a:lnTo>
                  <a:pt x="14288" y="10845"/>
                </a:lnTo>
                <a:cubicBezTo>
                  <a:pt x="14258" y="10814"/>
                  <a:pt x="14258" y="10764"/>
                  <a:pt x="14288" y="10733"/>
                </a:cubicBezTo>
                <a:lnTo>
                  <a:pt x="21543" y="3480"/>
                </a:lnTo>
                <a:cubicBezTo>
                  <a:pt x="21588" y="3434"/>
                  <a:pt x="21588" y="3360"/>
                  <a:pt x="21543" y="3315"/>
                </a:cubicBezTo>
                <a:lnTo>
                  <a:pt x="18263" y="35"/>
                </a:lnTo>
                <a:cubicBezTo>
                  <a:pt x="18217" y="-11"/>
                  <a:pt x="18144" y="-11"/>
                  <a:pt x="18098" y="35"/>
                </a:cubicBezTo>
                <a:lnTo>
                  <a:pt x="10845" y="7290"/>
                </a:lnTo>
                <a:cubicBezTo>
                  <a:pt x="10814" y="7320"/>
                  <a:pt x="10765" y="7320"/>
                  <a:pt x="10735" y="7290"/>
                </a:cubicBezTo>
                <a:lnTo>
                  <a:pt x="3480" y="35"/>
                </a:lnTo>
                <a:cubicBezTo>
                  <a:pt x="3457" y="12"/>
                  <a:pt x="3428" y="1"/>
                  <a:pt x="3398" y="1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68579" rIns="68579" anchor="ctr"/>
          <a:lstStyle/>
          <a:p>
            <a:pPr defTabSz="311574">
              <a:lnSpc>
                <a:spcPct val="120000"/>
              </a:lnSpc>
              <a:defRPr sz="900" spc="-36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 sz="1350"/>
          </a:p>
        </p:txBody>
      </p:sp>
      <p:sp>
        <p:nvSpPr>
          <p:cNvPr id="504" name="Sinal de Multiplicação">
            <a:extLst>
              <a:ext uri="{FF2B5EF4-FFF2-40B4-BE49-F238E27FC236}">
                <a16:creationId xmlns:a16="http://schemas.microsoft.com/office/drawing/2014/main" id="{05922014-F75C-0598-3BA8-A95B0C1510F9}"/>
              </a:ext>
            </a:extLst>
          </p:cNvPr>
          <p:cNvSpPr/>
          <p:nvPr/>
        </p:nvSpPr>
        <p:spPr>
          <a:xfrm rot="18900000">
            <a:off x="9801918" y="5052188"/>
            <a:ext cx="952503" cy="9525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7" h="21577" extrusionOk="0">
                <a:moveTo>
                  <a:pt x="3398" y="1"/>
                </a:moveTo>
                <a:cubicBezTo>
                  <a:pt x="3368" y="1"/>
                  <a:pt x="3338" y="12"/>
                  <a:pt x="3315" y="35"/>
                </a:cubicBezTo>
                <a:lnTo>
                  <a:pt x="35" y="3315"/>
                </a:lnTo>
                <a:cubicBezTo>
                  <a:pt x="-11" y="3361"/>
                  <a:pt x="-11" y="3434"/>
                  <a:pt x="35" y="3480"/>
                </a:cubicBezTo>
                <a:lnTo>
                  <a:pt x="7290" y="10733"/>
                </a:lnTo>
                <a:cubicBezTo>
                  <a:pt x="7320" y="10764"/>
                  <a:pt x="7320" y="10813"/>
                  <a:pt x="7290" y="10843"/>
                </a:cubicBezTo>
                <a:lnTo>
                  <a:pt x="35" y="18098"/>
                </a:lnTo>
                <a:cubicBezTo>
                  <a:pt x="-11" y="18144"/>
                  <a:pt x="-11" y="18217"/>
                  <a:pt x="35" y="18263"/>
                </a:cubicBezTo>
                <a:lnTo>
                  <a:pt x="3315" y="21543"/>
                </a:lnTo>
                <a:cubicBezTo>
                  <a:pt x="3361" y="21589"/>
                  <a:pt x="3434" y="21589"/>
                  <a:pt x="3480" y="21543"/>
                </a:cubicBezTo>
                <a:lnTo>
                  <a:pt x="10733" y="14288"/>
                </a:lnTo>
                <a:cubicBezTo>
                  <a:pt x="10764" y="14258"/>
                  <a:pt x="10814" y="14258"/>
                  <a:pt x="10845" y="14288"/>
                </a:cubicBezTo>
                <a:lnTo>
                  <a:pt x="18098" y="21543"/>
                </a:lnTo>
                <a:cubicBezTo>
                  <a:pt x="18144" y="21589"/>
                  <a:pt x="18217" y="21589"/>
                  <a:pt x="18263" y="21543"/>
                </a:cubicBezTo>
                <a:lnTo>
                  <a:pt x="21543" y="18263"/>
                </a:lnTo>
                <a:cubicBezTo>
                  <a:pt x="21589" y="18217"/>
                  <a:pt x="21589" y="18144"/>
                  <a:pt x="21543" y="18098"/>
                </a:cubicBezTo>
                <a:lnTo>
                  <a:pt x="14288" y="10845"/>
                </a:lnTo>
                <a:cubicBezTo>
                  <a:pt x="14258" y="10814"/>
                  <a:pt x="14258" y="10764"/>
                  <a:pt x="14288" y="10733"/>
                </a:cubicBezTo>
                <a:lnTo>
                  <a:pt x="21543" y="3480"/>
                </a:lnTo>
                <a:cubicBezTo>
                  <a:pt x="21588" y="3434"/>
                  <a:pt x="21588" y="3360"/>
                  <a:pt x="21543" y="3315"/>
                </a:cubicBezTo>
                <a:lnTo>
                  <a:pt x="18263" y="35"/>
                </a:lnTo>
                <a:cubicBezTo>
                  <a:pt x="18217" y="-11"/>
                  <a:pt x="18144" y="-11"/>
                  <a:pt x="18098" y="35"/>
                </a:cubicBezTo>
                <a:lnTo>
                  <a:pt x="10845" y="7290"/>
                </a:lnTo>
                <a:cubicBezTo>
                  <a:pt x="10814" y="7320"/>
                  <a:pt x="10765" y="7320"/>
                  <a:pt x="10735" y="7290"/>
                </a:cubicBezTo>
                <a:lnTo>
                  <a:pt x="3480" y="35"/>
                </a:lnTo>
                <a:cubicBezTo>
                  <a:pt x="3457" y="12"/>
                  <a:pt x="3428" y="1"/>
                  <a:pt x="3398" y="1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68579" rIns="68579" anchor="ctr"/>
          <a:lstStyle/>
          <a:p>
            <a:pPr defTabSz="311574">
              <a:lnSpc>
                <a:spcPct val="120000"/>
              </a:lnSpc>
              <a:defRPr sz="900" spc="-36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 sz="1350"/>
          </a:p>
        </p:txBody>
      </p:sp>
      <p:sp>
        <p:nvSpPr>
          <p:cNvPr id="505" name="Retângulo">
            <a:extLst>
              <a:ext uri="{FF2B5EF4-FFF2-40B4-BE49-F238E27FC236}">
                <a16:creationId xmlns:a16="http://schemas.microsoft.com/office/drawing/2014/main" id="{94202AC1-7A5C-C322-DAD0-D1A3E2CC65F6}"/>
              </a:ext>
            </a:extLst>
          </p:cNvPr>
          <p:cNvSpPr/>
          <p:nvPr/>
        </p:nvSpPr>
        <p:spPr>
          <a:xfrm>
            <a:off x="5621866" y="5528440"/>
            <a:ext cx="952503" cy="19516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68579" rIns="68579" anchor="ctr"/>
          <a:lstStyle/>
          <a:p>
            <a:pPr defTabSz="311574">
              <a:lnSpc>
                <a:spcPct val="120000"/>
              </a:lnSpc>
              <a:defRPr sz="900" spc="-36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 sz="135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C98F1C7-7C67-0E38-961E-0952C7644043}"/>
              </a:ext>
            </a:extLst>
          </p:cNvPr>
          <p:cNvSpPr txBox="1"/>
          <p:nvPr/>
        </p:nvSpPr>
        <p:spPr>
          <a:xfrm>
            <a:off x="4190999" y="1104900"/>
            <a:ext cx="12801601" cy="7525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pt-BR" sz="4000" b="1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AVALIAR: Medir e Corrigir a Rota</a:t>
            </a:r>
            <a:endParaRPr lang="pt-BR" sz="4000" dirty="0"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pt-BR" sz="3400" b="1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Objetivo:</a:t>
            </a:r>
            <a:r>
              <a:rPr lang="pt-BR" sz="340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 Acompanhar o progresso e ajustar o que for necessário.</a:t>
            </a:r>
            <a:endParaRPr lang="pt-BR" sz="3400" dirty="0"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>
              <a:buNone/>
            </a:pPr>
            <a:endParaRPr lang="pt-BR" sz="3400" b="1" dirty="0">
              <a:solidFill>
                <a:srgbClr val="000000"/>
              </a:solidFill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pt-BR" sz="3400" b="1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Ações práticas:</a:t>
            </a:r>
            <a:endParaRPr lang="pt-BR" sz="3400" dirty="0"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buSzPts val="1000"/>
              <a:tabLst>
                <a:tab pos="457200" algn="l"/>
              </a:tabLst>
            </a:pPr>
            <a:r>
              <a:rPr lang="pt-BR" sz="340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1. Reuniões mensais de avaliação com a liderança.</a:t>
            </a:r>
          </a:p>
          <a:p>
            <a:pPr lvl="0">
              <a:lnSpc>
                <a:spcPct val="150000"/>
              </a:lnSpc>
              <a:buSzPts val="1000"/>
              <a:tabLst>
                <a:tab pos="457200" algn="l"/>
              </a:tabLst>
            </a:pPr>
            <a:r>
              <a:rPr lang="pt-BR" sz="340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2. Analisar dados: participação, novos convertidos, envolvimento dos membros.</a:t>
            </a:r>
          </a:p>
          <a:p>
            <a:pPr lvl="0">
              <a:lnSpc>
                <a:spcPct val="150000"/>
              </a:lnSpc>
              <a:buSzPts val="1000"/>
              <a:tabLst>
                <a:tab pos="457200" algn="l"/>
              </a:tabLst>
            </a:pPr>
            <a:r>
              <a:rPr lang="pt-BR" sz="340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3. Corrigir ações que não estão gerando frutos.</a:t>
            </a:r>
          </a:p>
          <a:p>
            <a:pPr lvl="0">
              <a:lnSpc>
                <a:spcPct val="150000"/>
              </a:lnSpc>
              <a:buSzPts val="1000"/>
              <a:tabLst>
                <a:tab pos="457200" algn="l"/>
              </a:tabLst>
            </a:pPr>
            <a:r>
              <a:rPr lang="pt-BR" sz="340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4. Celebrar os avanços com a igreja, mesmo os pequenos!</a:t>
            </a: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endParaRPr lang="pt-BR" sz="3400" dirty="0">
              <a:solidFill>
                <a:srgbClr val="000000"/>
              </a:solidFill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r>
              <a:rPr lang="pt-BR" sz="3400" i="1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“Examinem tudo. Retenham o que é bom.”</a:t>
            </a:r>
            <a:r>
              <a:rPr lang="pt-BR" sz="340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 (1 Tessalonicenses 5:21)</a:t>
            </a:r>
            <a:endParaRPr lang="pt-BR" sz="3400" dirty="0"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04205589"/>
      </p:ext>
    </p:extLst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AE1C4A-E436-9AB3-CF61-3929D32BF6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605AB59-6D0B-B6C7-C1C1-27A889EA5148}"/>
              </a:ext>
            </a:extLst>
          </p:cNvPr>
          <p:cNvSpPr/>
          <p:nvPr/>
        </p:nvSpPr>
        <p:spPr>
          <a:xfrm>
            <a:off x="-23421" y="-190500"/>
            <a:ext cx="18311421" cy="10503408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8079" b="-1807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03" name="Sinal de Multiplicação">
            <a:extLst>
              <a:ext uri="{FF2B5EF4-FFF2-40B4-BE49-F238E27FC236}">
                <a16:creationId xmlns:a16="http://schemas.microsoft.com/office/drawing/2014/main" id="{01BA8ACF-5964-7E17-E95F-70654498D3CB}"/>
              </a:ext>
            </a:extLst>
          </p:cNvPr>
          <p:cNvSpPr/>
          <p:nvPr/>
        </p:nvSpPr>
        <p:spPr>
          <a:xfrm>
            <a:off x="13941557" y="5052187"/>
            <a:ext cx="952503" cy="9525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7" h="21577" extrusionOk="0">
                <a:moveTo>
                  <a:pt x="3398" y="1"/>
                </a:moveTo>
                <a:cubicBezTo>
                  <a:pt x="3368" y="1"/>
                  <a:pt x="3338" y="12"/>
                  <a:pt x="3315" y="35"/>
                </a:cubicBezTo>
                <a:lnTo>
                  <a:pt x="35" y="3315"/>
                </a:lnTo>
                <a:cubicBezTo>
                  <a:pt x="-11" y="3361"/>
                  <a:pt x="-11" y="3434"/>
                  <a:pt x="35" y="3480"/>
                </a:cubicBezTo>
                <a:lnTo>
                  <a:pt x="7290" y="10733"/>
                </a:lnTo>
                <a:cubicBezTo>
                  <a:pt x="7320" y="10764"/>
                  <a:pt x="7320" y="10813"/>
                  <a:pt x="7290" y="10843"/>
                </a:cubicBezTo>
                <a:lnTo>
                  <a:pt x="35" y="18098"/>
                </a:lnTo>
                <a:cubicBezTo>
                  <a:pt x="-11" y="18144"/>
                  <a:pt x="-11" y="18217"/>
                  <a:pt x="35" y="18263"/>
                </a:cubicBezTo>
                <a:lnTo>
                  <a:pt x="3315" y="21543"/>
                </a:lnTo>
                <a:cubicBezTo>
                  <a:pt x="3361" y="21589"/>
                  <a:pt x="3434" y="21589"/>
                  <a:pt x="3480" y="21543"/>
                </a:cubicBezTo>
                <a:lnTo>
                  <a:pt x="10733" y="14288"/>
                </a:lnTo>
                <a:cubicBezTo>
                  <a:pt x="10764" y="14258"/>
                  <a:pt x="10814" y="14258"/>
                  <a:pt x="10845" y="14288"/>
                </a:cubicBezTo>
                <a:lnTo>
                  <a:pt x="18098" y="21543"/>
                </a:lnTo>
                <a:cubicBezTo>
                  <a:pt x="18144" y="21589"/>
                  <a:pt x="18217" y="21589"/>
                  <a:pt x="18263" y="21543"/>
                </a:cubicBezTo>
                <a:lnTo>
                  <a:pt x="21543" y="18263"/>
                </a:lnTo>
                <a:cubicBezTo>
                  <a:pt x="21589" y="18217"/>
                  <a:pt x="21589" y="18144"/>
                  <a:pt x="21543" y="18098"/>
                </a:cubicBezTo>
                <a:lnTo>
                  <a:pt x="14288" y="10845"/>
                </a:lnTo>
                <a:cubicBezTo>
                  <a:pt x="14258" y="10814"/>
                  <a:pt x="14258" y="10764"/>
                  <a:pt x="14288" y="10733"/>
                </a:cubicBezTo>
                <a:lnTo>
                  <a:pt x="21543" y="3480"/>
                </a:lnTo>
                <a:cubicBezTo>
                  <a:pt x="21588" y="3434"/>
                  <a:pt x="21588" y="3360"/>
                  <a:pt x="21543" y="3315"/>
                </a:cubicBezTo>
                <a:lnTo>
                  <a:pt x="18263" y="35"/>
                </a:lnTo>
                <a:cubicBezTo>
                  <a:pt x="18217" y="-11"/>
                  <a:pt x="18144" y="-11"/>
                  <a:pt x="18098" y="35"/>
                </a:cubicBezTo>
                <a:lnTo>
                  <a:pt x="10845" y="7290"/>
                </a:lnTo>
                <a:cubicBezTo>
                  <a:pt x="10814" y="7320"/>
                  <a:pt x="10765" y="7320"/>
                  <a:pt x="10735" y="7290"/>
                </a:cubicBezTo>
                <a:lnTo>
                  <a:pt x="3480" y="35"/>
                </a:lnTo>
                <a:cubicBezTo>
                  <a:pt x="3457" y="12"/>
                  <a:pt x="3428" y="1"/>
                  <a:pt x="3398" y="1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68579" rIns="68579" anchor="ctr"/>
          <a:lstStyle/>
          <a:p>
            <a:pPr defTabSz="311574">
              <a:lnSpc>
                <a:spcPct val="120000"/>
              </a:lnSpc>
              <a:defRPr sz="900" spc="-36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 sz="1350"/>
          </a:p>
        </p:txBody>
      </p:sp>
      <p:sp>
        <p:nvSpPr>
          <p:cNvPr id="504" name="Sinal de Multiplicação">
            <a:extLst>
              <a:ext uri="{FF2B5EF4-FFF2-40B4-BE49-F238E27FC236}">
                <a16:creationId xmlns:a16="http://schemas.microsoft.com/office/drawing/2014/main" id="{DA567D49-5F97-9936-A290-DFB878640562}"/>
              </a:ext>
            </a:extLst>
          </p:cNvPr>
          <p:cNvSpPr/>
          <p:nvPr/>
        </p:nvSpPr>
        <p:spPr>
          <a:xfrm rot="18900000">
            <a:off x="9801918" y="5052188"/>
            <a:ext cx="952503" cy="9525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7" h="21577" extrusionOk="0">
                <a:moveTo>
                  <a:pt x="3398" y="1"/>
                </a:moveTo>
                <a:cubicBezTo>
                  <a:pt x="3368" y="1"/>
                  <a:pt x="3338" y="12"/>
                  <a:pt x="3315" y="35"/>
                </a:cubicBezTo>
                <a:lnTo>
                  <a:pt x="35" y="3315"/>
                </a:lnTo>
                <a:cubicBezTo>
                  <a:pt x="-11" y="3361"/>
                  <a:pt x="-11" y="3434"/>
                  <a:pt x="35" y="3480"/>
                </a:cubicBezTo>
                <a:lnTo>
                  <a:pt x="7290" y="10733"/>
                </a:lnTo>
                <a:cubicBezTo>
                  <a:pt x="7320" y="10764"/>
                  <a:pt x="7320" y="10813"/>
                  <a:pt x="7290" y="10843"/>
                </a:cubicBezTo>
                <a:lnTo>
                  <a:pt x="35" y="18098"/>
                </a:lnTo>
                <a:cubicBezTo>
                  <a:pt x="-11" y="18144"/>
                  <a:pt x="-11" y="18217"/>
                  <a:pt x="35" y="18263"/>
                </a:cubicBezTo>
                <a:lnTo>
                  <a:pt x="3315" y="21543"/>
                </a:lnTo>
                <a:cubicBezTo>
                  <a:pt x="3361" y="21589"/>
                  <a:pt x="3434" y="21589"/>
                  <a:pt x="3480" y="21543"/>
                </a:cubicBezTo>
                <a:lnTo>
                  <a:pt x="10733" y="14288"/>
                </a:lnTo>
                <a:cubicBezTo>
                  <a:pt x="10764" y="14258"/>
                  <a:pt x="10814" y="14258"/>
                  <a:pt x="10845" y="14288"/>
                </a:cubicBezTo>
                <a:lnTo>
                  <a:pt x="18098" y="21543"/>
                </a:lnTo>
                <a:cubicBezTo>
                  <a:pt x="18144" y="21589"/>
                  <a:pt x="18217" y="21589"/>
                  <a:pt x="18263" y="21543"/>
                </a:cubicBezTo>
                <a:lnTo>
                  <a:pt x="21543" y="18263"/>
                </a:lnTo>
                <a:cubicBezTo>
                  <a:pt x="21589" y="18217"/>
                  <a:pt x="21589" y="18144"/>
                  <a:pt x="21543" y="18098"/>
                </a:cubicBezTo>
                <a:lnTo>
                  <a:pt x="14288" y="10845"/>
                </a:lnTo>
                <a:cubicBezTo>
                  <a:pt x="14258" y="10814"/>
                  <a:pt x="14258" y="10764"/>
                  <a:pt x="14288" y="10733"/>
                </a:cubicBezTo>
                <a:lnTo>
                  <a:pt x="21543" y="3480"/>
                </a:lnTo>
                <a:cubicBezTo>
                  <a:pt x="21588" y="3434"/>
                  <a:pt x="21588" y="3360"/>
                  <a:pt x="21543" y="3315"/>
                </a:cubicBezTo>
                <a:lnTo>
                  <a:pt x="18263" y="35"/>
                </a:lnTo>
                <a:cubicBezTo>
                  <a:pt x="18217" y="-11"/>
                  <a:pt x="18144" y="-11"/>
                  <a:pt x="18098" y="35"/>
                </a:cubicBezTo>
                <a:lnTo>
                  <a:pt x="10845" y="7290"/>
                </a:lnTo>
                <a:cubicBezTo>
                  <a:pt x="10814" y="7320"/>
                  <a:pt x="10765" y="7320"/>
                  <a:pt x="10735" y="7290"/>
                </a:cubicBezTo>
                <a:lnTo>
                  <a:pt x="3480" y="35"/>
                </a:lnTo>
                <a:cubicBezTo>
                  <a:pt x="3457" y="12"/>
                  <a:pt x="3428" y="1"/>
                  <a:pt x="3398" y="1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68579" rIns="68579" anchor="ctr"/>
          <a:lstStyle/>
          <a:p>
            <a:pPr defTabSz="311574">
              <a:lnSpc>
                <a:spcPct val="120000"/>
              </a:lnSpc>
              <a:defRPr sz="900" spc="-36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 sz="1350"/>
          </a:p>
        </p:txBody>
      </p:sp>
      <p:sp>
        <p:nvSpPr>
          <p:cNvPr id="505" name="Retângulo">
            <a:extLst>
              <a:ext uri="{FF2B5EF4-FFF2-40B4-BE49-F238E27FC236}">
                <a16:creationId xmlns:a16="http://schemas.microsoft.com/office/drawing/2014/main" id="{CB84C564-D852-0634-10E4-C0D339597287}"/>
              </a:ext>
            </a:extLst>
          </p:cNvPr>
          <p:cNvSpPr/>
          <p:nvPr/>
        </p:nvSpPr>
        <p:spPr>
          <a:xfrm>
            <a:off x="5621866" y="5528440"/>
            <a:ext cx="952503" cy="19516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68579" rIns="68579" anchor="ctr"/>
          <a:lstStyle/>
          <a:p>
            <a:pPr defTabSz="311574">
              <a:lnSpc>
                <a:spcPct val="120000"/>
              </a:lnSpc>
              <a:defRPr sz="900" spc="-36">
                <a:solidFill>
                  <a:srgbClr val="FFFFFF"/>
                </a:solidFill>
                <a:latin typeface="Canela Deck Bold"/>
                <a:ea typeface="Canela Deck Bold"/>
                <a:cs typeface="Canela Deck Bold"/>
                <a:sym typeface="Canela Deck Bold"/>
              </a:defRPr>
            </a:pPr>
            <a:endParaRPr sz="135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0EC7CA5-81F2-A98D-5DDB-63BE2AC61C87}"/>
              </a:ext>
            </a:extLst>
          </p:cNvPr>
          <p:cNvSpPr txBox="1"/>
          <p:nvPr/>
        </p:nvSpPr>
        <p:spPr>
          <a:xfrm>
            <a:off x="4191000" y="266700"/>
            <a:ext cx="12725401" cy="10141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pt-BR" sz="4000" b="1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MULTIPLICAR: Frutificar Novamente</a:t>
            </a:r>
            <a:endParaRPr lang="pt-BR" sz="4000" dirty="0"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pt-BR" sz="3400" b="1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Objetivo:</a:t>
            </a:r>
            <a:r>
              <a:rPr lang="pt-BR" sz="340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 Gerar vida nova, plantar, servir e expandir a missão da igreja.</a:t>
            </a:r>
          </a:p>
          <a:p>
            <a:pPr>
              <a:buNone/>
            </a:pPr>
            <a:endParaRPr lang="pt-BR" sz="3400" dirty="0"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pt-BR" sz="3400" b="1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Ações práticas:</a:t>
            </a:r>
            <a:endParaRPr lang="pt-BR" sz="3400" dirty="0"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buSzPts val="1000"/>
              <a:tabLst>
                <a:tab pos="457200" algn="l"/>
              </a:tabLst>
            </a:pPr>
            <a:r>
              <a:rPr lang="pt-BR" sz="340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1. Formar e enviar líderes para iniciar novos grupos.</a:t>
            </a:r>
          </a:p>
          <a:p>
            <a:pPr lvl="0">
              <a:lnSpc>
                <a:spcPct val="150000"/>
              </a:lnSpc>
              <a:buSzPts val="1000"/>
              <a:tabLst>
                <a:tab pos="457200" algn="l"/>
              </a:tabLst>
            </a:pPr>
            <a:r>
              <a:rPr lang="pt-BR" sz="340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2. Apoiar a plantação de novas igrejas (diretamente ou em parceria).</a:t>
            </a:r>
          </a:p>
          <a:p>
            <a:pPr lvl="0">
              <a:lnSpc>
                <a:spcPct val="150000"/>
              </a:lnSpc>
              <a:buSzPts val="1000"/>
              <a:tabLst>
                <a:tab pos="457200" algn="l"/>
              </a:tabLst>
            </a:pPr>
            <a:r>
              <a:rPr lang="pt-BR" sz="340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3. Compartilhar testemunhos de transformação dentro e fora da igreja.</a:t>
            </a:r>
          </a:p>
          <a:p>
            <a:pPr lvl="0">
              <a:lnSpc>
                <a:spcPct val="150000"/>
              </a:lnSpc>
              <a:buSzPts val="1000"/>
              <a:tabLst>
                <a:tab pos="457200" algn="l"/>
              </a:tabLst>
            </a:pPr>
            <a:r>
              <a:rPr lang="pt-BR" sz="340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4. Manter o ciclo de reavaliação e renovação como parte da cultura da igreja.</a:t>
            </a: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endParaRPr lang="pt-BR" sz="3400" dirty="0">
              <a:solidFill>
                <a:srgbClr val="000000"/>
              </a:solidFill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endParaRPr lang="pt-BR" sz="3400" dirty="0">
              <a:solidFill>
                <a:srgbClr val="000000"/>
              </a:solidFill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r>
              <a:rPr lang="pt-BR" sz="340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 </a:t>
            </a:r>
            <a:r>
              <a:rPr lang="pt-BR" sz="3400" i="1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“Ide por todo o mundo e pregai o evangelho...”</a:t>
            </a:r>
            <a:r>
              <a:rPr lang="pt-BR" sz="340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 (Marcos 16:15)</a:t>
            </a:r>
            <a:endParaRPr lang="pt-BR" sz="3400" dirty="0"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16873333"/>
      </p:ext>
    </p:extLst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953CCD-0F6D-AB6B-6F1B-8BC19793A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692B3E4-1034-70FB-1063-98A0BD450F99}"/>
              </a:ext>
            </a:extLst>
          </p:cNvPr>
          <p:cNvSpPr/>
          <p:nvPr/>
        </p:nvSpPr>
        <p:spPr>
          <a:xfrm>
            <a:off x="0" y="0"/>
            <a:ext cx="18288000" cy="10493619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algn="ctr">
              <a:lnSpc>
                <a:spcPct val="300000"/>
              </a:lnSpc>
              <a:spcBef>
                <a:spcPct val="0"/>
              </a:spcBef>
            </a:pPr>
            <a:endParaRPr lang="en-US" sz="6000" b="1" dirty="0">
              <a:solidFill>
                <a:srgbClr val="000000"/>
              </a:solidFill>
              <a:latin typeface="Antonio Bold"/>
              <a:ea typeface="Antonio Bold"/>
              <a:cs typeface="Antonio Bold"/>
              <a:sym typeface="Antonio Bold"/>
            </a:endParaRPr>
          </a:p>
        </p:txBody>
      </p:sp>
      <p:pic>
        <p:nvPicPr>
          <p:cNvPr id="6" name="Imagem 5" descr="Foto preta e branca de um prédio&#10;&#10;O conteúdo gerado por IA pode estar incorreto.">
            <a:extLst>
              <a:ext uri="{FF2B5EF4-FFF2-40B4-BE49-F238E27FC236}">
                <a16:creationId xmlns:a16="http://schemas.microsoft.com/office/drawing/2014/main" id="{92682F5D-F1CC-A5D1-CDD3-C0060A8474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028700"/>
            <a:ext cx="16687800" cy="8534400"/>
          </a:xfrm>
          <a:prstGeom prst="rect">
            <a:avLst/>
          </a:prstGeom>
        </p:spPr>
      </p:pic>
      <p:pic>
        <p:nvPicPr>
          <p:cNvPr id="3" name="Imagem 2" descr="Texto&#10;&#10;O conteúdo gerado por IA pode estar incorreto.">
            <a:extLst>
              <a:ext uri="{FF2B5EF4-FFF2-40B4-BE49-F238E27FC236}">
                <a16:creationId xmlns:a16="http://schemas.microsoft.com/office/drawing/2014/main" id="{034DC881-AF1F-3878-A289-5372AB1690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030705"/>
            <a:ext cx="16687800" cy="861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945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FFCAFA-7DD7-A1B5-46E6-A8675DF87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29B8189-7125-2C16-E556-3381D018D99F}"/>
              </a:ext>
            </a:extLst>
          </p:cNvPr>
          <p:cNvSpPr/>
          <p:nvPr/>
        </p:nvSpPr>
        <p:spPr>
          <a:xfrm>
            <a:off x="0" y="0"/>
            <a:ext cx="18288000" cy="10493619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algn="ctr">
              <a:lnSpc>
                <a:spcPct val="300000"/>
              </a:lnSpc>
              <a:spcBef>
                <a:spcPct val="0"/>
              </a:spcBef>
            </a:pPr>
            <a:endParaRPr lang="en-US" sz="6000" b="1" dirty="0">
              <a:solidFill>
                <a:srgbClr val="000000"/>
              </a:solidFill>
              <a:latin typeface="Antonio Bold"/>
              <a:ea typeface="Antonio Bold"/>
              <a:cs typeface="Antonio Bold"/>
              <a:sym typeface="Antonio Bold"/>
            </a:endParaRPr>
          </a:p>
        </p:txBody>
      </p:sp>
      <p:pic>
        <p:nvPicPr>
          <p:cNvPr id="6" name="Imagem 5" descr="Foto preta e branca de um prédio&#10;&#10;O conteúdo gerado por IA pode estar incorreto.">
            <a:extLst>
              <a:ext uri="{FF2B5EF4-FFF2-40B4-BE49-F238E27FC236}">
                <a16:creationId xmlns:a16="http://schemas.microsoft.com/office/drawing/2014/main" id="{580EC166-E523-764F-5589-0199BF058E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028700"/>
            <a:ext cx="16611600" cy="8534400"/>
          </a:xfrm>
          <a:prstGeom prst="roundRect">
            <a:avLst>
              <a:gd name="adj" fmla="val 3741"/>
            </a:avLst>
          </a:prstGeom>
        </p:spPr>
      </p:pic>
      <p:pic>
        <p:nvPicPr>
          <p:cNvPr id="4" name="Imagem 3" descr="Texto&#10;&#10;Descrição gerada automaticamente">
            <a:extLst>
              <a:ext uri="{FF2B5EF4-FFF2-40B4-BE49-F238E27FC236}">
                <a16:creationId xmlns:a16="http://schemas.microsoft.com/office/drawing/2014/main" id="{EE08CB5E-4E15-F3C9-A9B4-59CD4D216C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635" y="1614386"/>
            <a:ext cx="4672280" cy="7511897"/>
          </a:xfrm>
          <a:prstGeom prst="rect">
            <a:avLst/>
          </a:prstGeom>
        </p:spPr>
      </p:pic>
      <p:pic>
        <p:nvPicPr>
          <p:cNvPr id="5" name="Imagem 4" descr="Uma imagem contendo pessoa, mesa, mulher, menina&#10;&#10;Descrição gerada automaticamente">
            <a:extLst>
              <a:ext uri="{FF2B5EF4-FFF2-40B4-BE49-F238E27FC236}">
                <a16:creationId xmlns:a16="http://schemas.microsoft.com/office/drawing/2014/main" id="{39713709-9590-14CD-9156-FD4EEDB4D8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1898" y="1614386"/>
            <a:ext cx="4810023" cy="751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560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D584B-74F6-5468-6F02-F468937BC0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52EEBC-0E53-EDAB-D4FD-CD24A275E8A5}"/>
              </a:ext>
            </a:extLst>
          </p:cNvPr>
          <p:cNvSpPr/>
          <p:nvPr/>
        </p:nvSpPr>
        <p:spPr>
          <a:xfrm>
            <a:off x="0" y="0"/>
            <a:ext cx="18288000" cy="10493619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algn="ctr">
              <a:lnSpc>
                <a:spcPct val="300000"/>
              </a:lnSpc>
              <a:spcBef>
                <a:spcPct val="0"/>
              </a:spcBef>
            </a:pPr>
            <a:endParaRPr lang="en-US" sz="6000" b="1" dirty="0">
              <a:solidFill>
                <a:srgbClr val="000000"/>
              </a:solidFill>
              <a:latin typeface="Antonio Bold"/>
              <a:ea typeface="Antonio Bold"/>
              <a:cs typeface="Antonio Bold"/>
              <a:sym typeface="Antonio Bold"/>
            </a:endParaRPr>
          </a:p>
        </p:txBody>
      </p:sp>
      <p:pic>
        <p:nvPicPr>
          <p:cNvPr id="7" name="Imagem 6" descr="Foto preta e branca de um prédio&#10;&#10;O conteúdo gerado por IA pode estar incorreto.">
            <a:extLst>
              <a:ext uri="{FF2B5EF4-FFF2-40B4-BE49-F238E27FC236}">
                <a16:creationId xmlns:a16="http://schemas.microsoft.com/office/drawing/2014/main" id="{3243897A-3235-F2F4-3FB8-35095C42DD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028700"/>
            <a:ext cx="16611600" cy="8534400"/>
          </a:xfrm>
          <a:prstGeom prst="roundRect">
            <a:avLst>
              <a:gd name="adj" fmla="val 3741"/>
            </a:avLst>
          </a:prstGeom>
        </p:spPr>
      </p:pic>
      <p:pic>
        <p:nvPicPr>
          <p:cNvPr id="3" name="Imagem 2" descr="Mulher de calcinha e sutiã&#10;&#10;Descrição gerada automaticamente">
            <a:extLst>
              <a:ext uri="{FF2B5EF4-FFF2-40B4-BE49-F238E27FC236}">
                <a16:creationId xmlns:a16="http://schemas.microsoft.com/office/drawing/2014/main" id="{7C7D092C-3BA7-37BB-59C6-2AECA52BAC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187" y="1660357"/>
            <a:ext cx="4900819" cy="7620001"/>
          </a:xfrm>
          <a:prstGeom prst="rect">
            <a:avLst/>
          </a:prstGeom>
        </p:spPr>
      </p:pic>
      <p:pic>
        <p:nvPicPr>
          <p:cNvPr id="4" name="Imagem 3" descr="Uma imagem contendo jogador, morcego, beisebol, bola&#10;&#10;Descrição gerada automaticamente">
            <a:extLst>
              <a:ext uri="{FF2B5EF4-FFF2-40B4-BE49-F238E27FC236}">
                <a16:creationId xmlns:a16="http://schemas.microsoft.com/office/drawing/2014/main" id="{01A35793-44F9-E41C-EC1B-D63960EDBF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8899" y="1660357"/>
            <a:ext cx="4649955" cy="7620001"/>
          </a:xfrm>
          <a:prstGeom prst="rect">
            <a:avLst/>
          </a:prstGeom>
        </p:spPr>
      </p:pic>
      <p:pic>
        <p:nvPicPr>
          <p:cNvPr id="5" name="Imagem 4" descr="Uma imagem contendo pessoa, mulher, foto, segurando&#10;&#10;Descrição gerada automaticamente">
            <a:extLst>
              <a:ext uri="{FF2B5EF4-FFF2-40B4-BE49-F238E27FC236}">
                <a16:creationId xmlns:a16="http://schemas.microsoft.com/office/drawing/2014/main" id="{2E74EAC1-8181-CD3C-EE14-3298A755FA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800" y="1638300"/>
            <a:ext cx="4649955" cy="7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713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F15A3B-7DCE-CA63-68C8-A5BDA3C5B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A0E8D5A-D9EB-2D99-A752-71E583AAF164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8079" b="-18079"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7191A000-ABB1-EA4A-8641-D56B317F16F2}"/>
              </a:ext>
            </a:extLst>
          </p:cNvPr>
          <p:cNvSpPr/>
          <p:nvPr/>
        </p:nvSpPr>
        <p:spPr>
          <a:xfrm>
            <a:off x="5106861" y="1727046"/>
            <a:ext cx="678022" cy="837064"/>
          </a:xfrm>
          <a:custGeom>
            <a:avLst/>
            <a:gdLst/>
            <a:ahLst/>
            <a:cxnLst/>
            <a:rect l="l" t="t" r="r" b="b"/>
            <a:pathLst>
              <a:path w="678022" h="837064">
                <a:moveTo>
                  <a:pt x="0" y="0"/>
                </a:moveTo>
                <a:lnTo>
                  <a:pt x="678022" y="0"/>
                </a:lnTo>
                <a:lnTo>
                  <a:pt x="678022" y="837064"/>
                </a:lnTo>
                <a:lnTo>
                  <a:pt x="0" y="8370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96865776-45CD-A39F-C557-743E65EAB084}"/>
              </a:ext>
            </a:extLst>
          </p:cNvPr>
          <p:cNvGrpSpPr/>
          <p:nvPr/>
        </p:nvGrpSpPr>
        <p:grpSpPr>
          <a:xfrm>
            <a:off x="6464835" y="620731"/>
            <a:ext cx="10144603" cy="973734"/>
            <a:chOff x="0" y="-47625"/>
            <a:chExt cx="13526137" cy="1298312"/>
          </a:xfrm>
        </p:grpSpPr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9EE48D7E-B2A7-C938-F6AB-58DAEDD898B1}"/>
                </a:ext>
              </a:extLst>
            </p:cNvPr>
            <p:cNvSpPr txBox="1"/>
            <p:nvPr/>
          </p:nvSpPr>
          <p:spPr>
            <a:xfrm>
              <a:off x="0" y="615812"/>
              <a:ext cx="11894174" cy="6348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4040"/>
                </a:lnSpc>
                <a:spcBef>
                  <a:spcPct val="0"/>
                </a:spcBef>
              </a:pPr>
              <a:endParaRPr lang="en-US" sz="2885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180B640D-7834-61BA-4108-9B7163B1567B}"/>
                </a:ext>
              </a:extLst>
            </p:cNvPr>
            <p:cNvSpPr txBox="1"/>
            <p:nvPr/>
          </p:nvSpPr>
          <p:spPr>
            <a:xfrm>
              <a:off x="0" y="-47625"/>
              <a:ext cx="13526137" cy="6335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93"/>
                </a:lnSpc>
                <a:spcBef>
                  <a:spcPct val="0"/>
                </a:spcBef>
              </a:pPr>
              <a:endParaRPr lang="en-US" sz="2852" b="1" u="none" strike="noStrike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987B3667-2219-6344-D0C9-29A856671780}"/>
              </a:ext>
            </a:extLst>
          </p:cNvPr>
          <p:cNvGrpSpPr/>
          <p:nvPr/>
        </p:nvGrpSpPr>
        <p:grpSpPr>
          <a:xfrm>
            <a:off x="6464835" y="3840432"/>
            <a:ext cx="8892809" cy="1002822"/>
            <a:chOff x="0" y="-57150"/>
            <a:chExt cx="11857079" cy="1337096"/>
          </a:xfrm>
        </p:grpSpPr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62C2496B-883C-8F14-AC15-B97FD84BFB42}"/>
                </a:ext>
              </a:extLst>
            </p:cNvPr>
            <p:cNvSpPr txBox="1"/>
            <p:nvPr/>
          </p:nvSpPr>
          <p:spPr>
            <a:xfrm>
              <a:off x="0" y="616003"/>
              <a:ext cx="11654531" cy="6639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4152"/>
                </a:lnSpc>
                <a:spcBef>
                  <a:spcPct val="0"/>
                </a:spcBef>
              </a:pPr>
              <a:endParaRPr lang="en-US" sz="2966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7101FEB7-17E9-1A19-B72D-C0ED6BE1561B}"/>
                </a:ext>
              </a:extLst>
            </p:cNvPr>
            <p:cNvSpPr txBox="1"/>
            <p:nvPr/>
          </p:nvSpPr>
          <p:spPr>
            <a:xfrm>
              <a:off x="0" y="-57150"/>
              <a:ext cx="11857079" cy="6287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0"/>
                </a:lnSpc>
                <a:spcBef>
                  <a:spcPct val="0"/>
                </a:spcBef>
              </a:pPr>
              <a:endParaRPr lang="en-US" sz="2864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</p:txBody>
        </p:sp>
      </p:grpSp>
      <p:sp>
        <p:nvSpPr>
          <p:cNvPr id="12" name="TextBox 12">
            <a:extLst>
              <a:ext uri="{FF2B5EF4-FFF2-40B4-BE49-F238E27FC236}">
                <a16:creationId xmlns:a16="http://schemas.microsoft.com/office/drawing/2014/main" id="{0F5F36E5-200D-0C49-79B2-9E11924AE64B}"/>
              </a:ext>
            </a:extLst>
          </p:cNvPr>
          <p:cNvSpPr txBox="1"/>
          <p:nvPr/>
        </p:nvSpPr>
        <p:spPr>
          <a:xfrm>
            <a:off x="6474360" y="7607362"/>
            <a:ext cx="11028834" cy="475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90"/>
              </a:lnSpc>
              <a:spcBef>
                <a:spcPct val="0"/>
              </a:spcBef>
            </a:pPr>
            <a:endParaRPr lang="en-US" sz="285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" name="AutoShape 14">
            <a:extLst>
              <a:ext uri="{FF2B5EF4-FFF2-40B4-BE49-F238E27FC236}">
                <a16:creationId xmlns:a16="http://schemas.microsoft.com/office/drawing/2014/main" id="{BD1FB688-C4E8-413A-0232-A3C658B50837}"/>
              </a:ext>
            </a:extLst>
          </p:cNvPr>
          <p:cNvSpPr/>
          <p:nvPr/>
        </p:nvSpPr>
        <p:spPr>
          <a:xfrm flipV="1">
            <a:off x="6124859" y="1297347"/>
            <a:ext cx="0" cy="1595251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BAA82BE8-AFD7-A423-F911-DBA085325E72}"/>
              </a:ext>
            </a:extLst>
          </p:cNvPr>
          <p:cNvSpPr/>
          <p:nvPr/>
        </p:nvSpPr>
        <p:spPr>
          <a:xfrm>
            <a:off x="5068761" y="4833755"/>
            <a:ext cx="678022" cy="837064"/>
          </a:xfrm>
          <a:custGeom>
            <a:avLst/>
            <a:gdLst/>
            <a:ahLst/>
            <a:cxnLst/>
            <a:rect l="l" t="t" r="r" b="b"/>
            <a:pathLst>
              <a:path w="678022" h="837064">
                <a:moveTo>
                  <a:pt x="0" y="0"/>
                </a:moveTo>
                <a:lnTo>
                  <a:pt x="678022" y="0"/>
                </a:lnTo>
                <a:lnTo>
                  <a:pt x="678022" y="837065"/>
                </a:lnTo>
                <a:lnTo>
                  <a:pt x="0" y="8370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6" name="AutoShape 16">
            <a:extLst>
              <a:ext uri="{FF2B5EF4-FFF2-40B4-BE49-F238E27FC236}">
                <a16:creationId xmlns:a16="http://schemas.microsoft.com/office/drawing/2014/main" id="{1B8722FE-2ABD-4375-5F1B-80988FE969F1}"/>
              </a:ext>
            </a:extLst>
          </p:cNvPr>
          <p:cNvSpPr/>
          <p:nvPr/>
        </p:nvSpPr>
        <p:spPr>
          <a:xfrm flipV="1">
            <a:off x="6105809" y="4454662"/>
            <a:ext cx="0" cy="1595251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0FF91275-AF31-1737-7FE7-B01AC8FB03C8}"/>
              </a:ext>
            </a:extLst>
          </p:cNvPr>
          <p:cNvSpPr/>
          <p:nvPr/>
        </p:nvSpPr>
        <p:spPr>
          <a:xfrm>
            <a:off x="5068761" y="8041675"/>
            <a:ext cx="678022" cy="837064"/>
          </a:xfrm>
          <a:custGeom>
            <a:avLst/>
            <a:gdLst/>
            <a:ahLst/>
            <a:cxnLst/>
            <a:rect l="l" t="t" r="r" b="b"/>
            <a:pathLst>
              <a:path w="678022" h="837064">
                <a:moveTo>
                  <a:pt x="0" y="0"/>
                </a:moveTo>
                <a:lnTo>
                  <a:pt x="678022" y="0"/>
                </a:lnTo>
                <a:lnTo>
                  <a:pt x="678022" y="837064"/>
                </a:lnTo>
                <a:lnTo>
                  <a:pt x="0" y="8370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8" name="AutoShape 18">
            <a:extLst>
              <a:ext uri="{FF2B5EF4-FFF2-40B4-BE49-F238E27FC236}">
                <a16:creationId xmlns:a16="http://schemas.microsoft.com/office/drawing/2014/main" id="{F116BFD4-8F26-1AC9-6AF9-115F45DA3CDA}"/>
              </a:ext>
            </a:extLst>
          </p:cNvPr>
          <p:cNvSpPr/>
          <p:nvPr/>
        </p:nvSpPr>
        <p:spPr>
          <a:xfrm flipV="1">
            <a:off x="6086759" y="7611977"/>
            <a:ext cx="0" cy="1595251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357EDA2B-FE6C-CABC-C948-4448EAF4A9AB}"/>
              </a:ext>
            </a:extLst>
          </p:cNvPr>
          <p:cNvSpPr txBox="1"/>
          <p:nvPr/>
        </p:nvSpPr>
        <p:spPr>
          <a:xfrm>
            <a:off x="6798129" y="1538126"/>
            <a:ext cx="9144000" cy="9202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71600" hangingPunct="0">
              <a:lnSpc>
                <a:spcPct val="150000"/>
              </a:lnSpc>
            </a:pPr>
            <a:r>
              <a:rPr lang="pt-BR" sz="4000" dirty="0">
                <a:solidFill>
                  <a:srgbClr val="000000"/>
                </a:solidFill>
                <a:sym typeface="Aptos"/>
              </a:rPr>
              <a:t>Grupo - 13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74A0DC53-4D5A-9936-2471-71A45830AF82}"/>
              </a:ext>
            </a:extLst>
          </p:cNvPr>
          <p:cNvSpPr txBox="1"/>
          <p:nvPr/>
        </p:nvSpPr>
        <p:spPr>
          <a:xfrm>
            <a:off x="7086600" y="4621489"/>
            <a:ext cx="9144000" cy="9202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71600" hangingPunct="0">
              <a:lnSpc>
                <a:spcPct val="150000"/>
              </a:lnSpc>
            </a:pPr>
            <a:r>
              <a:rPr lang="pt-BR" sz="4000" dirty="0"/>
              <a:t>Igreja - 16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396E82E9-531E-5B73-0DF5-374635C42982}"/>
              </a:ext>
            </a:extLst>
          </p:cNvPr>
          <p:cNvSpPr txBox="1"/>
          <p:nvPr/>
        </p:nvSpPr>
        <p:spPr>
          <a:xfrm>
            <a:off x="6629400" y="7837587"/>
            <a:ext cx="9144000" cy="9202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71600" hangingPunct="0">
              <a:lnSpc>
                <a:spcPct val="150000"/>
              </a:lnSpc>
            </a:pPr>
            <a:r>
              <a:rPr lang="pt-BR" sz="4000" dirty="0">
                <a:solidFill>
                  <a:srgbClr val="000000"/>
                </a:solidFill>
                <a:sym typeface="Aptos"/>
              </a:rPr>
              <a:t>Sede de Distrito - 5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0CB5B6D2-A530-F7F4-46A5-5CB041F572BC}"/>
              </a:ext>
            </a:extLst>
          </p:cNvPr>
          <p:cNvSpPr txBox="1"/>
          <p:nvPr/>
        </p:nvSpPr>
        <p:spPr>
          <a:xfrm>
            <a:off x="7560224" y="374017"/>
            <a:ext cx="88571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/>
              <a:t>FORMULÁRIO RESPONDIDO PELOS PASTORES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26114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1D952-2844-6D64-44E1-1A2D75EB4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3BD5447-FE56-A81E-AF87-4CC70AA12A27}"/>
              </a:ext>
            </a:extLst>
          </p:cNvPr>
          <p:cNvSpPr/>
          <p:nvPr/>
        </p:nvSpPr>
        <p:spPr>
          <a:xfrm>
            <a:off x="0" y="0"/>
            <a:ext cx="18288000" cy="10493619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algn="ctr">
              <a:lnSpc>
                <a:spcPct val="300000"/>
              </a:lnSpc>
              <a:spcBef>
                <a:spcPct val="0"/>
              </a:spcBef>
            </a:pPr>
            <a:endParaRPr lang="en-US" sz="6000" b="1" dirty="0">
              <a:solidFill>
                <a:srgbClr val="000000"/>
              </a:solidFill>
              <a:latin typeface="Antonio Bold"/>
              <a:ea typeface="Antonio Bold"/>
              <a:cs typeface="Antonio Bold"/>
              <a:sym typeface="Antonio Bold"/>
            </a:endParaRPr>
          </a:p>
        </p:txBody>
      </p:sp>
      <p:pic>
        <p:nvPicPr>
          <p:cNvPr id="7" name="Imagem 6" descr="Foto preta e branca de um prédio&#10;&#10;O conteúdo gerado por IA pode estar incorreto.">
            <a:extLst>
              <a:ext uri="{FF2B5EF4-FFF2-40B4-BE49-F238E27FC236}">
                <a16:creationId xmlns:a16="http://schemas.microsoft.com/office/drawing/2014/main" id="{C322871D-9886-3CA3-0608-11AD6C931C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028700"/>
            <a:ext cx="16611600" cy="8534400"/>
          </a:xfrm>
          <a:prstGeom prst="roundRect">
            <a:avLst>
              <a:gd name="adj" fmla="val 3741"/>
            </a:avLst>
          </a:prstGeom>
        </p:spPr>
      </p:pic>
      <p:pic>
        <p:nvPicPr>
          <p:cNvPr id="3" name="Imagem 2" descr="Comida em cima&#10;&#10;Descrição gerada automaticamente com confiança baixa">
            <a:extLst>
              <a:ext uri="{FF2B5EF4-FFF2-40B4-BE49-F238E27FC236}">
                <a16:creationId xmlns:a16="http://schemas.microsoft.com/office/drawing/2014/main" id="{DDBF7CED-3F08-A4A3-D261-45424CA20B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686" y="1656345"/>
            <a:ext cx="4298995" cy="7577889"/>
          </a:xfrm>
          <a:prstGeom prst="rect">
            <a:avLst/>
          </a:prstGeom>
        </p:spPr>
      </p:pic>
      <p:pic>
        <p:nvPicPr>
          <p:cNvPr id="4" name="Imagem 3" descr="Uma imagem contendo piano&#10;&#10;Descrição gerada automaticamente">
            <a:extLst>
              <a:ext uri="{FF2B5EF4-FFF2-40B4-BE49-F238E27FC236}">
                <a16:creationId xmlns:a16="http://schemas.microsoft.com/office/drawing/2014/main" id="{43192066-FBE2-756F-CB81-16A58BAA02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5919" y="1674395"/>
            <a:ext cx="4524761" cy="7589921"/>
          </a:xfrm>
          <a:prstGeom prst="rect">
            <a:avLst/>
          </a:prstGeom>
        </p:spPr>
      </p:pic>
      <p:pic>
        <p:nvPicPr>
          <p:cNvPr id="5" name="Imagem 4" descr="Texto, Carta&#10;&#10;Descrição gerada automaticamente">
            <a:extLst>
              <a:ext uri="{FF2B5EF4-FFF2-40B4-BE49-F238E27FC236}">
                <a16:creationId xmlns:a16="http://schemas.microsoft.com/office/drawing/2014/main" id="{ABBB4A8C-C5E6-5990-2E17-591B22C3FE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5971" y="1656345"/>
            <a:ext cx="4524761" cy="7589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299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B7AED-85A0-8F69-203D-D5AF7CD46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3C7F94C-3E50-7325-41A9-F1F2DEF3D059}"/>
              </a:ext>
            </a:extLst>
          </p:cNvPr>
          <p:cNvSpPr/>
          <p:nvPr/>
        </p:nvSpPr>
        <p:spPr>
          <a:xfrm>
            <a:off x="0" y="0"/>
            <a:ext cx="18288000" cy="10493619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algn="ctr">
              <a:lnSpc>
                <a:spcPct val="300000"/>
              </a:lnSpc>
              <a:spcBef>
                <a:spcPct val="0"/>
              </a:spcBef>
            </a:pPr>
            <a:endParaRPr lang="en-US" sz="6000" b="1" dirty="0">
              <a:solidFill>
                <a:srgbClr val="000000"/>
              </a:solidFill>
              <a:latin typeface="Antonio Bold"/>
              <a:ea typeface="Antonio Bold"/>
              <a:cs typeface="Antonio Bold"/>
              <a:sym typeface="Antonio Bold"/>
            </a:endParaRPr>
          </a:p>
        </p:txBody>
      </p:sp>
      <p:pic>
        <p:nvPicPr>
          <p:cNvPr id="5" name="Imagem 4" descr="Foto preta e branca de um prédio&#10;&#10;O conteúdo gerado por IA pode estar incorreto.">
            <a:extLst>
              <a:ext uri="{FF2B5EF4-FFF2-40B4-BE49-F238E27FC236}">
                <a16:creationId xmlns:a16="http://schemas.microsoft.com/office/drawing/2014/main" id="{01595A73-4F58-A780-F10F-C6CA7E6DEE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028700"/>
            <a:ext cx="16611600" cy="8534400"/>
          </a:xfrm>
          <a:prstGeom prst="roundRect">
            <a:avLst>
              <a:gd name="adj" fmla="val 3741"/>
            </a:avLst>
          </a:prstGeom>
        </p:spPr>
      </p:pic>
      <p:pic>
        <p:nvPicPr>
          <p:cNvPr id="3" name="Imagem 2" descr="Pessoas preparando comida&#10;&#10;Descrição gerada automaticamente">
            <a:extLst>
              <a:ext uri="{FF2B5EF4-FFF2-40B4-BE49-F238E27FC236}">
                <a16:creationId xmlns:a16="http://schemas.microsoft.com/office/drawing/2014/main" id="{79DCC706-9BFE-34A7-AB49-BBE03FB15B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9043">
            <a:off x="2225408" y="1914242"/>
            <a:ext cx="6935690" cy="31542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Imagem 3" descr="Grupo de pessoas sentadas ao redor de uma mesa&#10;&#10;Descrição gerada automaticamente">
            <a:extLst>
              <a:ext uri="{FF2B5EF4-FFF2-40B4-BE49-F238E27FC236}">
                <a16:creationId xmlns:a16="http://schemas.microsoft.com/office/drawing/2014/main" id="{54B97977-FBA8-5290-F07F-B003BB33EB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92669">
            <a:off x="2678955" y="5348915"/>
            <a:ext cx="6921014" cy="34784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magem 6" descr="Grupo de pessoas sentadas ao redor de uma mesa com comida&#10;&#10;O conteúdo gerado por IA pode estar incorreto.">
            <a:extLst>
              <a:ext uri="{FF2B5EF4-FFF2-40B4-BE49-F238E27FC236}">
                <a16:creationId xmlns:a16="http://schemas.microsoft.com/office/drawing/2014/main" id="{58752473-CCF5-1BFF-3A27-F30A97B31D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2937">
            <a:off x="10363200" y="1976522"/>
            <a:ext cx="5832795" cy="7086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63460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6F1B3-753A-48C7-E1ED-08B235BA09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30B0A2D-8F19-FF2E-EF36-642696998F3C}"/>
              </a:ext>
            </a:extLst>
          </p:cNvPr>
          <p:cNvSpPr/>
          <p:nvPr/>
        </p:nvSpPr>
        <p:spPr>
          <a:xfrm>
            <a:off x="0" y="0"/>
            <a:ext cx="18288000" cy="10493619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algn="ctr">
              <a:lnSpc>
                <a:spcPct val="300000"/>
              </a:lnSpc>
              <a:spcBef>
                <a:spcPct val="0"/>
              </a:spcBef>
            </a:pPr>
            <a:endParaRPr lang="en-US" sz="6000" b="1" dirty="0">
              <a:solidFill>
                <a:srgbClr val="000000"/>
              </a:solidFill>
              <a:latin typeface="Antonio Bold"/>
              <a:ea typeface="Antonio Bold"/>
              <a:cs typeface="Antonio Bold"/>
              <a:sym typeface="Antonio Bold"/>
            </a:endParaRPr>
          </a:p>
        </p:txBody>
      </p:sp>
      <p:pic>
        <p:nvPicPr>
          <p:cNvPr id="7" name="Imagem 6" descr="Foto preta e branca de um prédio&#10;&#10;O conteúdo gerado por IA pode estar incorreto.">
            <a:extLst>
              <a:ext uri="{FF2B5EF4-FFF2-40B4-BE49-F238E27FC236}">
                <a16:creationId xmlns:a16="http://schemas.microsoft.com/office/drawing/2014/main" id="{9913B1B3-B500-F69A-99E5-8345204D4D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028700"/>
            <a:ext cx="16611600" cy="8534400"/>
          </a:xfrm>
          <a:prstGeom prst="roundRect">
            <a:avLst>
              <a:gd name="adj" fmla="val 3741"/>
            </a:avLst>
          </a:prstGeom>
        </p:spPr>
      </p:pic>
      <p:pic>
        <p:nvPicPr>
          <p:cNvPr id="3" name="Imagem 2" descr="Prato com pedaços de fruta&#10;&#10;Descrição gerada automaticamente">
            <a:extLst>
              <a:ext uri="{FF2B5EF4-FFF2-40B4-BE49-F238E27FC236}">
                <a16:creationId xmlns:a16="http://schemas.microsoft.com/office/drawing/2014/main" id="{87EA3FCA-6EF3-D307-A31A-83241BE002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2" y="2019300"/>
            <a:ext cx="4785360" cy="69351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Imagem 3" descr="Arroz e carne com molho&#10;&#10;Descrição gerada automaticamente com confiança média">
            <a:extLst>
              <a:ext uri="{FF2B5EF4-FFF2-40B4-BE49-F238E27FC236}">
                <a16:creationId xmlns:a16="http://schemas.microsoft.com/office/drawing/2014/main" id="{E61A45CB-D4E3-0296-F6E2-5C08E333FB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421" y="2020252"/>
            <a:ext cx="4785360" cy="69418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Imagem 4" descr="Prato com frutas&#10;&#10;Descrição gerada automaticamente">
            <a:extLst>
              <a:ext uri="{FF2B5EF4-FFF2-40B4-BE49-F238E27FC236}">
                <a16:creationId xmlns:a16="http://schemas.microsoft.com/office/drawing/2014/main" id="{ADC741ED-5681-64A5-ED24-EF3A9A7658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2019300"/>
            <a:ext cx="4785360" cy="69351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80425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18E3C-B468-372E-F6B0-82E1153BD0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EA198B5-C5D8-A471-F6E9-9B1EB374860B}"/>
              </a:ext>
            </a:extLst>
          </p:cNvPr>
          <p:cNvSpPr/>
          <p:nvPr/>
        </p:nvSpPr>
        <p:spPr>
          <a:xfrm>
            <a:off x="0" y="0"/>
            <a:ext cx="18288000" cy="10493619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algn="ctr">
              <a:lnSpc>
                <a:spcPct val="300000"/>
              </a:lnSpc>
              <a:spcBef>
                <a:spcPct val="0"/>
              </a:spcBef>
            </a:pPr>
            <a:endParaRPr lang="en-US" sz="6000" b="1" dirty="0">
              <a:solidFill>
                <a:srgbClr val="000000"/>
              </a:solidFill>
              <a:latin typeface="Antonio Bold"/>
              <a:ea typeface="Antonio Bold"/>
              <a:cs typeface="Antonio Bold"/>
              <a:sym typeface="Antonio Bold"/>
            </a:endParaRPr>
          </a:p>
        </p:txBody>
      </p:sp>
      <p:pic>
        <p:nvPicPr>
          <p:cNvPr id="7" name="Imagem 6" descr="Foto preta e branca de um prédio&#10;&#10;O conteúdo gerado por IA pode estar incorreto.">
            <a:extLst>
              <a:ext uri="{FF2B5EF4-FFF2-40B4-BE49-F238E27FC236}">
                <a16:creationId xmlns:a16="http://schemas.microsoft.com/office/drawing/2014/main" id="{6050A69D-6477-576D-8EE1-A388EDA2E9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028700"/>
            <a:ext cx="16611600" cy="8534400"/>
          </a:xfrm>
          <a:prstGeom prst="roundRect">
            <a:avLst>
              <a:gd name="adj" fmla="val 3741"/>
            </a:avLst>
          </a:prstGeom>
        </p:spPr>
      </p:pic>
      <p:pic>
        <p:nvPicPr>
          <p:cNvPr id="3" name="Imagem 2" descr="Grupo de pessoas sentadas em cadeiras&#10;&#10;Descrição gerada automaticamente com confiança média">
            <a:extLst>
              <a:ext uri="{FF2B5EF4-FFF2-40B4-BE49-F238E27FC236}">
                <a16:creationId xmlns:a16="http://schemas.microsoft.com/office/drawing/2014/main" id="{A6708624-D478-2777-D534-AE6F46B19D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58" y="1866901"/>
            <a:ext cx="5181600" cy="71780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Imagem 3" descr="Pessoa sentada em cadeira&#10;&#10;Descrição gerada automaticamente com confiança média">
            <a:extLst>
              <a:ext uri="{FF2B5EF4-FFF2-40B4-BE49-F238E27FC236}">
                <a16:creationId xmlns:a16="http://schemas.microsoft.com/office/drawing/2014/main" id="{E7510DA4-ABA3-809C-7CC5-EDB1D32E3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558" y="1866902"/>
            <a:ext cx="5179473" cy="71780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Imagem 4" descr="Grupo de pessoas em pé&#10;&#10;Descrição gerada automaticamente com confiança média">
            <a:extLst>
              <a:ext uri="{FF2B5EF4-FFF2-40B4-BE49-F238E27FC236}">
                <a16:creationId xmlns:a16="http://schemas.microsoft.com/office/drawing/2014/main" id="{E8B01BAB-AC6B-5A86-A9F1-13BD7B6141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8084" y="1866900"/>
            <a:ext cx="5179474" cy="71780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28331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CD7F8A-4B4B-4830-963B-0217B84CD6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32CE8F5-476D-0051-5308-AC098B0E34BD}"/>
              </a:ext>
            </a:extLst>
          </p:cNvPr>
          <p:cNvSpPr/>
          <p:nvPr/>
        </p:nvSpPr>
        <p:spPr>
          <a:xfrm>
            <a:off x="0" y="0"/>
            <a:ext cx="18288000" cy="10493619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algn="ctr">
              <a:lnSpc>
                <a:spcPct val="300000"/>
              </a:lnSpc>
              <a:spcBef>
                <a:spcPct val="0"/>
              </a:spcBef>
            </a:pPr>
            <a:endParaRPr lang="en-US" sz="6000" b="1" dirty="0">
              <a:solidFill>
                <a:srgbClr val="000000"/>
              </a:solidFill>
              <a:latin typeface="Antonio Bold"/>
              <a:ea typeface="Antonio Bold"/>
              <a:cs typeface="Antonio Bold"/>
              <a:sym typeface="Antonio Bold"/>
            </a:endParaRPr>
          </a:p>
        </p:txBody>
      </p:sp>
      <p:pic>
        <p:nvPicPr>
          <p:cNvPr id="3" name="Imagem 2" descr="Foto preta e branca de um prédio&#10;&#10;O conteúdo gerado por IA pode estar incorreto.">
            <a:extLst>
              <a:ext uri="{FF2B5EF4-FFF2-40B4-BE49-F238E27FC236}">
                <a16:creationId xmlns:a16="http://schemas.microsoft.com/office/drawing/2014/main" id="{7E4A06C4-664C-B8BE-35F0-5D60541075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028700"/>
            <a:ext cx="16611600" cy="8534400"/>
          </a:xfrm>
          <a:prstGeom prst="roundRect">
            <a:avLst>
              <a:gd name="adj" fmla="val 3741"/>
            </a:avLst>
          </a:prstGeom>
        </p:spPr>
      </p:pic>
      <p:pic>
        <p:nvPicPr>
          <p:cNvPr id="8" name="Imagem 7" descr="Grupo de pessoas sentadas ao redor de uma mesa&#10;&#10;O conteúdo gerado por IA pode estar incorreto.">
            <a:extLst>
              <a:ext uri="{FF2B5EF4-FFF2-40B4-BE49-F238E27FC236}">
                <a16:creationId xmlns:a16="http://schemas.microsoft.com/office/drawing/2014/main" id="{2E41B39B-959C-B08F-61F1-875D673F02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507" y="1967506"/>
            <a:ext cx="5179475" cy="68259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Imagem 9" descr="Pessoas sentadas em uma sala&#10;&#10;O conteúdo gerado por IA pode estar incorreto.">
            <a:extLst>
              <a:ext uri="{FF2B5EF4-FFF2-40B4-BE49-F238E27FC236}">
                <a16:creationId xmlns:a16="http://schemas.microsoft.com/office/drawing/2014/main" id="{5433EA65-54C3-486F-CAA3-E35DDA15B8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262" y="1943100"/>
            <a:ext cx="5179475" cy="69202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Imagem 11" descr="Pessoas jogando vídeo game&#10;&#10;O conteúdo gerado por IA pode estar incorreto.">
            <a:extLst>
              <a:ext uri="{FF2B5EF4-FFF2-40B4-BE49-F238E27FC236}">
                <a16:creationId xmlns:a16="http://schemas.microsoft.com/office/drawing/2014/main" id="{1FFCDC24-4F47-8834-3953-519D1592E8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017" y="1943100"/>
            <a:ext cx="5168589" cy="69202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25310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10809-9B0C-9E2A-87BA-63A25ECE6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6725F5-4308-697F-D28B-7C50B04B506F}"/>
              </a:ext>
            </a:extLst>
          </p:cNvPr>
          <p:cNvSpPr/>
          <p:nvPr/>
        </p:nvSpPr>
        <p:spPr>
          <a:xfrm>
            <a:off x="0" y="0"/>
            <a:ext cx="18288000" cy="10493619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algn="ctr">
              <a:lnSpc>
                <a:spcPct val="300000"/>
              </a:lnSpc>
              <a:spcBef>
                <a:spcPct val="0"/>
              </a:spcBef>
            </a:pPr>
            <a:endParaRPr lang="en-US" sz="6000" b="1" dirty="0">
              <a:solidFill>
                <a:srgbClr val="000000"/>
              </a:solidFill>
              <a:latin typeface="Antonio Bold"/>
              <a:ea typeface="Antonio Bold"/>
              <a:cs typeface="Antonio Bold"/>
              <a:sym typeface="Antonio Bold"/>
            </a:endParaRPr>
          </a:p>
        </p:txBody>
      </p:sp>
      <p:pic>
        <p:nvPicPr>
          <p:cNvPr id="7" name="Imagem 6" descr="Foto preta e branca de um prédio&#10;&#10;O conteúdo gerado por IA pode estar incorreto.">
            <a:extLst>
              <a:ext uri="{FF2B5EF4-FFF2-40B4-BE49-F238E27FC236}">
                <a16:creationId xmlns:a16="http://schemas.microsoft.com/office/drawing/2014/main" id="{DA78104E-F76F-6F26-E918-FE262656ED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028700"/>
            <a:ext cx="16611600" cy="8534400"/>
          </a:xfrm>
          <a:prstGeom prst="roundRect">
            <a:avLst>
              <a:gd name="adj" fmla="val 3741"/>
            </a:avLst>
          </a:prstGeom>
        </p:spPr>
      </p:pic>
      <p:pic>
        <p:nvPicPr>
          <p:cNvPr id="3" name="Imagem 2" descr="Uma imagem contendo pessoa, no interior, criança, jovem&#10;&#10;Descrição gerada automaticamente">
            <a:extLst>
              <a:ext uri="{FF2B5EF4-FFF2-40B4-BE49-F238E27FC236}">
                <a16:creationId xmlns:a16="http://schemas.microsoft.com/office/drawing/2014/main" id="{23169816-EDA6-EB10-02DF-53527C16A2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468" y="1866899"/>
            <a:ext cx="4482634" cy="70953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Imagem 3" descr="Grupo de pessoas em pé&#10;&#10;Descrição gerada automaticamente">
            <a:extLst>
              <a:ext uri="{FF2B5EF4-FFF2-40B4-BE49-F238E27FC236}">
                <a16:creationId xmlns:a16="http://schemas.microsoft.com/office/drawing/2014/main" id="{180BD516-481F-5402-D3F9-3762F83163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7200" y="1866900"/>
            <a:ext cx="4482634" cy="70462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WhatsApp Video 2025-05-21 at 13.47.03">
            <a:hlinkClick r:id="" action="ppaction://media"/>
            <a:extLst>
              <a:ext uri="{FF2B5EF4-FFF2-40B4-BE49-F238E27FC236}">
                <a16:creationId xmlns:a16="http://schemas.microsoft.com/office/drawing/2014/main" id="{415B987F-C758-603C-81C7-7759A9B51A6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947366" y="1866899"/>
            <a:ext cx="4482634" cy="709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484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71057185-12A7-155D-607F-55108B29C5AA}"/>
              </a:ext>
            </a:extLst>
          </p:cNvPr>
          <p:cNvSpPr/>
          <p:nvPr/>
        </p:nvSpPr>
        <p:spPr>
          <a:xfrm>
            <a:off x="0" y="0"/>
            <a:ext cx="18288000" cy="10493619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algn="ctr">
              <a:lnSpc>
                <a:spcPct val="300000"/>
              </a:lnSpc>
              <a:spcBef>
                <a:spcPct val="0"/>
              </a:spcBef>
            </a:pPr>
            <a:endParaRPr lang="en-US" sz="6000" b="1" dirty="0">
              <a:solidFill>
                <a:srgbClr val="000000"/>
              </a:solidFill>
              <a:latin typeface="Antonio Bold"/>
              <a:ea typeface="Antonio Bold"/>
              <a:cs typeface="Antonio Bold"/>
              <a:sym typeface="Antonio Bold"/>
            </a:endParaRPr>
          </a:p>
        </p:txBody>
      </p:sp>
      <p:pic>
        <p:nvPicPr>
          <p:cNvPr id="6" name="WhatsApp Video 2025-05-22 at 16.21.14">
            <a:hlinkClick r:id="" action="ppaction://media"/>
            <a:extLst>
              <a:ext uri="{FF2B5EF4-FFF2-40B4-BE49-F238E27FC236}">
                <a16:creationId xmlns:a16="http://schemas.microsoft.com/office/drawing/2014/main" id="{874D1F23-E3DD-E808-27D1-C405BE9E3DC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19200" y="1236282"/>
            <a:ext cx="16154400" cy="8021053"/>
          </a:xfrm>
          <a:prstGeom prst="roundRect">
            <a:avLst>
              <a:gd name="adj" fmla="val 2567"/>
            </a:avLst>
          </a:prstGeom>
        </p:spPr>
      </p:pic>
    </p:spTree>
    <p:extLst>
      <p:ext uri="{BB962C8B-B14F-4D97-AF65-F5344CB8AC3E}">
        <p14:creationId xmlns:p14="http://schemas.microsoft.com/office/powerpoint/2010/main" val="432654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205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A2C764-6C46-CF5A-5DAF-019AF6861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2E0F690C-AE22-71BC-CE71-99957C8E87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20" y="1"/>
            <a:ext cx="18287980" cy="10477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563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9F6CA6-5B13-6455-E636-A02CA10266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CC3232E-12AE-E3BE-8781-4B553201CA32}"/>
              </a:ext>
            </a:extLst>
          </p:cNvPr>
          <p:cNvSpPr/>
          <p:nvPr/>
        </p:nvSpPr>
        <p:spPr>
          <a:xfrm>
            <a:off x="-10886" y="5946"/>
            <a:ext cx="18298886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8079" b="-1807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69D9DF83-A7F2-C09C-BC17-98157F15C8D6}"/>
              </a:ext>
            </a:extLst>
          </p:cNvPr>
          <p:cNvSpPr/>
          <p:nvPr/>
        </p:nvSpPr>
        <p:spPr>
          <a:xfrm>
            <a:off x="5106861" y="1727046"/>
            <a:ext cx="678022" cy="837064"/>
          </a:xfrm>
          <a:custGeom>
            <a:avLst/>
            <a:gdLst/>
            <a:ahLst/>
            <a:cxnLst/>
            <a:rect l="l" t="t" r="r" b="b"/>
            <a:pathLst>
              <a:path w="678022" h="837064">
                <a:moveTo>
                  <a:pt x="0" y="0"/>
                </a:moveTo>
                <a:lnTo>
                  <a:pt x="678022" y="0"/>
                </a:lnTo>
                <a:lnTo>
                  <a:pt x="678022" y="837064"/>
                </a:lnTo>
                <a:lnTo>
                  <a:pt x="0" y="8370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788BF14E-A604-1906-0738-3E66A407D2A5}"/>
              </a:ext>
            </a:extLst>
          </p:cNvPr>
          <p:cNvGrpSpPr/>
          <p:nvPr/>
        </p:nvGrpSpPr>
        <p:grpSpPr>
          <a:xfrm>
            <a:off x="6464835" y="620731"/>
            <a:ext cx="10144603" cy="973734"/>
            <a:chOff x="0" y="-47625"/>
            <a:chExt cx="13526137" cy="1298312"/>
          </a:xfrm>
        </p:grpSpPr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895B0967-3143-2900-4F11-C6AE7CF285BF}"/>
                </a:ext>
              </a:extLst>
            </p:cNvPr>
            <p:cNvSpPr txBox="1"/>
            <p:nvPr/>
          </p:nvSpPr>
          <p:spPr>
            <a:xfrm>
              <a:off x="0" y="615812"/>
              <a:ext cx="11894174" cy="6348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4040"/>
                </a:lnSpc>
                <a:spcBef>
                  <a:spcPct val="0"/>
                </a:spcBef>
              </a:pPr>
              <a:endParaRPr lang="en-US" sz="2885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C80BAA18-41D4-8156-11FA-B37B4E1BDD44}"/>
                </a:ext>
              </a:extLst>
            </p:cNvPr>
            <p:cNvSpPr txBox="1"/>
            <p:nvPr/>
          </p:nvSpPr>
          <p:spPr>
            <a:xfrm>
              <a:off x="0" y="-47625"/>
              <a:ext cx="13526137" cy="6335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93"/>
                </a:lnSpc>
                <a:spcBef>
                  <a:spcPct val="0"/>
                </a:spcBef>
              </a:pPr>
              <a:endParaRPr lang="en-US" sz="2852" b="1" u="none" strike="noStrike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E59E50A1-674F-AD64-8ED5-12BFAA0F47BB}"/>
              </a:ext>
            </a:extLst>
          </p:cNvPr>
          <p:cNvGrpSpPr/>
          <p:nvPr/>
        </p:nvGrpSpPr>
        <p:grpSpPr>
          <a:xfrm>
            <a:off x="6464835" y="3840432"/>
            <a:ext cx="8892809" cy="1002822"/>
            <a:chOff x="0" y="-57150"/>
            <a:chExt cx="11857079" cy="1337096"/>
          </a:xfrm>
        </p:grpSpPr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EBDD83CB-4015-2CB3-5F41-CAE04A8C5970}"/>
                </a:ext>
              </a:extLst>
            </p:cNvPr>
            <p:cNvSpPr txBox="1"/>
            <p:nvPr/>
          </p:nvSpPr>
          <p:spPr>
            <a:xfrm>
              <a:off x="0" y="616003"/>
              <a:ext cx="11654531" cy="6639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4152"/>
                </a:lnSpc>
                <a:spcBef>
                  <a:spcPct val="0"/>
                </a:spcBef>
              </a:pPr>
              <a:endParaRPr lang="en-US" sz="2966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C3C81406-CBD7-9459-D04A-B2E24C243F60}"/>
                </a:ext>
              </a:extLst>
            </p:cNvPr>
            <p:cNvSpPr txBox="1"/>
            <p:nvPr/>
          </p:nvSpPr>
          <p:spPr>
            <a:xfrm>
              <a:off x="0" y="-57150"/>
              <a:ext cx="11857079" cy="6287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0"/>
                </a:lnSpc>
                <a:spcBef>
                  <a:spcPct val="0"/>
                </a:spcBef>
              </a:pPr>
              <a:endParaRPr lang="en-US" sz="2864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</p:txBody>
        </p:sp>
      </p:grpSp>
      <p:sp>
        <p:nvSpPr>
          <p:cNvPr id="12" name="TextBox 12">
            <a:extLst>
              <a:ext uri="{FF2B5EF4-FFF2-40B4-BE49-F238E27FC236}">
                <a16:creationId xmlns:a16="http://schemas.microsoft.com/office/drawing/2014/main" id="{B0AD9944-3C9D-6D4E-52A5-A258C4A8F37D}"/>
              </a:ext>
            </a:extLst>
          </p:cNvPr>
          <p:cNvSpPr txBox="1"/>
          <p:nvPr/>
        </p:nvSpPr>
        <p:spPr>
          <a:xfrm>
            <a:off x="6474360" y="7607362"/>
            <a:ext cx="11028834" cy="475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90"/>
              </a:lnSpc>
              <a:spcBef>
                <a:spcPct val="0"/>
              </a:spcBef>
            </a:pPr>
            <a:endParaRPr lang="en-US" sz="285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" name="AutoShape 14">
            <a:extLst>
              <a:ext uri="{FF2B5EF4-FFF2-40B4-BE49-F238E27FC236}">
                <a16:creationId xmlns:a16="http://schemas.microsoft.com/office/drawing/2014/main" id="{263D41A8-F1FB-5579-8419-C269163862D5}"/>
              </a:ext>
            </a:extLst>
          </p:cNvPr>
          <p:cNvSpPr/>
          <p:nvPr/>
        </p:nvSpPr>
        <p:spPr>
          <a:xfrm flipV="1">
            <a:off x="6124859" y="1297347"/>
            <a:ext cx="0" cy="1595251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graphicFrame>
        <p:nvGraphicFramePr>
          <p:cNvPr id="19" name="Tabela 18">
            <a:extLst>
              <a:ext uri="{FF2B5EF4-FFF2-40B4-BE49-F238E27FC236}">
                <a16:creationId xmlns:a16="http://schemas.microsoft.com/office/drawing/2014/main" id="{AEF709B2-4F9B-E750-735E-73C644A9E7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1337631"/>
              </p:ext>
            </p:extLst>
          </p:nvPr>
        </p:nvGraphicFramePr>
        <p:xfrm>
          <a:off x="6124859" y="2928998"/>
          <a:ext cx="10898124" cy="6737271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3558540">
                  <a:extLst>
                    <a:ext uri="{9D8B030D-6E8A-4147-A177-3AD203B41FA5}">
                      <a16:colId xmlns:a16="http://schemas.microsoft.com/office/drawing/2014/main" val="4085294020"/>
                    </a:ext>
                  </a:extLst>
                </a:gridCol>
                <a:gridCol w="3669792">
                  <a:extLst>
                    <a:ext uri="{9D8B030D-6E8A-4147-A177-3AD203B41FA5}">
                      <a16:colId xmlns:a16="http://schemas.microsoft.com/office/drawing/2014/main" val="1678319957"/>
                    </a:ext>
                  </a:extLst>
                </a:gridCol>
                <a:gridCol w="3669792">
                  <a:extLst>
                    <a:ext uri="{9D8B030D-6E8A-4147-A177-3AD203B41FA5}">
                      <a16:colId xmlns:a16="http://schemas.microsoft.com/office/drawing/2014/main" val="2213986426"/>
                    </a:ext>
                  </a:extLst>
                </a:gridCol>
              </a:tblGrid>
              <a:tr h="61682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800" kern="0" dirty="0">
                          <a:effectLst/>
                        </a:rPr>
                        <a:t>Problema</a:t>
                      </a:r>
                      <a:endParaRPr lang="pt-BR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800" kern="0" dirty="0">
                          <a:effectLst/>
                        </a:rPr>
                        <a:t>Ocorrências</a:t>
                      </a:r>
                      <a:endParaRPr lang="pt-BR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800" kern="0" dirty="0">
                          <a:effectLst/>
                        </a:rPr>
                        <a:t>Porcentagem (%)</a:t>
                      </a:r>
                      <a:endParaRPr lang="pt-BR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/>
                </a:tc>
                <a:extLst>
                  <a:ext uri="{0D108BD9-81ED-4DB2-BD59-A6C34878D82A}">
                    <a16:rowId xmlns:a16="http://schemas.microsoft.com/office/drawing/2014/main" val="3276387806"/>
                  </a:ext>
                </a:extLst>
              </a:tr>
              <a:tr h="120975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pt-BR" sz="1800" kern="0" dirty="0">
                          <a:effectLst/>
                        </a:rPr>
                        <a:t>Redução no número de membros</a:t>
                      </a:r>
                      <a:endParaRPr lang="pt-BR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pt-BR" sz="1800" kern="0">
                          <a:effectLst/>
                        </a:rPr>
                        <a:t>27</a:t>
                      </a:r>
                      <a:endParaRPr lang="pt-BR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pt-BR" sz="1800" kern="0">
                          <a:effectLst/>
                        </a:rPr>
                        <a:t>71,1%</a:t>
                      </a:r>
                      <a:endParaRPr lang="pt-BR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/>
                </a:tc>
                <a:extLst>
                  <a:ext uri="{0D108BD9-81ED-4DB2-BD59-A6C34878D82A}">
                    <a16:rowId xmlns:a16="http://schemas.microsoft.com/office/drawing/2014/main" val="3614231374"/>
                  </a:ext>
                </a:extLst>
              </a:tr>
              <a:tr h="616823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pt-BR" sz="1800" kern="0">
                          <a:effectLst/>
                        </a:rPr>
                        <a:t>Falta de liderança</a:t>
                      </a:r>
                      <a:endParaRPr lang="pt-BR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pt-BR" sz="1800" kern="0">
                          <a:effectLst/>
                        </a:rPr>
                        <a:t>22</a:t>
                      </a:r>
                      <a:endParaRPr lang="pt-BR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pt-BR" sz="1800" kern="0" dirty="0">
                          <a:effectLst/>
                        </a:rPr>
                        <a:t>57,9%</a:t>
                      </a:r>
                      <a:endParaRPr lang="pt-BR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/>
                </a:tc>
                <a:extLst>
                  <a:ext uri="{0D108BD9-81ED-4DB2-BD59-A6C34878D82A}">
                    <a16:rowId xmlns:a16="http://schemas.microsoft.com/office/drawing/2014/main" val="1229352506"/>
                  </a:ext>
                </a:extLst>
              </a:tr>
              <a:tr h="120975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pt-BR" sz="1800" kern="0">
                          <a:effectLst/>
                        </a:rPr>
                        <a:t>Envelhecimento da membresia</a:t>
                      </a:r>
                      <a:endParaRPr lang="pt-BR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pt-BR" sz="1800" kern="0" dirty="0">
                          <a:effectLst/>
                        </a:rPr>
                        <a:t>20</a:t>
                      </a:r>
                      <a:endParaRPr lang="pt-BR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pt-BR" sz="1800" kern="0">
                          <a:effectLst/>
                        </a:rPr>
                        <a:t>52,6%</a:t>
                      </a:r>
                      <a:endParaRPr lang="pt-BR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/>
                </a:tc>
                <a:extLst>
                  <a:ext uri="{0D108BD9-81ED-4DB2-BD59-A6C34878D82A}">
                    <a16:rowId xmlns:a16="http://schemas.microsoft.com/office/drawing/2014/main" val="3577502752"/>
                  </a:ext>
                </a:extLst>
              </a:tr>
              <a:tr h="616823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pt-BR" sz="1800" kern="0" dirty="0">
                          <a:effectLst/>
                        </a:rPr>
                        <a:t>Estrutura física inadequada</a:t>
                      </a:r>
                      <a:endParaRPr lang="pt-BR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pt-BR" sz="1800" kern="0">
                          <a:effectLst/>
                        </a:rPr>
                        <a:t>15</a:t>
                      </a:r>
                      <a:endParaRPr lang="pt-BR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pt-BR" sz="1800" kern="0" dirty="0">
                          <a:effectLst/>
                        </a:rPr>
                        <a:t>39,5%</a:t>
                      </a:r>
                      <a:endParaRPr lang="pt-BR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/>
                </a:tc>
                <a:extLst>
                  <a:ext uri="{0D108BD9-81ED-4DB2-BD59-A6C34878D82A}">
                    <a16:rowId xmlns:a16="http://schemas.microsoft.com/office/drawing/2014/main" val="1115444977"/>
                  </a:ext>
                </a:extLst>
              </a:tr>
              <a:tr h="616823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pt-BR" sz="1800" kern="0">
                          <a:effectLst/>
                        </a:rPr>
                        <a:t>Perda de visão missionária</a:t>
                      </a:r>
                      <a:endParaRPr lang="pt-BR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pt-BR" sz="1800" kern="0">
                          <a:effectLst/>
                        </a:rPr>
                        <a:t>13</a:t>
                      </a:r>
                      <a:endParaRPr lang="pt-BR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pt-BR" sz="1800" kern="0">
                          <a:effectLst/>
                        </a:rPr>
                        <a:t>34,2%</a:t>
                      </a:r>
                      <a:endParaRPr lang="pt-BR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/>
                </a:tc>
                <a:extLst>
                  <a:ext uri="{0D108BD9-81ED-4DB2-BD59-A6C34878D82A}">
                    <a16:rowId xmlns:a16="http://schemas.microsoft.com/office/drawing/2014/main" val="701416909"/>
                  </a:ext>
                </a:extLst>
              </a:tr>
              <a:tr h="616823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pt-BR" sz="1800" kern="0">
                          <a:effectLst/>
                        </a:rPr>
                        <a:t>Falta de discipulado</a:t>
                      </a:r>
                      <a:endParaRPr lang="pt-BR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pt-BR" sz="1800" kern="0">
                          <a:effectLst/>
                        </a:rPr>
                        <a:t>10</a:t>
                      </a:r>
                      <a:endParaRPr lang="pt-BR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pt-BR" sz="1800" kern="0">
                          <a:effectLst/>
                        </a:rPr>
                        <a:t>26,3%</a:t>
                      </a:r>
                      <a:endParaRPr lang="pt-BR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/>
                </a:tc>
                <a:extLst>
                  <a:ext uri="{0D108BD9-81ED-4DB2-BD59-A6C34878D82A}">
                    <a16:rowId xmlns:a16="http://schemas.microsoft.com/office/drawing/2014/main" val="2634850227"/>
                  </a:ext>
                </a:extLst>
              </a:tr>
              <a:tr h="616823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pt-BR" sz="1800" kern="0">
                          <a:effectLst/>
                        </a:rPr>
                        <a:t>Financeiro</a:t>
                      </a:r>
                      <a:endParaRPr lang="pt-BR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pt-BR" sz="1800" kern="0">
                          <a:effectLst/>
                        </a:rPr>
                        <a:t>9</a:t>
                      </a:r>
                      <a:endParaRPr lang="pt-BR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pt-BR" sz="1800" kern="0">
                          <a:effectLst/>
                        </a:rPr>
                        <a:t>23,7%</a:t>
                      </a:r>
                      <a:endParaRPr lang="pt-BR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/>
                </a:tc>
                <a:extLst>
                  <a:ext uri="{0D108BD9-81ED-4DB2-BD59-A6C34878D82A}">
                    <a16:rowId xmlns:a16="http://schemas.microsoft.com/office/drawing/2014/main" val="386134882"/>
                  </a:ext>
                </a:extLst>
              </a:tr>
              <a:tr h="616823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pt-BR" sz="1800" kern="0">
                          <a:effectLst/>
                        </a:rPr>
                        <a:t>Conflitos não resolvidos</a:t>
                      </a:r>
                      <a:endParaRPr lang="pt-BR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pt-BR" sz="1800" kern="0">
                          <a:effectLst/>
                        </a:rPr>
                        <a:t>6</a:t>
                      </a:r>
                      <a:endParaRPr lang="pt-BR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pt-BR" sz="1800" kern="0" dirty="0">
                          <a:effectLst/>
                        </a:rPr>
                        <a:t>15,8%</a:t>
                      </a:r>
                      <a:endParaRPr lang="pt-BR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/>
                </a:tc>
                <a:extLst>
                  <a:ext uri="{0D108BD9-81ED-4DB2-BD59-A6C34878D82A}">
                    <a16:rowId xmlns:a16="http://schemas.microsoft.com/office/drawing/2014/main" val="3741541004"/>
                  </a:ext>
                </a:extLst>
              </a:tr>
            </a:tbl>
          </a:graphicData>
        </a:graphic>
      </p:graphicFrame>
      <p:sp>
        <p:nvSpPr>
          <p:cNvPr id="21" name="CaixaDeTexto 20">
            <a:extLst>
              <a:ext uri="{FF2B5EF4-FFF2-40B4-BE49-F238E27FC236}">
                <a16:creationId xmlns:a16="http://schemas.microsoft.com/office/drawing/2014/main" id="{D375A6E8-800D-4F19-B91F-B4435412BCAA}"/>
              </a:ext>
            </a:extLst>
          </p:cNvPr>
          <p:cNvSpPr txBox="1"/>
          <p:nvPr/>
        </p:nvSpPr>
        <p:spPr>
          <a:xfrm>
            <a:off x="6629400" y="1681733"/>
            <a:ext cx="91521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000" b="1" dirty="0">
                <a:solidFill>
                  <a:srgbClr val="000000"/>
                </a:solidFill>
                <a:sym typeface="Aptos"/>
              </a:rPr>
              <a:t>Principais motivos?</a:t>
            </a:r>
            <a:r>
              <a:rPr lang="pt-BR" altLang="pt-BR" sz="4000" b="1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pt-BR" sz="4000" b="1" dirty="0"/>
          </a:p>
        </p:txBody>
      </p:sp>
    </p:spTree>
    <p:extLst>
      <p:ext uri="{BB962C8B-B14F-4D97-AF65-F5344CB8AC3E}">
        <p14:creationId xmlns:p14="http://schemas.microsoft.com/office/powerpoint/2010/main" val="648236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EFAB0E-D84C-F113-A291-CD48060C30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F0B3CC9-E024-46E5-8499-08EBD5E21477}"/>
              </a:ext>
            </a:extLst>
          </p:cNvPr>
          <p:cNvSpPr/>
          <p:nvPr/>
        </p:nvSpPr>
        <p:spPr>
          <a:xfrm>
            <a:off x="-32658" y="0"/>
            <a:ext cx="18320657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8079" b="-1807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DE31E821-2C78-C07D-357B-5B1212EB92DB}"/>
              </a:ext>
            </a:extLst>
          </p:cNvPr>
          <p:cNvSpPr/>
          <p:nvPr/>
        </p:nvSpPr>
        <p:spPr>
          <a:xfrm>
            <a:off x="5106861" y="1727046"/>
            <a:ext cx="678022" cy="837064"/>
          </a:xfrm>
          <a:custGeom>
            <a:avLst/>
            <a:gdLst/>
            <a:ahLst/>
            <a:cxnLst/>
            <a:rect l="l" t="t" r="r" b="b"/>
            <a:pathLst>
              <a:path w="678022" h="837064">
                <a:moveTo>
                  <a:pt x="0" y="0"/>
                </a:moveTo>
                <a:lnTo>
                  <a:pt x="678022" y="0"/>
                </a:lnTo>
                <a:lnTo>
                  <a:pt x="678022" y="837064"/>
                </a:lnTo>
                <a:lnTo>
                  <a:pt x="0" y="8370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FD796AF4-EBE0-D2BD-FE41-5736FBADE5CA}"/>
              </a:ext>
            </a:extLst>
          </p:cNvPr>
          <p:cNvGrpSpPr/>
          <p:nvPr/>
        </p:nvGrpSpPr>
        <p:grpSpPr>
          <a:xfrm>
            <a:off x="6464835" y="620731"/>
            <a:ext cx="10144603" cy="973734"/>
            <a:chOff x="0" y="-47625"/>
            <a:chExt cx="13526137" cy="1298312"/>
          </a:xfrm>
        </p:grpSpPr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182E8DC5-AEA9-47FB-5A96-36ACB23AEC60}"/>
                </a:ext>
              </a:extLst>
            </p:cNvPr>
            <p:cNvSpPr txBox="1"/>
            <p:nvPr/>
          </p:nvSpPr>
          <p:spPr>
            <a:xfrm>
              <a:off x="0" y="615812"/>
              <a:ext cx="11894174" cy="6348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4040"/>
                </a:lnSpc>
                <a:spcBef>
                  <a:spcPct val="0"/>
                </a:spcBef>
              </a:pPr>
              <a:endParaRPr lang="en-US" sz="2885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A9BC0DD5-850F-2F24-6301-0AE021F3BCBA}"/>
                </a:ext>
              </a:extLst>
            </p:cNvPr>
            <p:cNvSpPr txBox="1"/>
            <p:nvPr/>
          </p:nvSpPr>
          <p:spPr>
            <a:xfrm>
              <a:off x="0" y="-47625"/>
              <a:ext cx="13526137" cy="6335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93"/>
                </a:lnSpc>
                <a:spcBef>
                  <a:spcPct val="0"/>
                </a:spcBef>
              </a:pPr>
              <a:endParaRPr lang="en-US" sz="2852" b="1" u="none" strike="noStrike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920482E6-2C49-C7AF-9C93-7F992924A8FF}"/>
              </a:ext>
            </a:extLst>
          </p:cNvPr>
          <p:cNvGrpSpPr/>
          <p:nvPr/>
        </p:nvGrpSpPr>
        <p:grpSpPr>
          <a:xfrm>
            <a:off x="6464835" y="3840432"/>
            <a:ext cx="8892809" cy="1002822"/>
            <a:chOff x="0" y="-57150"/>
            <a:chExt cx="11857079" cy="1337096"/>
          </a:xfrm>
        </p:grpSpPr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57AE1854-3722-DE0C-632C-36F094E7DEBB}"/>
                </a:ext>
              </a:extLst>
            </p:cNvPr>
            <p:cNvSpPr txBox="1"/>
            <p:nvPr/>
          </p:nvSpPr>
          <p:spPr>
            <a:xfrm>
              <a:off x="0" y="616003"/>
              <a:ext cx="11654531" cy="6639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4152"/>
                </a:lnSpc>
                <a:spcBef>
                  <a:spcPct val="0"/>
                </a:spcBef>
              </a:pPr>
              <a:endParaRPr lang="en-US" sz="2966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CE892A15-DF97-CFBE-962E-BE244C614A8B}"/>
                </a:ext>
              </a:extLst>
            </p:cNvPr>
            <p:cNvSpPr txBox="1"/>
            <p:nvPr/>
          </p:nvSpPr>
          <p:spPr>
            <a:xfrm>
              <a:off x="0" y="-57150"/>
              <a:ext cx="11857079" cy="6287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0"/>
                </a:lnSpc>
                <a:spcBef>
                  <a:spcPct val="0"/>
                </a:spcBef>
              </a:pPr>
              <a:endParaRPr lang="en-US" sz="2864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</p:txBody>
        </p:sp>
      </p:grpSp>
      <p:sp>
        <p:nvSpPr>
          <p:cNvPr id="12" name="TextBox 12">
            <a:extLst>
              <a:ext uri="{FF2B5EF4-FFF2-40B4-BE49-F238E27FC236}">
                <a16:creationId xmlns:a16="http://schemas.microsoft.com/office/drawing/2014/main" id="{29706111-F38E-FD46-7804-4160A3A45E30}"/>
              </a:ext>
            </a:extLst>
          </p:cNvPr>
          <p:cNvSpPr txBox="1"/>
          <p:nvPr/>
        </p:nvSpPr>
        <p:spPr>
          <a:xfrm>
            <a:off x="6474360" y="7607362"/>
            <a:ext cx="11028834" cy="475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90"/>
              </a:lnSpc>
              <a:spcBef>
                <a:spcPct val="0"/>
              </a:spcBef>
            </a:pPr>
            <a:endParaRPr lang="en-US" sz="285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" name="AutoShape 14">
            <a:extLst>
              <a:ext uri="{FF2B5EF4-FFF2-40B4-BE49-F238E27FC236}">
                <a16:creationId xmlns:a16="http://schemas.microsoft.com/office/drawing/2014/main" id="{7DA27E9F-B0F1-D03E-84C8-AF3B77F2D515}"/>
              </a:ext>
            </a:extLst>
          </p:cNvPr>
          <p:cNvSpPr/>
          <p:nvPr/>
        </p:nvSpPr>
        <p:spPr>
          <a:xfrm flipV="1">
            <a:off x="6124859" y="1297347"/>
            <a:ext cx="0" cy="1595251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922B7A9-3123-00C4-F23A-2C7E181E89B8}"/>
              </a:ext>
            </a:extLst>
          </p:cNvPr>
          <p:cNvSpPr txBox="1"/>
          <p:nvPr/>
        </p:nvSpPr>
        <p:spPr>
          <a:xfrm>
            <a:off x="6456752" y="1602529"/>
            <a:ext cx="863084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pt-BR" sz="4000" b="1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Ações em Andamento nas Igrejas</a:t>
            </a:r>
            <a:endParaRPr lang="pt-BR" altLang="pt-BR" sz="4000" dirty="0">
              <a:latin typeface="Arial" panose="020B0604020202020204" pitchFamily="34" charset="0"/>
            </a:endParaRPr>
          </a:p>
          <a:p>
            <a:endParaRPr lang="pt-BR" sz="4000" dirty="0">
              <a:solidFill>
                <a:srgbClr val="000000"/>
              </a:solidFill>
              <a:sym typeface="Aptos"/>
            </a:endParaRPr>
          </a:p>
          <a:p>
            <a:endParaRPr lang="pt-BR" dirty="0"/>
          </a:p>
        </p:txBody>
      </p:sp>
      <p:graphicFrame>
        <p:nvGraphicFramePr>
          <p:cNvPr id="15" name="Tabela 14">
            <a:extLst>
              <a:ext uri="{FF2B5EF4-FFF2-40B4-BE49-F238E27FC236}">
                <a16:creationId xmlns:a16="http://schemas.microsoft.com/office/drawing/2014/main" id="{3D1E2955-CD3C-AC83-6CDD-0D83EE4F92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098484"/>
              </p:ext>
            </p:extLst>
          </p:nvPr>
        </p:nvGraphicFramePr>
        <p:xfrm>
          <a:off x="6124859" y="2679638"/>
          <a:ext cx="10977374" cy="685629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844547">
                  <a:extLst>
                    <a:ext uri="{9D8B030D-6E8A-4147-A177-3AD203B41FA5}">
                      <a16:colId xmlns:a16="http://schemas.microsoft.com/office/drawing/2014/main" val="462346405"/>
                    </a:ext>
                  </a:extLst>
                </a:gridCol>
                <a:gridCol w="7132827">
                  <a:extLst>
                    <a:ext uri="{9D8B030D-6E8A-4147-A177-3AD203B41FA5}">
                      <a16:colId xmlns:a16="http://schemas.microsoft.com/office/drawing/2014/main" val="870040869"/>
                    </a:ext>
                  </a:extLst>
                </a:gridCol>
              </a:tblGrid>
              <a:tr h="45536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800" kern="0" dirty="0">
                          <a:effectLst/>
                        </a:rPr>
                        <a:t>Categoria</a:t>
                      </a:r>
                      <a:endParaRPr lang="pt-BR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14288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800" kern="0" dirty="0">
                          <a:effectLst/>
                        </a:rPr>
                        <a:t>Ações/Projetos</a:t>
                      </a:r>
                      <a:endParaRPr lang="pt-BR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14288" anchor="ctr"/>
                </a:tc>
                <a:extLst>
                  <a:ext uri="{0D108BD9-81ED-4DB2-BD59-A6C34878D82A}">
                    <a16:rowId xmlns:a16="http://schemas.microsoft.com/office/drawing/2014/main" val="1969055544"/>
                  </a:ext>
                </a:extLst>
              </a:tr>
              <a:tr h="128018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800" kern="0">
                          <a:effectLst/>
                        </a:rPr>
                        <a:t>Oração e Espiritualidade</a:t>
                      </a:r>
                      <a:endParaRPr lang="pt-BR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1428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800" kern="0" dirty="0">
                          <a:effectLst/>
                        </a:rPr>
                        <a:t>Grupo de oração 🙏🏾; Momentos de oração; Propósito de oração; Busca pelo Espírito; </a:t>
                      </a:r>
                      <a:r>
                        <a:rPr lang="pt-BR" sz="1800" kern="0" dirty="0" err="1">
                          <a:effectLst/>
                        </a:rPr>
                        <a:t>PGs</a:t>
                      </a:r>
                      <a:r>
                        <a:rPr lang="pt-BR" sz="1800" kern="0" dirty="0">
                          <a:effectLst/>
                        </a:rPr>
                        <a:t> (Pequenos Grupos); Envolvimento com Escola Sabatina</a:t>
                      </a:r>
                      <a:endParaRPr lang="pt-BR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14288" anchor="ctr"/>
                </a:tc>
                <a:extLst>
                  <a:ext uri="{0D108BD9-81ED-4DB2-BD59-A6C34878D82A}">
                    <a16:rowId xmlns:a16="http://schemas.microsoft.com/office/drawing/2014/main" val="257541057"/>
                  </a:ext>
                </a:extLst>
              </a:tr>
              <a:tr h="86777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800" kern="0">
                          <a:effectLst/>
                        </a:rPr>
                        <a:t>Visitação e Acompanhamento</a:t>
                      </a:r>
                      <a:endParaRPr lang="pt-BR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1428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800" kern="0">
                          <a:effectLst/>
                        </a:rPr>
                        <a:t>Visitação; Plano de visitações; Visitação e treinamento missionário; Mordomia e visitação</a:t>
                      </a:r>
                      <a:endParaRPr lang="pt-BR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14288" anchor="ctr"/>
                </a:tc>
                <a:extLst>
                  <a:ext uri="{0D108BD9-81ED-4DB2-BD59-A6C34878D82A}">
                    <a16:rowId xmlns:a16="http://schemas.microsoft.com/office/drawing/2014/main" val="2134469222"/>
                  </a:ext>
                </a:extLst>
              </a:tr>
              <a:tr h="128018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800" kern="0">
                          <a:effectLst/>
                        </a:rPr>
                        <a:t>Treinamentos e Capacitação</a:t>
                      </a:r>
                      <a:endParaRPr lang="pt-BR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1428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800" kern="0" dirty="0">
                          <a:effectLst/>
                        </a:rPr>
                        <a:t>Treinamento de líderes; Treinamentos gerais; Capacitação de discipulado; Mentoria; Formação de liderança; Seminários com líderes e pastores</a:t>
                      </a:r>
                      <a:endParaRPr lang="pt-BR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14288" anchor="ctr"/>
                </a:tc>
                <a:extLst>
                  <a:ext uri="{0D108BD9-81ED-4DB2-BD59-A6C34878D82A}">
                    <a16:rowId xmlns:a16="http://schemas.microsoft.com/office/drawing/2014/main" val="2616066088"/>
                  </a:ext>
                </a:extLst>
              </a:tr>
              <a:tr h="210500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800" kern="0" dirty="0">
                          <a:effectLst/>
                        </a:rPr>
                        <a:t>Evangelismo e Missão</a:t>
                      </a:r>
                      <a:endParaRPr lang="pt-BR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1428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800" kern="0" dirty="0">
                          <a:effectLst/>
                        </a:rPr>
                        <a:t>Evangelismo; Missão Calebe; Feira de saúde; Projeto +Vida; Coleta de nomes; Distribuição de estudos bíblicos; Semana Santa; Campanhas missionárias; Envolvimento missionário com desbravadores, aventureiros e duplas missionárias</a:t>
                      </a:r>
                      <a:endParaRPr lang="pt-BR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14288" anchor="ctr"/>
                </a:tc>
                <a:extLst>
                  <a:ext uri="{0D108BD9-81ED-4DB2-BD59-A6C34878D82A}">
                    <a16:rowId xmlns:a16="http://schemas.microsoft.com/office/drawing/2014/main" val="4077299815"/>
                  </a:ext>
                </a:extLst>
              </a:tr>
              <a:tr h="86777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800" kern="0">
                          <a:effectLst/>
                        </a:rPr>
                        <a:t>Juventude e Clubes</a:t>
                      </a:r>
                      <a:endParaRPr lang="pt-BR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1428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800" kern="0" dirty="0">
                          <a:effectLst/>
                        </a:rPr>
                        <a:t>Clube de Desbravadores; Aventureiros; Abertura de clube MDA; Projetos para adolescentes</a:t>
                      </a:r>
                      <a:endParaRPr lang="pt-BR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14288" anchor="ctr"/>
                </a:tc>
                <a:extLst>
                  <a:ext uri="{0D108BD9-81ED-4DB2-BD59-A6C34878D82A}">
                    <a16:rowId xmlns:a16="http://schemas.microsoft.com/office/drawing/2014/main" val="16509283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7479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51060A-5E18-8D90-9527-3E5F01A876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F253933-69AC-A91E-709F-49DFFCEA50A0}"/>
              </a:ext>
            </a:extLst>
          </p:cNvPr>
          <p:cNvSpPr/>
          <p:nvPr/>
        </p:nvSpPr>
        <p:spPr>
          <a:xfrm>
            <a:off x="-32658" y="0"/>
            <a:ext cx="18320657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8079" b="-18079"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83FAD8D8-077B-0B6D-993B-4D97F9E0E8EF}"/>
              </a:ext>
            </a:extLst>
          </p:cNvPr>
          <p:cNvSpPr/>
          <p:nvPr/>
        </p:nvSpPr>
        <p:spPr>
          <a:xfrm>
            <a:off x="5106861" y="1727046"/>
            <a:ext cx="678022" cy="837064"/>
          </a:xfrm>
          <a:custGeom>
            <a:avLst/>
            <a:gdLst/>
            <a:ahLst/>
            <a:cxnLst/>
            <a:rect l="l" t="t" r="r" b="b"/>
            <a:pathLst>
              <a:path w="678022" h="837064">
                <a:moveTo>
                  <a:pt x="0" y="0"/>
                </a:moveTo>
                <a:lnTo>
                  <a:pt x="678022" y="0"/>
                </a:lnTo>
                <a:lnTo>
                  <a:pt x="678022" y="837064"/>
                </a:lnTo>
                <a:lnTo>
                  <a:pt x="0" y="8370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74DB5133-5170-4CE2-B622-418C050C3F54}"/>
              </a:ext>
            </a:extLst>
          </p:cNvPr>
          <p:cNvGrpSpPr/>
          <p:nvPr/>
        </p:nvGrpSpPr>
        <p:grpSpPr>
          <a:xfrm>
            <a:off x="6464835" y="620731"/>
            <a:ext cx="10144603" cy="973734"/>
            <a:chOff x="0" y="-47625"/>
            <a:chExt cx="13526137" cy="1298312"/>
          </a:xfrm>
        </p:grpSpPr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EC0A0214-5500-093D-E5CC-9B2702020ACF}"/>
                </a:ext>
              </a:extLst>
            </p:cNvPr>
            <p:cNvSpPr txBox="1"/>
            <p:nvPr/>
          </p:nvSpPr>
          <p:spPr>
            <a:xfrm>
              <a:off x="0" y="615812"/>
              <a:ext cx="11894174" cy="6348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4040"/>
                </a:lnSpc>
                <a:spcBef>
                  <a:spcPct val="0"/>
                </a:spcBef>
              </a:pPr>
              <a:endParaRPr lang="en-US" sz="2885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7D5C2F7F-F554-935D-A4E9-1E88DB1F8E5A}"/>
                </a:ext>
              </a:extLst>
            </p:cNvPr>
            <p:cNvSpPr txBox="1"/>
            <p:nvPr/>
          </p:nvSpPr>
          <p:spPr>
            <a:xfrm>
              <a:off x="0" y="-47625"/>
              <a:ext cx="13526137" cy="6335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93"/>
                </a:lnSpc>
                <a:spcBef>
                  <a:spcPct val="0"/>
                </a:spcBef>
              </a:pPr>
              <a:endParaRPr lang="en-US" sz="2852" b="1" u="none" strike="noStrike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60395A32-89B5-4B51-A9F5-5DB8F444ABB8}"/>
              </a:ext>
            </a:extLst>
          </p:cNvPr>
          <p:cNvGrpSpPr/>
          <p:nvPr/>
        </p:nvGrpSpPr>
        <p:grpSpPr>
          <a:xfrm>
            <a:off x="6464835" y="3840432"/>
            <a:ext cx="8892809" cy="1002822"/>
            <a:chOff x="0" y="-57150"/>
            <a:chExt cx="11857079" cy="1337096"/>
          </a:xfrm>
        </p:grpSpPr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E01E83F4-A33B-D62E-542B-2B5FABB1E1AA}"/>
                </a:ext>
              </a:extLst>
            </p:cNvPr>
            <p:cNvSpPr txBox="1"/>
            <p:nvPr/>
          </p:nvSpPr>
          <p:spPr>
            <a:xfrm>
              <a:off x="0" y="616003"/>
              <a:ext cx="11654531" cy="6639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4152"/>
                </a:lnSpc>
                <a:spcBef>
                  <a:spcPct val="0"/>
                </a:spcBef>
              </a:pPr>
              <a:endParaRPr lang="en-US" sz="2966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307E868F-136C-A6FB-631D-BA1F8F54B072}"/>
                </a:ext>
              </a:extLst>
            </p:cNvPr>
            <p:cNvSpPr txBox="1"/>
            <p:nvPr/>
          </p:nvSpPr>
          <p:spPr>
            <a:xfrm>
              <a:off x="0" y="-57150"/>
              <a:ext cx="11857079" cy="6287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10"/>
                </a:lnSpc>
                <a:spcBef>
                  <a:spcPct val="0"/>
                </a:spcBef>
              </a:pPr>
              <a:endParaRPr lang="en-US" sz="2864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</p:txBody>
        </p:sp>
      </p:grpSp>
      <p:sp>
        <p:nvSpPr>
          <p:cNvPr id="12" name="TextBox 12">
            <a:extLst>
              <a:ext uri="{FF2B5EF4-FFF2-40B4-BE49-F238E27FC236}">
                <a16:creationId xmlns:a16="http://schemas.microsoft.com/office/drawing/2014/main" id="{E8F00749-7253-958A-0D03-558A98F897D6}"/>
              </a:ext>
            </a:extLst>
          </p:cNvPr>
          <p:cNvSpPr txBox="1"/>
          <p:nvPr/>
        </p:nvSpPr>
        <p:spPr>
          <a:xfrm>
            <a:off x="6474360" y="7607362"/>
            <a:ext cx="11028834" cy="475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90"/>
              </a:lnSpc>
              <a:spcBef>
                <a:spcPct val="0"/>
              </a:spcBef>
            </a:pPr>
            <a:endParaRPr lang="en-US" sz="285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" name="AutoShape 14">
            <a:extLst>
              <a:ext uri="{FF2B5EF4-FFF2-40B4-BE49-F238E27FC236}">
                <a16:creationId xmlns:a16="http://schemas.microsoft.com/office/drawing/2014/main" id="{46F35306-DBDB-267D-B44D-E68F309FAFCC}"/>
              </a:ext>
            </a:extLst>
          </p:cNvPr>
          <p:cNvSpPr/>
          <p:nvPr/>
        </p:nvSpPr>
        <p:spPr>
          <a:xfrm flipV="1">
            <a:off x="6124859" y="1297347"/>
            <a:ext cx="0" cy="1595251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054F957-5123-D2BD-8414-1CAC93B42644}"/>
              </a:ext>
            </a:extLst>
          </p:cNvPr>
          <p:cNvSpPr txBox="1"/>
          <p:nvPr/>
        </p:nvSpPr>
        <p:spPr>
          <a:xfrm>
            <a:off x="6456752" y="1602529"/>
            <a:ext cx="863084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pt-BR" sz="4000" b="1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Ações em Andamento nas Igrejas</a:t>
            </a:r>
            <a:endParaRPr lang="pt-BR" altLang="pt-BR" sz="4000" dirty="0">
              <a:latin typeface="Arial" panose="020B0604020202020204" pitchFamily="34" charset="0"/>
            </a:endParaRPr>
          </a:p>
          <a:p>
            <a:endParaRPr lang="pt-BR" sz="4000" dirty="0">
              <a:solidFill>
                <a:srgbClr val="000000"/>
              </a:solidFill>
              <a:sym typeface="Aptos"/>
            </a:endParaRPr>
          </a:p>
          <a:p>
            <a:endParaRPr lang="pt-BR" dirty="0"/>
          </a:p>
        </p:txBody>
      </p:sp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E48EA18E-68CE-837D-C184-83A01DC64E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0732755"/>
              </p:ext>
            </p:extLst>
          </p:nvPr>
        </p:nvGraphicFramePr>
        <p:xfrm>
          <a:off x="6474360" y="2824266"/>
          <a:ext cx="10980170" cy="630155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258819">
                  <a:extLst>
                    <a:ext uri="{9D8B030D-6E8A-4147-A177-3AD203B41FA5}">
                      <a16:colId xmlns:a16="http://schemas.microsoft.com/office/drawing/2014/main" val="38162646"/>
                    </a:ext>
                  </a:extLst>
                </a:gridCol>
                <a:gridCol w="7721351">
                  <a:extLst>
                    <a:ext uri="{9D8B030D-6E8A-4147-A177-3AD203B41FA5}">
                      <a16:colId xmlns:a16="http://schemas.microsoft.com/office/drawing/2014/main" val="2246740533"/>
                    </a:ext>
                  </a:extLst>
                </a:gridCol>
              </a:tblGrid>
              <a:tr h="127291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800" kern="0">
                          <a:effectLst/>
                        </a:rPr>
                        <a:t>Estrutura e Reforma</a:t>
                      </a:r>
                      <a:endParaRPr lang="pt-BR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1428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800" kern="0">
                          <a:effectLst/>
                        </a:rPr>
                        <a:t>Reformas nos prédios; Ventiladores novos; Melhorias básicas; Campanhas para Reforma; Reestruturação de espaços como nave, salas e secretaria</a:t>
                      </a:r>
                      <a:endParaRPr lang="pt-BR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14288" anchor="ctr"/>
                </a:tc>
                <a:extLst>
                  <a:ext uri="{0D108BD9-81ED-4DB2-BD59-A6C34878D82A}">
                    <a16:rowId xmlns:a16="http://schemas.microsoft.com/office/drawing/2014/main" val="4229768006"/>
                  </a:ext>
                </a:extLst>
              </a:tr>
              <a:tr h="127291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800" kern="0">
                          <a:effectLst/>
                        </a:rPr>
                        <a:t>Integração com a Comunidade</a:t>
                      </a:r>
                      <a:endParaRPr lang="pt-BR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1428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800" kern="0">
                          <a:effectLst/>
                        </a:rPr>
                        <a:t>Espaço Novo Tempo; Espaço Vida e Saúde; Parceria com ANP; Feira de saúde; Aulas de francês; Rua do recreio; Projeto voltado às famílias</a:t>
                      </a:r>
                      <a:endParaRPr lang="pt-BR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14288" anchor="ctr"/>
                </a:tc>
                <a:extLst>
                  <a:ext uri="{0D108BD9-81ED-4DB2-BD59-A6C34878D82A}">
                    <a16:rowId xmlns:a16="http://schemas.microsoft.com/office/drawing/2014/main" val="2398852952"/>
                  </a:ext>
                </a:extLst>
              </a:tr>
              <a:tr h="187786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800" kern="0">
                          <a:effectLst/>
                        </a:rPr>
                        <a:t>Planejamento e Gestão</a:t>
                      </a:r>
                      <a:endParaRPr lang="pt-BR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1428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800" kern="0">
                          <a:effectLst/>
                        </a:rPr>
                        <a:t>Planejamento para revitalização; Análise de índices; Reorganização de departamentos; Troca de liderança; Reuniões administrativas; Atualização de cadastro; Organização geral das igrejas</a:t>
                      </a:r>
                      <a:endParaRPr lang="pt-BR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14288" anchor="ctr"/>
                </a:tc>
                <a:extLst>
                  <a:ext uri="{0D108BD9-81ED-4DB2-BD59-A6C34878D82A}">
                    <a16:rowId xmlns:a16="http://schemas.microsoft.com/office/drawing/2014/main" val="3970429973"/>
                  </a:ext>
                </a:extLst>
              </a:tr>
              <a:tr h="187786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800" kern="0">
                          <a:effectLst/>
                        </a:rPr>
                        <a:t>Outros Projetos e Apoios</a:t>
                      </a:r>
                      <a:endParaRPr lang="pt-BR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1428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800" kern="0" dirty="0">
                          <a:effectLst/>
                        </a:rPr>
                        <a:t>Vintage; Nova liderança; Promoção da Escola Bíblica da NT; Mobilização interna; Campanhas de envolvimento pessoal; Ações locais específicas por cidade (como Uraí, Santa Mariana, Sertaneja, Nova Fátima, etc.)</a:t>
                      </a:r>
                      <a:endParaRPr lang="pt-BR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14288" anchor="ctr"/>
                </a:tc>
                <a:extLst>
                  <a:ext uri="{0D108BD9-81ED-4DB2-BD59-A6C34878D82A}">
                    <a16:rowId xmlns:a16="http://schemas.microsoft.com/office/drawing/2014/main" val="19724957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1136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860D999-1175-5EEF-18CC-E97E57668F1C}"/>
              </a:ext>
            </a:extLst>
          </p:cNvPr>
          <p:cNvSpPr/>
          <p:nvPr/>
        </p:nvSpPr>
        <p:spPr>
          <a:xfrm>
            <a:off x="-7620" y="-7188"/>
            <a:ext cx="1844802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17" name="Ciclo dos movimento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777201">
              <a:defRPr sz="3315"/>
            </a:lvl1pPr>
          </a:lstStyle>
          <a:p>
            <a:r>
              <a:rPr lang="pt-BR" sz="4800" b="1" dirty="0">
                <a:latin typeface="Montserrat" pitchFamily="2" charset="77"/>
              </a:rPr>
              <a:t>CICLO DOS MOVIMENTOS</a:t>
            </a: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3E28964D-B8D5-E74E-B581-D022CD958BE9}"/>
              </a:ext>
            </a:extLst>
          </p:cNvPr>
          <p:cNvGrpSpPr/>
          <p:nvPr/>
        </p:nvGrpSpPr>
        <p:grpSpPr>
          <a:xfrm>
            <a:off x="1219202" y="1717456"/>
            <a:ext cx="12461677" cy="6488061"/>
            <a:chOff x="2798363" y="2658397"/>
            <a:chExt cx="6323053" cy="3292041"/>
          </a:xfrm>
          <a:solidFill>
            <a:schemeClr val="bg2">
              <a:lumMod val="75000"/>
            </a:schemeClr>
          </a:solidFill>
        </p:grpSpPr>
        <p:sp>
          <p:nvSpPr>
            <p:cNvPr id="1218" name="Forma"/>
            <p:cNvSpPr/>
            <p:nvPr/>
          </p:nvSpPr>
          <p:spPr>
            <a:xfrm>
              <a:off x="3297518" y="3161490"/>
              <a:ext cx="5369495" cy="23137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ubicBezTo>
                    <a:pt x="9780" y="13"/>
                    <a:pt x="8901" y="986"/>
                    <a:pt x="8176" y="2393"/>
                  </a:cubicBezTo>
                  <a:cubicBezTo>
                    <a:pt x="6462" y="5722"/>
                    <a:pt x="5849" y="9772"/>
                    <a:pt x="4577" y="13422"/>
                  </a:cubicBezTo>
                  <a:cubicBezTo>
                    <a:pt x="3492" y="16538"/>
                    <a:pt x="1928" y="19314"/>
                    <a:pt x="0" y="21600"/>
                  </a:cubicBezTo>
                  <a:lnTo>
                    <a:pt x="21600" y="21600"/>
                  </a:lnTo>
                  <a:cubicBezTo>
                    <a:pt x="19672" y="19314"/>
                    <a:pt x="18108" y="16538"/>
                    <a:pt x="17023" y="13422"/>
                  </a:cubicBezTo>
                  <a:cubicBezTo>
                    <a:pt x="15751" y="9772"/>
                    <a:pt x="15138" y="5722"/>
                    <a:pt x="13424" y="2393"/>
                  </a:cubicBezTo>
                  <a:cubicBezTo>
                    <a:pt x="12699" y="986"/>
                    <a:pt x="11820" y="13"/>
                    <a:pt x="10800" y="0"/>
                  </a:cubicBezTo>
                  <a:close/>
                </a:path>
              </a:pathLst>
            </a:custGeom>
            <a:grpFill/>
            <a:ln w="76200">
              <a:solidFill>
                <a:srgbClr val="000000"/>
              </a:solidFill>
              <a:miter lim="400000"/>
            </a:ln>
          </p:spPr>
          <p:txBody>
            <a:bodyPr lIns="68579" rIns="68579" anchor="ctr"/>
            <a:lstStyle/>
            <a:p>
              <a:pPr defTabSz="311543">
                <a:lnSpc>
                  <a:spcPct val="120000"/>
                </a:lnSpc>
                <a:defRPr sz="900" spc="-36">
                  <a:latin typeface="Canela Deck Bold"/>
                  <a:ea typeface="Canela Deck Bold"/>
                  <a:cs typeface="Canela Deck Bold"/>
                  <a:sym typeface="Canela Deck Bold"/>
                </a:defRPr>
              </a:pPr>
              <a:endParaRPr sz="1350"/>
            </a:p>
          </p:txBody>
        </p:sp>
        <p:sp>
          <p:nvSpPr>
            <p:cNvPr id="1219" name="Linha"/>
            <p:cNvSpPr/>
            <p:nvPr/>
          </p:nvSpPr>
          <p:spPr>
            <a:xfrm>
              <a:off x="2843116" y="5484221"/>
              <a:ext cx="6278300" cy="2"/>
            </a:xfrm>
            <a:prstGeom prst="line">
              <a:avLst/>
            </a:prstGeom>
            <a:grpFill/>
            <a:ln w="76200">
              <a:solidFill>
                <a:srgbClr val="000000"/>
              </a:solidFill>
              <a:miter lim="400000"/>
            </a:ln>
          </p:spPr>
          <p:txBody>
            <a:bodyPr lIns="68579" rIns="68579"/>
            <a:lstStyle/>
            <a:p>
              <a:endParaRPr sz="2700"/>
            </a:p>
          </p:txBody>
        </p:sp>
        <p:sp>
          <p:nvSpPr>
            <p:cNvPr id="1220" name="Círculo"/>
            <p:cNvSpPr/>
            <p:nvPr/>
          </p:nvSpPr>
          <p:spPr>
            <a:xfrm>
              <a:off x="8534621" y="5399063"/>
              <a:ext cx="146463" cy="146463"/>
            </a:xfrm>
            <a:prstGeom prst="ellipse">
              <a:avLst/>
            </a:prstGeom>
            <a:grpFill/>
            <a:ln w="12700">
              <a:miter lim="400000"/>
            </a:ln>
          </p:spPr>
          <p:txBody>
            <a:bodyPr lIns="68579" rIns="68579"/>
            <a:lstStyle/>
            <a:p>
              <a:pPr defTabSz="482154">
                <a:lnSpc>
                  <a:spcPct val="80000"/>
                </a:lnSpc>
                <a:spcBef>
                  <a:spcPts val="5700"/>
                </a:spcBef>
                <a:defRPr sz="3400">
                  <a:solidFill>
                    <a:srgbClr val="333333"/>
                  </a:solidFill>
                  <a:latin typeface="Helvetica Neue Thin"/>
                  <a:ea typeface="Helvetica Neue Thin"/>
                  <a:cs typeface="Helvetica Neue Thin"/>
                  <a:sym typeface="Helvetica Neue Thin"/>
                </a:defRPr>
              </a:pPr>
              <a:endParaRPr sz="5100"/>
            </a:p>
          </p:txBody>
        </p:sp>
        <p:sp>
          <p:nvSpPr>
            <p:cNvPr id="1221" name="Círculo"/>
            <p:cNvSpPr/>
            <p:nvPr/>
          </p:nvSpPr>
          <p:spPr>
            <a:xfrm>
              <a:off x="3265047" y="5399063"/>
              <a:ext cx="146463" cy="146463"/>
            </a:xfrm>
            <a:prstGeom prst="ellipse">
              <a:avLst/>
            </a:prstGeom>
            <a:grpFill/>
            <a:ln w="12700">
              <a:miter lim="400000"/>
            </a:ln>
          </p:spPr>
          <p:txBody>
            <a:bodyPr lIns="68579" rIns="68579"/>
            <a:lstStyle/>
            <a:p>
              <a:pPr defTabSz="482154">
                <a:lnSpc>
                  <a:spcPct val="80000"/>
                </a:lnSpc>
                <a:spcBef>
                  <a:spcPts val="5700"/>
                </a:spcBef>
                <a:defRPr sz="3400">
                  <a:solidFill>
                    <a:srgbClr val="333333"/>
                  </a:solidFill>
                  <a:latin typeface="Helvetica Neue Thin"/>
                  <a:ea typeface="Helvetica Neue Thin"/>
                  <a:cs typeface="Helvetica Neue Thin"/>
                  <a:sym typeface="Helvetica Neue Thin"/>
                </a:defRPr>
              </a:pPr>
              <a:endParaRPr sz="5100"/>
            </a:p>
          </p:txBody>
        </p:sp>
        <p:sp>
          <p:nvSpPr>
            <p:cNvPr id="1222" name="Círculo"/>
            <p:cNvSpPr/>
            <p:nvPr/>
          </p:nvSpPr>
          <p:spPr>
            <a:xfrm>
              <a:off x="8575230" y="5439673"/>
              <a:ext cx="65245" cy="65245"/>
            </a:xfrm>
            <a:prstGeom prst="ellipse">
              <a:avLst/>
            </a:prstGeom>
            <a:grpFill/>
            <a:ln w="12700">
              <a:miter lim="400000"/>
            </a:ln>
          </p:spPr>
          <p:txBody>
            <a:bodyPr lIns="68579" rIns="68579"/>
            <a:lstStyle/>
            <a:p>
              <a:pPr defTabSz="482154">
                <a:lnSpc>
                  <a:spcPct val="80000"/>
                </a:lnSpc>
                <a:spcBef>
                  <a:spcPts val="5700"/>
                </a:spcBef>
                <a:defRPr sz="3400">
                  <a:solidFill>
                    <a:srgbClr val="033FEE"/>
                  </a:solidFill>
                  <a:latin typeface="Helvetica Neue Thin"/>
                  <a:ea typeface="Helvetica Neue Thin"/>
                  <a:cs typeface="Helvetica Neue Thin"/>
                  <a:sym typeface="Helvetica Neue Thin"/>
                </a:defRPr>
              </a:pPr>
              <a:endParaRPr sz="5100"/>
            </a:p>
          </p:txBody>
        </p:sp>
        <p:sp>
          <p:nvSpPr>
            <p:cNvPr id="1223" name="Círculo"/>
            <p:cNvSpPr/>
            <p:nvPr/>
          </p:nvSpPr>
          <p:spPr>
            <a:xfrm>
              <a:off x="3305657" y="5439673"/>
              <a:ext cx="65245" cy="65245"/>
            </a:xfrm>
            <a:prstGeom prst="ellipse">
              <a:avLst/>
            </a:prstGeom>
            <a:grpFill/>
            <a:ln w="12700">
              <a:miter lim="400000"/>
            </a:ln>
          </p:spPr>
          <p:txBody>
            <a:bodyPr lIns="68579" rIns="68579"/>
            <a:lstStyle/>
            <a:p>
              <a:pPr defTabSz="482154">
                <a:lnSpc>
                  <a:spcPct val="80000"/>
                </a:lnSpc>
                <a:spcBef>
                  <a:spcPts val="5700"/>
                </a:spcBef>
                <a:defRPr sz="3400">
                  <a:solidFill>
                    <a:srgbClr val="033FEE"/>
                  </a:solidFill>
                  <a:latin typeface="Helvetica Neue Thin"/>
                  <a:ea typeface="Helvetica Neue Thin"/>
                  <a:cs typeface="Helvetica Neue Thin"/>
                  <a:sym typeface="Helvetica Neue Thin"/>
                </a:defRPr>
              </a:pPr>
              <a:endParaRPr sz="5100"/>
            </a:p>
          </p:txBody>
        </p:sp>
        <p:sp>
          <p:nvSpPr>
            <p:cNvPr id="1224" name="NASCIMENTO"/>
            <p:cNvSpPr txBox="1"/>
            <p:nvPr/>
          </p:nvSpPr>
          <p:spPr>
            <a:xfrm>
              <a:off x="2798363" y="5754991"/>
              <a:ext cx="1585219" cy="195447"/>
            </a:xfrm>
            <a:prstGeom prst="rect">
              <a:avLst/>
            </a:prstGeom>
            <a:grp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3574" tIns="53574" rIns="53574" bIns="53574" anchor="ctr">
              <a:spAutoFit/>
            </a:bodyPr>
            <a:lstStyle>
              <a:lvl1pPr defTabSz="642937">
                <a:lnSpc>
                  <a:spcPct val="80000"/>
                </a:lnSpc>
                <a:spcBef>
                  <a:spcPts val="7700"/>
                </a:spcBef>
                <a:defRPr sz="1500" b="1">
                  <a:solidFill>
                    <a:srgbClr val="4E3B30"/>
                  </a:solidFill>
                  <a:latin typeface="Proxima Nova"/>
                  <a:ea typeface="Proxima Nova"/>
                  <a:cs typeface="Proxima Nova"/>
                  <a:sym typeface="Proxima Nova"/>
                </a:defRPr>
              </a:lvl1pPr>
            </a:lstStyle>
            <a:p>
              <a:r>
                <a:rPr lang="pt-BR" sz="2250" dirty="0"/>
                <a:t>      </a:t>
              </a:r>
              <a:r>
                <a:rPr sz="2250" dirty="0"/>
                <a:t>NASCIMENTO</a:t>
              </a:r>
            </a:p>
          </p:txBody>
        </p:sp>
        <p:sp>
          <p:nvSpPr>
            <p:cNvPr id="1225" name="MORTE"/>
            <p:cNvSpPr txBox="1"/>
            <p:nvPr/>
          </p:nvSpPr>
          <p:spPr>
            <a:xfrm>
              <a:off x="7940656" y="5663633"/>
              <a:ext cx="1109761" cy="195447"/>
            </a:xfrm>
            <a:prstGeom prst="rect">
              <a:avLst/>
            </a:prstGeom>
            <a:grp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3574" tIns="53574" rIns="53574" bIns="53574" anchor="ctr">
              <a:spAutoFit/>
            </a:bodyPr>
            <a:lstStyle>
              <a:lvl1pPr defTabSz="642937">
                <a:lnSpc>
                  <a:spcPct val="80000"/>
                </a:lnSpc>
                <a:spcBef>
                  <a:spcPts val="7700"/>
                </a:spcBef>
                <a:defRPr sz="1500" b="1">
                  <a:solidFill>
                    <a:srgbClr val="4E3B30"/>
                  </a:solidFill>
                  <a:latin typeface="Proxima Nova"/>
                  <a:ea typeface="Proxima Nova"/>
                  <a:cs typeface="Proxima Nova"/>
                  <a:sym typeface="Proxima Nova"/>
                </a:defRPr>
              </a:lvl1pPr>
            </a:lstStyle>
            <a:p>
              <a:r>
                <a:rPr lang="pt-BR" sz="2250" dirty="0"/>
                <a:t>       </a:t>
              </a:r>
              <a:r>
                <a:rPr sz="2250" dirty="0"/>
                <a:t>MORTE</a:t>
              </a:r>
            </a:p>
          </p:txBody>
        </p:sp>
        <p:sp>
          <p:nvSpPr>
            <p:cNvPr id="1226" name="INCLINA"/>
            <p:cNvSpPr txBox="1"/>
            <p:nvPr/>
          </p:nvSpPr>
          <p:spPr>
            <a:xfrm>
              <a:off x="3196519" y="4262056"/>
              <a:ext cx="1083988" cy="269430"/>
            </a:xfrm>
            <a:prstGeom prst="rect">
              <a:avLst/>
            </a:prstGeom>
            <a:grp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53574" tIns="53574" rIns="53574" bIns="53574" anchor="ctr">
              <a:spAutoFit/>
            </a:bodyPr>
            <a:lstStyle>
              <a:lvl1pPr defTabSz="642937">
                <a:lnSpc>
                  <a:spcPct val="140000"/>
                </a:lnSpc>
                <a:defRPr sz="1500" b="1">
                  <a:solidFill>
                    <a:srgbClr val="4E3B30"/>
                  </a:solidFill>
                  <a:latin typeface="Proxima Nova"/>
                  <a:ea typeface="Proxima Nova"/>
                  <a:cs typeface="Proxima Nova"/>
                  <a:sym typeface="Proxima Nova"/>
                </a:defRPr>
              </a:lvl1pPr>
            </a:lstStyle>
            <a:p>
              <a:r>
                <a:rPr lang="pt-BR" sz="2250" dirty="0"/>
                <a:t>     </a:t>
              </a:r>
              <a:r>
                <a:rPr sz="2250" dirty="0"/>
                <a:t>INCLINA</a:t>
              </a:r>
            </a:p>
          </p:txBody>
        </p:sp>
        <p:sp>
          <p:nvSpPr>
            <p:cNvPr id="1227" name="RECLINA"/>
            <p:cNvSpPr txBox="1"/>
            <p:nvPr/>
          </p:nvSpPr>
          <p:spPr>
            <a:xfrm>
              <a:off x="5440270" y="2658397"/>
              <a:ext cx="1083988" cy="269430"/>
            </a:xfrm>
            <a:prstGeom prst="rect">
              <a:avLst/>
            </a:prstGeom>
            <a:grp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53574" tIns="53574" rIns="53574" bIns="53574" anchor="ctr">
              <a:spAutoFit/>
            </a:bodyPr>
            <a:lstStyle>
              <a:lvl1pPr defTabSz="642937">
                <a:lnSpc>
                  <a:spcPct val="140000"/>
                </a:lnSpc>
                <a:defRPr sz="1500" b="1">
                  <a:solidFill>
                    <a:srgbClr val="4E3B30"/>
                  </a:solidFill>
                  <a:latin typeface="Proxima Nova"/>
                  <a:ea typeface="Proxima Nova"/>
                  <a:cs typeface="Proxima Nova"/>
                  <a:sym typeface="Proxima Nova"/>
                </a:defRPr>
              </a:lvl1pPr>
            </a:lstStyle>
            <a:p>
              <a:r>
                <a:rPr lang="pt-BR" sz="2250" dirty="0"/>
                <a:t>    </a:t>
              </a:r>
              <a:r>
                <a:rPr sz="2250" dirty="0"/>
                <a:t>RECLINA</a:t>
              </a:r>
            </a:p>
          </p:txBody>
        </p:sp>
        <p:sp>
          <p:nvSpPr>
            <p:cNvPr id="1228" name="DECLINA"/>
            <p:cNvSpPr txBox="1"/>
            <p:nvPr/>
          </p:nvSpPr>
          <p:spPr>
            <a:xfrm>
              <a:off x="7631348" y="4216578"/>
              <a:ext cx="1273339" cy="269430"/>
            </a:xfrm>
            <a:prstGeom prst="rect">
              <a:avLst/>
            </a:prstGeom>
            <a:grp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3574" tIns="53574" rIns="53574" bIns="53574" anchor="ctr">
              <a:spAutoFit/>
            </a:bodyPr>
            <a:lstStyle>
              <a:lvl1pPr defTabSz="642937">
                <a:lnSpc>
                  <a:spcPct val="140000"/>
                </a:lnSpc>
                <a:defRPr sz="1500" b="1">
                  <a:solidFill>
                    <a:srgbClr val="4E3B30"/>
                  </a:solidFill>
                  <a:latin typeface="Proxima Nova"/>
                  <a:ea typeface="Proxima Nova"/>
                  <a:cs typeface="Proxima Nova"/>
                  <a:sym typeface="Proxima Nova"/>
                </a:defRPr>
              </a:lvl1pPr>
            </a:lstStyle>
            <a:p>
              <a:r>
                <a:rPr lang="pt-BR" sz="2250" dirty="0"/>
                <a:t>       </a:t>
              </a:r>
              <a:r>
                <a:rPr sz="2250" dirty="0"/>
                <a:t>DECLINA</a:t>
              </a:r>
            </a:p>
          </p:txBody>
        </p:sp>
        <p:sp>
          <p:nvSpPr>
            <p:cNvPr id="1229" name="Linha"/>
            <p:cNvSpPr/>
            <p:nvPr/>
          </p:nvSpPr>
          <p:spPr>
            <a:xfrm flipV="1">
              <a:off x="8017664" y="5295431"/>
              <a:ext cx="2" cy="180096"/>
            </a:xfrm>
            <a:prstGeom prst="line">
              <a:avLst/>
            </a:prstGeom>
            <a:grpFill/>
            <a:ln w="25400">
              <a:solidFill>
                <a:srgbClr val="000000"/>
              </a:solidFill>
              <a:miter lim="400000"/>
            </a:ln>
          </p:spPr>
          <p:txBody>
            <a:bodyPr lIns="68579" rIns="68579"/>
            <a:lstStyle/>
            <a:p>
              <a:endParaRPr sz="2700"/>
            </a:p>
          </p:txBody>
        </p:sp>
        <p:sp>
          <p:nvSpPr>
            <p:cNvPr id="1230" name="Linha"/>
            <p:cNvSpPr/>
            <p:nvPr/>
          </p:nvSpPr>
          <p:spPr>
            <a:xfrm flipV="1">
              <a:off x="3633801" y="5295431"/>
              <a:ext cx="2" cy="180096"/>
            </a:xfrm>
            <a:prstGeom prst="line">
              <a:avLst/>
            </a:prstGeom>
            <a:grpFill/>
            <a:ln w="25400">
              <a:solidFill>
                <a:srgbClr val="000000"/>
              </a:solidFill>
              <a:miter lim="400000"/>
            </a:ln>
          </p:spPr>
          <p:txBody>
            <a:bodyPr lIns="68579" rIns="68579"/>
            <a:lstStyle/>
            <a:p>
              <a:endParaRPr sz="2700"/>
            </a:p>
          </p:txBody>
        </p:sp>
        <p:sp>
          <p:nvSpPr>
            <p:cNvPr id="1231" name="Linha"/>
            <p:cNvSpPr/>
            <p:nvPr/>
          </p:nvSpPr>
          <p:spPr>
            <a:xfrm flipV="1">
              <a:off x="4026027" y="5295431"/>
              <a:ext cx="2" cy="180096"/>
            </a:xfrm>
            <a:prstGeom prst="line">
              <a:avLst/>
            </a:prstGeom>
            <a:grpFill/>
            <a:ln w="25400">
              <a:solidFill>
                <a:srgbClr val="000000"/>
              </a:solidFill>
              <a:miter lim="400000"/>
            </a:ln>
          </p:spPr>
          <p:txBody>
            <a:bodyPr lIns="68579" rIns="68579"/>
            <a:lstStyle/>
            <a:p>
              <a:endParaRPr sz="2700"/>
            </a:p>
          </p:txBody>
        </p:sp>
        <p:sp>
          <p:nvSpPr>
            <p:cNvPr id="1232" name="Linha"/>
            <p:cNvSpPr/>
            <p:nvPr/>
          </p:nvSpPr>
          <p:spPr>
            <a:xfrm flipV="1">
              <a:off x="4469543" y="5295431"/>
              <a:ext cx="2" cy="180096"/>
            </a:xfrm>
            <a:prstGeom prst="line">
              <a:avLst/>
            </a:prstGeom>
            <a:grpFill/>
            <a:ln w="25400">
              <a:solidFill>
                <a:srgbClr val="000000"/>
              </a:solidFill>
              <a:miter lim="400000"/>
            </a:ln>
          </p:spPr>
          <p:txBody>
            <a:bodyPr lIns="68579" rIns="68579"/>
            <a:lstStyle/>
            <a:p>
              <a:endParaRPr sz="2700"/>
            </a:p>
          </p:txBody>
        </p:sp>
        <p:sp>
          <p:nvSpPr>
            <p:cNvPr id="1233" name="Linha"/>
            <p:cNvSpPr/>
            <p:nvPr/>
          </p:nvSpPr>
          <p:spPr>
            <a:xfrm flipV="1">
              <a:off x="4913059" y="5295431"/>
              <a:ext cx="2" cy="180096"/>
            </a:xfrm>
            <a:prstGeom prst="line">
              <a:avLst/>
            </a:prstGeom>
            <a:grpFill/>
            <a:ln w="25400">
              <a:solidFill>
                <a:srgbClr val="000000"/>
              </a:solidFill>
              <a:miter lim="400000"/>
            </a:ln>
          </p:spPr>
          <p:txBody>
            <a:bodyPr lIns="68579" rIns="68579"/>
            <a:lstStyle/>
            <a:p>
              <a:endParaRPr sz="2700"/>
            </a:p>
          </p:txBody>
        </p:sp>
        <p:sp>
          <p:nvSpPr>
            <p:cNvPr id="1234" name="Linha"/>
            <p:cNvSpPr/>
            <p:nvPr/>
          </p:nvSpPr>
          <p:spPr>
            <a:xfrm flipV="1">
              <a:off x="5356573" y="5295431"/>
              <a:ext cx="2" cy="180096"/>
            </a:xfrm>
            <a:prstGeom prst="line">
              <a:avLst/>
            </a:prstGeom>
            <a:grpFill/>
            <a:ln w="25400">
              <a:solidFill>
                <a:srgbClr val="000000"/>
              </a:solidFill>
              <a:miter lim="400000"/>
            </a:ln>
          </p:spPr>
          <p:txBody>
            <a:bodyPr lIns="68579" rIns="68579"/>
            <a:lstStyle/>
            <a:p>
              <a:endParaRPr sz="2700"/>
            </a:p>
          </p:txBody>
        </p:sp>
        <p:sp>
          <p:nvSpPr>
            <p:cNvPr id="1235" name="Linha"/>
            <p:cNvSpPr/>
            <p:nvPr/>
          </p:nvSpPr>
          <p:spPr>
            <a:xfrm flipV="1">
              <a:off x="5800088" y="5295431"/>
              <a:ext cx="2" cy="180096"/>
            </a:xfrm>
            <a:prstGeom prst="line">
              <a:avLst/>
            </a:prstGeom>
            <a:grpFill/>
            <a:ln w="25400">
              <a:solidFill>
                <a:srgbClr val="000000"/>
              </a:solidFill>
              <a:miter lim="400000"/>
            </a:ln>
          </p:spPr>
          <p:txBody>
            <a:bodyPr lIns="68579" rIns="68579"/>
            <a:lstStyle/>
            <a:p>
              <a:endParaRPr sz="2700"/>
            </a:p>
          </p:txBody>
        </p:sp>
        <p:sp>
          <p:nvSpPr>
            <p:cNvPr id="1236" name="Linha"/>
            <p:cNvSpPr/>
            <p:nvPr/>
          </p:nvSpPr>
          <p:spPr>
            <a:xfrm flipV="1">
              <a:off x="6243604" y="5295431"/>
              <a:ext cx="2" cy="180096"/>
            </a:xfrm>
            <a:prstGeom prst="line">
              <a:avLst/>
            </a:prstGeom>
            <a:grpFill/>
            <a:ln w="25400">
              <a:solidFill>
                <a:srgbClr val="000000"/>
              </a:solidFill>
              <a:miter lim="400000"/>
            </a:ln>
          </p:spPr>
          <p:txBody>
            <a:bodyPr lIns="68579" rIns="68579"/>
            <a:lstStyle/>
            <a:p>
              <a:endParaRPr sz="2700"/>
            </a:p>
          </p:txBody>
        </p:sp>
        <p:sp>
          <p:nvSpPr>
            <p:cNvPr id="1237" name="Linha"/>
            <p:cNvSpPr/>
            <p:nvPr/>
          </p:nvSpPr>
          <p:spPr>
            <a:xfrm flipV="1">
              <a:off x="6687118" y="5295431"/>
              <a:ext cx="2" cy="180096"/>
            </a:xfrm>
            <a:prstGeom prst="line">
              <a:avLst/>
            </a:prstGeom>
            <a:grpFill/>
            <a:ln w="25400">
              <a:solidFill>
                <a:srgbClr val="000000"/>
              </a:solidFill>
              <a:miter lim="400000"/>
            </a:ln>
          </p:spPr>
          <p:txBody>
            <a:bodyPr lIns="68579" rIns="68579"/>
            <a:lstStyle/>
            <a:p>
              <a:endParaRPr sz="2700"/>
            </a:p>
          </p:txBody>
        </p:sp>
        <p:sp>
          <p:nvSpPr>
            <p:cNvPr id="1238" name="Linha"/>
            <p:cNvSpPr/>
            <p:nvPr/>
          </p:nvSpPr>
          <p:spPr>
            <a:xfrm flipV="1">
              <a:off x="7130635" y="5295431"/>
              <a:ext cx="2" cy="180096"/>
            </a:xfrm>
            <a:prstGeom prst="line">
              <a:avLst/>
            </a:prstGeom>
            <a:grpFill/>
            <a:ln w="25400">
              <a:solidFill>
                <a:srgbClr val="000000"/>
              </a:solidFill>
              <a:miter lim="400000"/>
            </a:ln>
          </p:spPr>
          <p:txBody>
            <a:bodyPr lIns="68579" rIns="68579"/>
            <a:lstStyle/>
            <a:p>
              <a:endParaRPr sz="2700"/>
            </a:p>
          </p:txBody>
        </p:sp>
        <p:sp>
          <p:nvSpPr>
            <p:cNvPr id="1239" name="Linha"/>
            <p:cNvSpPr/>
            <p:nvPr/>
          </p:nvSpPr>
          <p:spPr>
            <a:xfrm flipV="1">
              <a:off x="7574150" y="5295431"/>
              <a:ext cx="2" cy="180096"/>
            </a:xfrm>
            <a:prstGeom prst="line">
              <a:avLst/>
            </a:prstGeom>
            <a:grpFill/>
            <a:ln w="25400">
              <a:solidFill>
                <a:srgbClr val="000000"/>
              </a:solidFill>
              <a:miter lim="400000"/>
            </a:ln>
          </p:spPr>
          <p:txBody>
            <a:bodyPr lIns="68579" rIns="68579"/>
            <a:lstStyle/>
            <a:p>
              <a:endParaRPr sz="2700"/>
            </a:p>
          </p:txBody>
        </p:sp>
        <p:sp>
          <p:nvSpPr>
            <p:cNvPr id="1240" name="Linha"/>
            <p:cNvSpPr/>
            <p:nvPr/>
          </p:nvSpPr>
          <p:spPr>
            <a:xfrm flipV="1">
              <a:off x="8461181" y="5295431"/>
              <a:ext cx="2" cy="180096"/>
            </a:xfrm>
            <a:prstGeom prst="line">
              <a:avLst/>
            </a:prstGeom>
            <a:grpFill/>
            <a:ln w="25400">
              <a:solidFill>
                <a:srgbClr val="000000"/>
              </a:solidFill>
              <a:miter lim="400000"/>
            </a:ln>
          </p:spPr>
          <p:txBody>
            <a:bodyPr lIns="68579" rIns="68579"/>
            <a:lstStyle/>
            <a:p>
              <a:endParaRPr sz="2700"/>
            </a:p>
          </p:txBody>
        </p:sp>
        <p:sp>
          <p:nvSpPr>
            <p:cNvPr id="1241" name="Linha"/>
            <p:cNvSpPr/>
            <p:nvPr/>
          </p:nvSpPr>
          <p:spPr>
            <a:xfrm flipV="1">
              <a:off x="8904695" y="5295431"/>
              <a:ext cx="2" cy="180096"/>
            </a:xfrm>
            <a:prstGeom prst="line">
              <a:avLst/>
            </a:prstGeom>
            <a:grpFill/>
            <a:ln w="25400">
              <a:solidFill>
                <a:srgbClr val="000000"/>
              </a:solidFill>
              <a:miter lim="400000"/>
            </a:ln>
          </p:spPr>
          <p:txBody>
            <a:bodyPr lIns="68579" rIns="68579"/>
            <a:lstStyle/>
            <a:p>
              <a:endParaRPr sz="2700"/>
            </a:p>
          </p:txBody>
        </p:sp>
        <p:sp>
          <p:nvSpPr>
            <p:cNvPr id="1242" name="Linha"/>
            <p:cNvSpPr/>
            <p:nvPr/>
          </p:nvSpPr>
          <p:spPr>
            <a:xfrm flipV="1">
              <a:off x="3190286" y="5295431"/>
              <a:ext cx="2" cy="180096"/>
            </a:xfrm>
            <a:prstGeom prst="line">
              <a:avLst/>
            </a:prstGeom>
            <a:grpFill/>
            <a:ln w="25400">
              <a:solidFill>
                <a:srgbClr val="000000"/>
              </a:solidFill>
              <a:miter lim="400000"/>
            </a:ln>
          </p:spPr>
          <p:txBody>
            <a:bodyPr lIns="68579" rIns="68579"/>
            <a:lstStyle/>
            <a:p>
              <a:endParaRPr sz="2700"/>
            </a:p>
          </p:txBody>
        </p:sp>
        <p:pic>
          <p:nvPicPr>
            <p:cNvPr id="1243" name="170420-Symbol-TM-Circular.pdf" descr="170420-Symbol-TM-Circular.pd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17161" y="3552354"/>
              <a:ext cx="1530220" cy="1530220"/>
            </a:xfrm>
            <a:prstGeom prst="rect">
              <a:avLst/>
            </a:prstGeom>
            <a:grpFill/>
            <a:ln w="12700">
              <a:miter lim="400000"/>
            </a:ln>
          </p:spPr>
        </p:pic>
        <p:sp>
          <p:nvSpPr>
            <p:cNvPr id="1244" name="nascimento"/>
            <p:cNvSpPr txBox="1"/>
            <p:nvPr/>
          </p:nvSpPr>
          <p:spPr>
            <a:xfrm>
              <a:off x="4067176" y="5008367"/>
              <a:ext cx="864793" cy="139227"/>
            </a:xfrm>
            <a:prstGeom prst="rect">
              <a:avLst/>
            </a:prstGeom>
            <a:grp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53574" tIns="53574" rIns="53574" bIns="53574" anchor="ctr">
              <a:spAutoFit/>
            </a:bodyPr>
            <a:lstStyle>
              <a:lvl1pPr defTabSz="642937">
                <a:lnSpc>
                  <a:spcPct val="80000"/>
                </a:lnSpc>
                <a:spcBef>
                  <a:spcPts val="7700"/>
                </a:spcBef>
                <a:defRPr sz="900" b="1">
                  <a:solidFill>
                    <a:srgbClr val="FFFFFF"/>
                  </a:solidFill>
                  <a:latin typeface="Proxima Nova"/>
                  <a:ea typeface="Proxima Nova"/>
                  <a:cs typeface="Proxima Nova"/>
                  <a:sym typeface="Proxima Nova"/>
                </a:defRPr>
              </a:lvl1pPr>
            </a:lstStyle>
            <a:p>
              <a:r>
                <a:rPr lang="pt-BR" sz="1350" dirty="0"/>
                <a:t>N</a:t>
              </a:r>
              <a:r>
                <a:rPr sz="1350" dirty="0" err="1"/>
                <a:t>ascimento</a:t>
              </a:r>
              <a:endParaRPr sz="1350" dirty="0"/>
            </a:p>
          </p:txBody>
        </p:sp>
        <p:sp>
          <p:nvSpPr>
            <p:cNvPr id="1245" name="crescimento"/>
            <p:cNvSpPr txBox="1"/>
            <p:nvPr/>
          </p:nvSpPr>
          <p:spPr>
            <a:xfrm>
              <a:off x="4558060" y="4500983"/>
              <a:ext cx="786516" cy="139227"/>
            </a:xfrm>
            <a:prstGeom prst="rect">
              <a:avLst/>
            </a:prstGeom>
            <a:grp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53574" tIns="53574" rIns="53574" bIns="53574" anchor="ctr">
              <a:spAutoFit/>
            </a:bodyPr>
            <a:lstStyle>
              <a:lvl1pPr defTabSz="642937">
                <a:lnSpc>
                  <a:spcPct val="80000"/>
                </a:lnSpc>
                <a:spcBef>
                  <a:spcPts val="7700"/>
                </a:spcBef>
                <a:defRPr sz="900" b="1">
                  <a:solidFill>
                    <a:srgbClr val="FFFFFF"/>
                  </a:solidFill>
                  <a:latin typeface="Proxima Nova"/>
                  <a:ea typeface="Proxima Nova"/>
                  <a:cs typeface="Proxima Nova"/>
                  <a:sym typeface="Proxima Nova"/>
                </a:defRPr>
              </a:lvl1pPr>
            </a:lstStyle>
            <a:p>
              <a:r>
                <a:rPr lang="pt-BR" sz="1350" dirty="0"/>
                <a:t>C</a:t>
              </a:r>
              <a:r>
                <a:rPr sz="1350" dirty="0" err="1"/>
                <a:t>rescimento</a:t>
              </a:r>
              <a:endParaRPr sz="1350" dirty="0"/>
            </a:p>
          </p:txBody>
        </p:sp>
        <p:sp>
          <p:nvSpPr>
            <p:cNvPr id="1246" name="MATURIDADE"/>
            <p:cNvSpPr txBox="1"/>
            <p:nvPr/>
          </p:nvSpPr>
          <p:spPr>
            <a:xfrm>
              <a:off x="5539263" y="3359386"/>
              <a:ext cx="886004" cy="139227"/>
            </a:xfrm>
            <a:prstGeom prst="rect">
              <a:avLst/>
            </a:prstGeom>
            <a:grp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53574" tIns="53574" rIns="53574" bIns="53574" anchor="ctr">
              <a:spAutoFit/>
            </a:bodyPr>
            <a:lstStyle>
              <a:lvl1pPr defTabSz="642937">
                <a:lnSpc>
                  <a:spcPct val="80000"/>
                </a:lnSpc>
                <a:spcBef>
                  <a:spcPts val="7700"/>
                </a:spcBef>
                <a:defRPr sz="900" b="1">
                  <a:solidFill>
                    <a:srgbClr val="FFFFFF"/>
                  </a:solidFill>
                  <a:latin typeface="Proxima Nova"/>
                  <a:ea typeface="Proxima Nova"/>
                  <a:cs typeface="Proxima Nova"/>
                  <a:sym typeface="Proxima Nova"/>
                </a:defRPr>
              </a:lvl1pPr>
            </a:lstStyle>
            <a:p>
              <a:r>
                <a:rPr sz="1350"/>
                <a:t>MATURIDADE</a:t>
              </a:r>
            </a:p>
          </p:txBody>
        </p:sp>
        <p:sp>
          <p:nvSpPr>
            <p:cNvPr id="1247" name="declínio"/>
            <p:cNvSpPr txBox="1"/>
            <p:nvPr/>
          </p:nvSpPr>
          <p:spPr>
            <a:xfrm>
              <a:off x="6691238" y="4452439"/>
              <a:ext cx="607895" cy="139227"/>
            </a:xfrm>
            <a:prstGeom prst="rect">
              <a:avLst/>
            </a:prstGeom>
            <a:grp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53574" tIns="53574" rIns="53574" bIns="53574" anchor="ctr">
              <a:spAutoFit/>
            </a:bodyPr>
            <a:lstStyle>
              <a:lvl1pPr defTabSz="642937">
                <a:lnSpc>
                  <a:spcPct val="80000"/>
                </a:lnSpc>
                <a:spcBef>
                  <a:spcPts val="7700"/>
                </a:spcBef>
                <a:defRPr sz="900" b="1">
                  <a:solidFill>
                    <a:srgbClr val="FFFFFF"/>
                  </a:solidFill>
                  <a:latin typeface="Proxima Nova"/>
                  <a:ea typeface="Proxima Nova"/>
                  <a:cs typeface="Proxima Nova"/>
                  <a:sym typeface="Proxima Nova"/>
                </a:defRPr>
              </a:lvl1pPr>
            </a:lstStyle>
            <a:p>
              <a:r>
                <a:rPr lang="pt-BR" sz="1350" dirty="0"/>
                <a:t>D</a:t>
              </a:r>
              <a:r>
                <a:rPr sz="1350" dirty="0" err="1"/>
                <a:t>eclínio</a:t>
              </a:r>
              <a:endParaRPr sz="1350" dirty="0"/>
            </a:p>
          </p:txBody>
        </p:sp>
        <p:sp>
          <p:nvSpPr>
            <p:cNvPr id="1248" name="morte"/>
            <p:cNvSpPr txBox="1"/>
            <p:nvPr/>
          </p:nvSpPr>
          <p:spPr>
            <a:xfrm>
              <a:off x="7288640" y="5008367"/>
              <a:ext cx="571022" cy="139227"/>
            </a:xfrm>
            <a:prstGeom prst="rect">
              <a:avLst/>
            </a:prstGeom>
            <a:grp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53574" tIns="53574" rIns="53574" bIns="53574" anchor="ctr">
              <a:spAutoFit/>
            </a:bodyPr>
            <a:lstStyle>
              <a:lvl1pPr defTabSz="642937">
                <a:lnSpc>
                  <a:spcPct val="80000"/>
                </a:lnSpc>
                <a:spcBef>
                  <a:spcPts val="7700"/>
                </a:spcBef>
                <a:defRPr sz="900" b="1">
                  <a:solidFill>
                    <a:srgbClr val="FFFFFF"/>
                  </a:solidFill>
                  <a:latin typeface="Proxima Nova"/>
                  <a:ea typeface="Proxima Nova"/>
                  <a:cs typeface="Proxima Nova"/>
                  <a:sym typeface="Proxima Nova"/>
                </a:defRPr>
              </a:lvl1pPr>
            </a:lstStyle>
            <a:p>
              <a:r>
                <a:rPr lang="pt-BR" sz="1350" dirty="0"/>
                <a:t>M</a:t>
              </a:r>
              <a:r>
                <a:rPr sz="1350" dirty="0" err="1"/>
                <a:t>orte</a:t>
              </a:r>
              <a:endParaRPr sz="1350" dirty="0"/>
            </a:p>
          </p:txBody>
        </p:sp>
      </p:grpSp>
    </p:spTree>
    <p:extLst>
      <p:ext uri="{BB962C8B-B14F-4D97-AF65-F5344CB8AC3E}">
        <p14:creationId xmlns:p14="http://schemas.microsoft.com/office/powerpoint/2010/main" val="923855951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48351AA6-9C39-7F38-1121-205045F1C2F4}"/>
              </a:ext>
            </a:extLst>
          </p:cNvPr>
          <p:cNvSpPr/>
          <p:nvPr/>
        </p:nvSpPr>
        <p:spPr>
          <a:xfrm>
            <a:off x="-7620" y="-7188"/>
            <a:ext cx="1852422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74E5F7F9-946F-E240-B30D-E982791FF819}"/>
              </a:ext>
            </a:extLst>
          </p:cNvPr>
          <p:cNvGrpSpPr/>
          <p:nvPr/>
        </p:nvGrpSpPr>
        <p:grpSpPr>
          <a:xfrm>
            <a:off x="446813" y="2095500"/>
            <a:ext cx="13948640" cy="6851417"/>
            <a:chOff x="2273044" y="2301838"/>
            <a:chExt cx="7212627" cy="3542762"/>
          </a:xfrm>
          <a:solidFill>
            <a:schemeClr val="bg2">
              <a:lumMod val="75000"/>
            </a:schemeClr>
          </a:solidFill>
        </p:grpSpPr>
        <p:sp>
          <p:nvSpPr>
            <p:cNvPr id="1283" name="Forma"/>
            <p:cNvSpPr/>
            <p:nvPr/>
          </p:nvSpPr>
          <p:spPr>
            <a:xfrm>
              <a:off x="3454124" y="3346618"/>
              <a:ext cx="5619369" cy="24213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ubicBezTo>
                    <a:pt x="9780" y="13"/>
                    <a:pt x="8901" y="986"/>
                    <a:pt x="8176" y="2393"/>
                  </a:cubicBezTo>
                  <a:cubicBezTo>
                    <a:pt x="6462" y="5722"/>
                    <a:pt x="5849" y="9772"/>
                    <a:pt x="4577" y="13422"/>
                  </a:cubicBezTo>
                  <a:cubicBezTo>
                    <a:pt x="3492" y="16538"/>
                    <a:pt x="1928" y="19314"/>
                    <a:pt x="0" y="21600"/>
                  </a:cubicBezTo>
                  <a:lnTo>
                    <a:pt x="21600" y="21600"/>
                  </a:lnTo>
                  <a:cubicBezTo>
                    <a:pt x="19672" y="19314"/>
                    <a:pt x="18108" y="16538"/>
                    <a:pt x="17023" y="13422"/>
                  </a:cubicBezTo>
                  <a:cubicBezTo>
                    <a:pt x="15751" y="9772"/>
                    <a:pt x="15138" y="5722"/>
                    <a:pt x="13424" y="2393"/>
                  </a:cubicBezTo>
                  <a:cubicBezTo>
                    <a:pt x="12699" y="986"/>
                    <a:pt x="11820" y="13"/>
                    <a:pt x="10800" y="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68579" rIns="68579" anchor="ctr"/>
            <a:lstStyle/>
            <a:p>
              <a:pPr defTabSz="342866">
                <a:lnSpc>
                  <a:spcPct val="80000"/>
                </a:lnSpc>
                <a:spcBef>
                  <a:spcPts val="4050"/>
                </a:spcBef>
                <a:defRPr sz="2500">
                  <a:solidFill>
                    <a:srgbClr val="333333"/>
                  </a:solidFill>
                  <a:latin typeface="Helvetica Neue Thin"/>
                  <a:ea typeface="Helvetica Neue Thin"/>
                  <a:cs typeface="Helvetica Neue Thin"/>
                  <a:sym typeface="Helvetica Neue Thin"/>
                </a:defRPr>
              </a:pPr>
              <a:endParaRPr sz="3750"/>
            </a:p>
          </p:txBody>
        </p:sp>
        <p:sp>
          <p:nvSpPr>
            <p:cNvPr id="1284" name="Forma"/>
            <p:cNvSpPr/>
            <p:nvPr/>
          </p:nvSpPr>
          <p:spPr>
            <a:xfrm>
              <a:off x="3454124" y="3349621"/>
              <a:ext cx="5619369" cy="24213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ubicBezTo>
                    <a:pt x="9780" y="13"/>
                    <a:pt x="8901" y="986"/>
                    <a:pt x="8176" y="2393"/>
                  </a:cubicBezTo>
                  <a:cubicBezTo>
                    <a:pt x="6462" y="5722"/>
                    <a:pt x="5849" y="9772"/>
                    <a:pt x="4577" y="13422"/>
                  </a:cubicBezTo>
                  <a:cubicBezTo>
                    <a:pt x="3492" y="16538"/>
                    <a:pt x="1928" y="19314"/>
                    <a:pt x="0" y="21600"/>
                  </a:cubicBezTo>
                  <a:lnTo>
                    <a:pt x="21600" y="21600"/>
                  </a:lnTo>
                  <a:cubicBezTo>
                    <a:pt x="19672" y="19314"/>
                    <a:pt x="18108" y="16538"/>
                    <a:pt x="17023" y="13422"/>
                  </a:cubicBezTo>
                  <a:cubicBezTo>
                    <a:pt x="15751" y="9772"/>
                    <a:pt x="15138" y="5722"/>
                    <a:pt x="13424" y="2393"/>
                  </a:cubicBezTo>
                  <a:cubicBezTo>
                    <a:pt x="12699" y="986"/>
                    <a:pt x="11820" y="13"/>
                    <a:pt x="10800" y="0"/>
                  </a:cubicBezTo>
                  <a:close/>
                </a:path>
              </a:pathLst>
            </a:custGeom>
            <a:grpFill/>
            <a:ln w="114300">
              <a:solidFill>
                <a:schemeClr val="accent1"/>
              </a:solidFill>
              <a:miter lim="400000"/>
            </a:ln>
          </p:spPr>
          <p:txBody>
            <a:bodyPr lIns="68579" rIns="68579" anchor="ctr"/>
            <a:lstStyle/>
            <a:p>
              <a:pPr defTabSz="342866">
                <a:lnSpc>
                  <a:spcPct val="80000"/>
                </a:lnSpc>
                <a:spcBef>
                  <a:spcPts val="4050"/>
                </a:spcBef>
                <a:defRPr sz="2500">
                  <a:solidFill>
                    <a:srgbClr val="333333"/>
                  </a:solidFill>
                  <a:latin typeface="Helvetica Neue Thin"/>
                  <a:ea typeface="Helvetica Neue Thin"/>
                  <a:cs typeface="Helvetica Neue Thin"/>
                  <a:sym typeface="Helvetica Neue Thin"/>
                </a:defRPr>
              </a:pPr>
              <a:endParaRPr sz="3750"/>
            </a:p>
          </p:txBody>
        </p:sp>
        <p:sp>
          <p:nvSpPr>
            <p:cNvPr id="1285" name="Linha"/>
            <p:cNvSpPr/>
            <p:nvPr/>
          </p:nvSpPr>
          <p:spPr>
            <a:xfrm flipH="1" flipV="1">
              <a:off x="4550774" y="4040213"/>
              <a:ext cx="536704" cy="1134663"/>
            </a:xfrm>
            <a:prstGeom prst="line">
              <a:avLst/>
            </a:prstGeom>
            <a:grpFill/>
            <a:ln w="38100">
              <a:solidFill>
                <a:schemeClr val="accent1"/>
              </a:solidFill>
              <a:miter lim="400000"/>
            </a:ln>
          </p:spPr>
          <p:txBody>
            <a:bodyPr lIns="68579" rIns="68579"/>
            <a:lstStyle/>
            <a:p>
              <a:endParaRPr sz="2700"/>
            </a:p>
          </p:txBody>
        </p:sp>
        <p:sp>
          <p:nvSpPr>
            <p:cNvPr id="1286" name="Linha"/>
            <p:cNvSpPr/>
            <p:nvPr/>
          </p:nvSpPr>
          <p:spPr>
            <a:xfrm flipH="1" flipV="1">
              <a:off x="5496462" y="3192461"/>
              <a:ext cx="677781" cy="1325069"/>
            </a:xfrm>
            <a:prstGeom prst="line">
              <a:avLst/>
            </a:prstGeom>
            <a:grpFill/>
            <a:ln w="38100">
              <a:solidFill>
                <a:schemeClr val="accent1"/>
              </a:solidFill>
              <a:miter lim="400000"/>
            </a:ln>
          </p:spPr>
          <p:txBody>
            <a:bodyPr lIns="68579" rIns="68579"/>
            <a:lstStyle/>
            <a:p>
              <a:endParaRPr sz="2700"/>
            </a:p>
          </p:txBody>
        </p:sp>
        <p:sp>
          <p:nvSpPr>
            <p:cNvPr id="1287" name="Linha"/>
            <p:cNvSpPr/>
            <p:nvPr/>
          </p:nvSpPr>
          <p:spPr>
            <a:xfrm flipV="1">
              <a:off x="6454144" y="3410537"/>
              <a:ext cx="763426" cy="1095643"/>
            </a:xfrm>
            <a:prstGeom prst="line">
              <a:avLst/>
            </a:prstGeom>
            <a:grpFill/>
            <a:ln w="38100">
              <a:solidFill>
                <a:schemeClr val="accent1"/>
              </a:solidFill>
              <a:miter lim="400000"/>
            </a:ln>
          </p:spPr>
          <p:txBody>
            <a:bodyPr lIns="68579" rIns="68579"/>
            <a:lstStyle/>
            <a:p>
              <a:endParaRPr sz="2700"/>
            </a:p>
          </p:txBody>
        </p:sp>
        <p:sp>
          <p:nvSpPr>
            <p:cNvPr id="1288" name="Linha"/>
            <p:cNvSpPr/>
            <p:nvPr/>
          </p:nvSpPr>
          <p:spPr>
            <a:xfrm flipV="1">
              <a:off x="7577112" y="3888654"/>
              <a:ext cx="915131" cy="1286458"/>
            </a:xfrm>
            <a:prstGeom prst="line">
              <a:avLst/>
            </a:prstGeom>
            <a:grpFill/>
            <a:ln w="38100">
              <a:solidFill>
                <a:schemeClr val="accent1"/>
              </a:solidFill>
              <a:miter lim="400000"/>
            </a:ln>
          </p:spPr>
          <p:txBody>
            <a:bodyPr lIns="68579" rIns="68579"/>
            <a:lstStyle/>
            <a:p>
              <a:endParaRPr sz="2700"/>
            </a:p>
          </p:txBody>
        </p:sp>
        <p:sp>
          <p:nvSpPr>
            <p:cNvPr id="1289" name="nascimento"/>
            <p:cNvSpPr txBox="1"/>
            <p:nvPr/>
          </p:nvSpPr>
          <p:spPr>
            <a:xfrm>
              <a:off x="4075934" y="5460119"/>
              <a:ext cx="864793" cy="141885"/>
            </a:xfrm>
            <a:prstGeom prst="rect">
              <a:avLst/>
            </a:prstGeom>
            <a:grp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53574" tIns="53574" rIns="53574" bIns="53574" anchor="ctr">
              <a:spAutoFit/>
            </a:bodyPr>
            <a:lstStyle>
              <a:lvl1pPr defTabSz="642937">
                <a:lnSpc>
                  <a:spcPct val="80000"/>
                </a:lnSpc>
                <a:spcBef>
                  <a:spcPts val="7700"/>
                </a:spcBef>
                <a:defRPr sz="900" b="1">
                  <a:latin typeface="Proxima Nova"/>
                  <a:ea typeface="Proxima Nova"/>
                  <a:cs typeface="Proxima Nova"/>
                  <a:sym typeface="Proxima Nova"/>
                </a:defRPr>
              </a:lvl1pPr>
            </a:lstStyle>
            <a:p>
              <a:r>
                <a:rPr lang="pt-BR" sz="1350" dirty="0"/>
                <a:t>N</a:t>
              </a:r>
              <a:r>
                <a:rPr sz="1350" dirty="0" err="1"/>
                <a:t>ascimento</a:t>
              </a:r>
              <a:endParaRPr sz="1350" dirty="0"/>
            </a:p>
          </p:txBody>
        </p:sp>
        <p:sp>
          <p:nvSpPr>
            <p:cNvPr id="1290" name="crescimento"/>
            <p:cNvSpPr txBox="1"/>
            <p:nvPr/>
          </p:nvSpPr>
          <p:spPr>
            <a:xfrm>
              <a:off x="5001667" y="4381078"/>
              <a:ext cx="786516" cy="141885"/>
            </a:xfrm>
            <a:prstGeom prst="rect">
              <a:avLst/>
            </a:prstGeom>
            <a:grp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53574" tIns="53574" rIns="53574" bIns="53574" anchor="ctr">
              <a:spAutoFit/>
            </a:bodyPr>
            <a:lstStyle>
              <a:lvl1pPr defTabSz="642937">
                <a:lnSpc>
                  <a:spcPct val="80000"/>
                </a:lnSpc>
                <a:spcBef>
                  <a:spcPts val="7700"/>
                </a:spcBef>
                <a:defRPr sz="900" b="1">
                  <a:latin typeface="Proxima Nova"/>
                  <a:ea typeface="Proxima Nova"/>
                  <a:cs typeface="Proxima Nova"/>
                  <a:sym typeface="Proxima Nova"/>
                </a:defRPr>
              </a:lvl1pPr>
            </a:lstStyle>
            <a:p>
              <a:r>
                <a:rPr lang="pt-BR" sz="1350" dirty="0"/>
                <a:t>C</a:t>
              </a:r>
              <a:r>
                <a:rPr sz="1350" dirty="0" err="1"/>
                <a:t>rescimento</a:t>
              </a:r>
              <a:endParaRPr sz="1350" dirty="0"/>
            </a:p>
          </p:txBody>
        </p:sp>
        <p:sp>
          <p:nvSpPr>
            <p:cNvPr id="1291" name="MATURIDADE"/>
            <p:cNvSpPr txBox="1"/>
            <p:nvPr/>
          </p:nvSpPr>
          <p:spPr>
            <a:xfrm>
              <a:off x="6008425" y="3715097"/>
              <a:ext cx="886004" cy="141885"/>
            </a:xfrm>
            <a:prstGeom prst="rect">
              <a:avLst/>
            </a:prstGeom>
            <a:grp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53574" tIns="53574" rIns="53574" bIns="53574" anchor="ctr">
              <a:spAutoFit/>
            </a:bodyPr>
            <a:lstStyle>
              <a:lvl1pPr defTabSz="642937">
                <a:lnSpc>
                  <a:spcPct val="80000"/>
                </a:lnSpc>
                <a:spcBef>
                  <a:spcPts val="7700"/>
                </a:spcBef>
                <a:defRPr sz="900" b="1">
                  <a:latin typeface="Proxima Nova"/>
                  <a:ea typeface="Proxima Nova"/>
                  <a:cs typeface="Proxima Nova"/>
                  <a:sym typeface="Proxima Nova"/>
                </a:defRPr>
              </a:lvl1pPr>
            </a:lstStyle>
            <a:p>
              <a:r>
                <a:rPr sz="1350" dirty="0"/>
                <a:t>MATURIDADE</a:t>
              </a:r>
            </a:p>
          </p:txBody>
        </p:sp>
        <p:sp>
          <p:nvSpPr>
            <p:cNvPr id="1292" name="declínio"/>
            <p:cNvSpPr txBox="1"/>
            <p:nvPr/>
          </p:nvSpPr>
          <p:spPr>
            <a:xfrm>
              <a:off x="6875037" y="4493164"/>
              <a:ext cx="607895" cy="141885"/>
            </a:xfrm>
            <a:prstGeom prst="rect">
              <a:avLst/>
            </a:prstGeom>
            <a:grp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53574" tIns="53574" rIns="53574" bIns="53574" anchor="ctr">
              <a:spAutoFit/>
            </a:bodyPr>
            <a:lstStyle>
              <a:lvl1pPr defTabSz="642937">
                <a:lnSpc>
                  <a:spcPct val="80000"/>
                </a:lnSpc>
                <a:spcBef>
                  <a:spcPts val="7700"/>
                </a:spcBef>
                <a:defRPr sz="900" b="1">
                  <a:latin typeface="Proxima Nova"/>
                  <a:ea typeface="Proxima Nova"/>
                  <a:cs typeface="Proxima Nova"/>
                  <a:sym typeface="Proxima Nova"/>
                </a:defRPr>
              </a:lvl1pPr>
            </a:lstStyle>
            <a:p>
              <a:r>
                <a:rPr lang="pt-BR" sz="1350" dirty="0"/>
                <a:t>D</a:t>
              </a:r>
              <a:r>
                <a:rPr sz="1350" dirty="0" err="1"/>
                <a:t>eclínio</a:t>
              </a:r>
              <a:endParaRPr sz="1350" dirty="0"/>
            </a:p>
          </p:txBody>
        </p:sp>
        <p:sp>
          <p:nvSpPr>
            <p:cNvPr id="1293" name="morte"/>
            <p:cNvSpPr txBox="1"/>
            <p:nvPr/>
          </p:nvSpPr>
          <p:spPr>
            <a:xfrm>
              <a:off x="7727508" y="5460119"/>
              <a:ext cx="571022" cy="141885"/>
            </a:xfrm>
            <a:prstGeom prst="rect">
              <a:avLst/>
            </a:prstGeom>
            <a:grp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53574" tIns="53574" rIns="53574" bIns="53574" anchor="ctr">
              <a:spAutoFit/>
            </a:bodyPr>
            <a:lstStyle>
              <a:lvl1pPr defTabSz="642937">
                <a:lnSpc>
                  <a:spcPct val="80000"/>
                </a:lnSpc>
                <a:spcBef>
                  <a:spcPts val="7700"/>
                </a:spcBef>
                <a:defRPr sz="900" b="1">
                  <a:latin typeface="Proxima Nova"/>
                  <a:ea typeface="Proxima Nova"/>
                  <a:cs typeface="Proxima Nova"/>
                  <a:sym typeface="Proxima Nova"/>
                </a:defRPr>
              </a:lvl1pPr>
            </a:lstStyle>
            <a:p>
              <a:r>
                <a:rPr lang="pt-BR" sz="1350" dirty="0"/>
                <a:t>M</a:t>
              </a:r>
              <a:r>
                <a:rPr sz="1350" dirty="0" err="1"/>
                <a:t>orte</a:t>
              </a:r>
              <a:endParaRPr sz="1350" dirty="0"/>
            </a:p>
          </p:txBody>
        </p:sp>
        <p:sp>
          <p:nvSpPr>
            <p:cNvPr id="1294" name="Visão missionária"/>
            <p:cNvSpPr txBox="1"/>
            <p:nvPr/>
          </p:nvSpPr>
          <p:spPr>
            <a:xfrm>
              <a:off x="2273044" y="5530037"/>
              <a:ext cx="1383670" cy="141885"/>
            </a:xfrm>
            <a:prstGeom prst="rect">
              <a:avLst/>
            </a:prstGeom>
            <a:grp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53574" tIns="53574" rIns="53574" bIns="53574" anchor="ctr">
              <a:spAutoFit/>
            </a:bodyPr>
            <a:lstStyle>
              <a:lvl1pPr defTabSz="642937">
                <a:lnSpc>
                  <a:spcPct val="80000"/>
                </a:lnSpc>
                <a:spcBef>
                  <a:spcPts val="7700"/>
                </a:spcBef>
                <a:defRPr sz="900" b="1">
                  <a:latin typeface="Proxima Nova"/>
                  <a:ea typeface="Proxima Nova"/>
                  <a:cs typeface="Proxima Nova"/>
                  <a:sym typeface="Proxima Nova"/>
                </a:defRPr>
              </a:lvl1pPr>
            </a:lstStyle>
            <a:p>
              <a:r>
                <a:rPr lang="pt-BR" sz="1350" dirty="0"/>
                <a:t>        </a:t>
              </a:r>
              <a:r>
                <a:rPr sz="1350" dirty="0" err="1"/>
                <a:t>Visão</a:t>
              </a:r>
              <a:r>
                <a:rPr sz="1350" dirty="0"/>
                <a:t> </a:t>
              </a:r>
              <a:r>
                <a:rPr lang="pt-BR" sz="1350" dirty="0"/>
                <a:t>M</a:t>
              </a:r>
              <a:r>
                <a:rPr sz="1350" dirty="0" err="1"/>
                <a:t>issionária</a:t>
              </a:r>
              <a:endParaRPr sz="1350" dirty="0"/>
            </a:p>
          </p:txBody>
        </p:sp>
        <p:sp>
          <p:nvSpPr>
            <p:cNvPr id="1295" name="Estrutura"/>
            <p:cNvSpPr txBox="1"/>
            <p:nvPr/>
          </p:nvSpPr>
          <p:spPr>
            <a:xfrm rot="2177628">
              <a:off x="8400098" y="5251416"/>
              <a:ext cx="732433" cy="141885"/>
            </a:xfrm>
            <a:prstGeom prst="rect">
              <a:avLst/>
            </a:prstGeom>
            <a:grp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53574" tIns="53574" rIns="53574" bIns="53574" anchor="ctr">
              <a:spAutoFit/>
            </a:bodyPr>
            <a:lstStyle>
              <a:lvl1pPr defTabSz="642937">
                <a:lnSpc>
                  <a:spcPct val="80000"/>
                </a:lnSpc>
                <a:spcBef>
                  <a:spcPts val="7700"/>
                </a:spcBef>
                <a:defRPr sz="900" b="1">
                  <a:latin typeface="Proxima Nova"/>
                  <a:ea typeface="Proxima Nova"/>
                  <a:cs typeface="Proxima Nova"/>
                  <a:sym typeface="Proxima Nova"/>
                </a:defRPr>
              </a:lvl1pPr>
            </a:lstStyle>
            <a:p>
              <a:r>
                <a:rPr lang="pt-BR" sz="1350" dirty="0"/>
                <a:t>     </a:t>
              </a:r>
              <a:r>
                <a:rPr sz="1350" dirty="0" err="1"/>
                <a:t>Estrutura</a:t>
              </a:r>
              <a:endParaRPr sz="1350" dirty="0"/>
            </a:p>
          </p:txBody>
        </p:sp>
        <p:sp>
          <p:nvSpPr>
            <p:cNvPr id="1296" name="Relacionamento…"/>
            <p:cNvSpPr txBox="1"/>
            <p:nvPr/>
          </p:nvSpPr>
          <p:spPr>
            <a:xfrm>
              <a:off x="7412584" y="3527664"/>
              <a:ext cx="1221046" cy="313763"/>
            </a:xfrm>
            <a:prstGeom prst="rect">
              <a:avLst/>
            </a:prstGeom>
            <a:grp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3574" tIns="53574" rIns="53574" bIns="53574" anchor="ctr">
              <a:spAutoFit/>
            </a:bodyPr>
            <a:lstStyle/>
            <a:p>
              <a:pPr algn="ctr" defTabSz="482154">
                <a:lnSpc>
                  <a:spcPct val="80000"/>
                </a:lnSpc>
                <a:defRPr sz="900" b="1">
                  <a:latin typeface="Proxima Nova"/>
                  <a:ea typeface="Proxima Nova"/>
                  <a:cs typeface="Proxima Nova"/>
                  <a:sym typeface="Proxima Nova"/>
                </a:defRPr>
              </a:pPr>
              <a:r>
                <a:rPr sz="1350" dirty="0" err="1"/>
                <a:t>Relacionamento</a:t>
              </a:r>
              <a:endParaRPr sz="1350" dirty="0"/>
            </a:p>
            <a:p>
              <a:pPr algn="ctr" defTabSz="482154">
                <a:lnSpc>
                  <a:spcPct val="80000"/>
                </a:lnSpc>
                <a:defRPr sz="900" b="1">
                  <a:latin typeface="Proxima Nova"/>
                  <a:ea typeface="Proxima Nova"/>
                  <a:cs typeface="Proxima Nova"/>
                  <a:sym typeface="Proxima Nova"/>
                </a:defRPr>
              </a:pPr>
              <a:r>
                <a:rPr sz="1350" dirty="0" err="1"/>
                <a:t>Ministérios</a:t>
              </a:r>
              <a:endParaRPr sz="1350" dirty="0"/>
            </a:p>
            <a:p>
              <a:pPr algn="ctr" defTabSz="482154">
                <a:lnSpc>
                  <a:spcPct val="80000"/>
                </a:lnSpc>
                <a:defRPr sz="900" b="1">
                  <a:latin typeface="Proxima Nova"/>
                  <a:ea typeface="Proxima Nova"/>
                  <a:cs typeface="Proxima Nova"/>
                  <a:sym typeface="Proxima Nova"/>
                </a:defRPr>
              </a:pPr>
              <a:r>
                <a:rPr sz="1350" dirty="0" err="1"/>
                <a:t>Estrutura</a:t>
              </a:r>
              <a:endParaRPr sz="1350" dirty="0"/>
            </a:p>
          </p:txBody>
        </p:sp>
        <p:sp>
          <p:nvSpPr>
            <p:cNvPr id="1297" name="Ministérios…"/>
            <p:cNvSpPr txBox="1"/>
            <p:nvPr/>
          </p:nvSpPr>
          <p:spPr>
            <a:xfrm>
              <a:off x="8406717" y="4459555"/>
              <a:ext cx="719196" cy="227824"/>
            </a:xfrm>
            <a:prstGeom prst="rect">
              <a:avLst/>
            </a:prstGeom>
            <a:grp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53574" tIns="53574" rIns="53574" bIns="53574" anchor="ctr">
              <a:spAutoFit/>
            </a:bodyPr>
            <a:lstStyle/>
            <a:p>
              <a:pPr defTabSz="482154">
                <a:lnSpc>
                  <a:spcPct val="80000"/>
                </a:lnSpc>
                <a:defRPr sz="900" b="1">
                  <a:latin typeface="Proxima Nova"/>
                  <a:ea typeface="Proxima Nova"/>
                  <a:cs typeface="Proxima Nova"/>
                  <a:sym typeface="Proxima Nova"/>
                </a:defRPr>
              </a:pPr>
              <a:r>
                <a:rPr sz="1350"/>
                <a:t>Ministérios</a:t>
              </a:r>
            </a:p>
            <a:p>
              <a:pPr defTabSz="482154">
                <a:lnSpc>
                  <a:spcPct val="80000"/>
                </a:lnSpc>
                <a:defRPr sz="900" b="1">
                  <a:latin typeface="Proxima Nova"/>
                  <a:ea typeface="Proxima Nova"/>
                  <a:cs typeface="Proxima Nova"/>
                  <a:sym typeface="Proxima Nova"/>
                </a:defRPr>
              </a:pPr>
              <a:r>
                <a:rPr sz="1350"/>
                <a:t>Estrutura</a:t>
              </a:r>
            </a:p>
          </p:txBody>
        </p:sp>
        <p:sp>
          <p:nvSpPr>
            <p:cNvPr id="1298" name="Linha"/>
            <p:cNvSpPr/>
            <p:nvPr/>
          </p:nvSpPr>
          <p:spPr>
            <a:xfrm>
              <a:off x="3120675" y="5759219"/>
              <a:ext cx="6364996" cy="2"/>
            </a:xfrm>
            <a:prstGeom prst="line">
              <a:avLst/>
            </a:prstGeom>
            <a:grpFill/>
            <a:ln w="114300">
              <a:solidFill>
                <a:schemeClr val="accent1"/>
              </a:solidFill>
              <a:miter lim="400000"/>
            </a:ln>
          </p:spPr>
          <p:txBody>
            <a:bodyPr lIns="68579" rIns="68579"/>
            <a:lstStyle/>
            <a:p>
              <a:endParaRPr sz="2700"/>
            </a:p>
          </p:txBody>
        </p:sp>
        <p:sp>
          <p:nvSpPr>
            <p:cNvPr id="1299" name="Círculo"/>
            <p:cNvSpPr/>
            <p:nvPr/>
          </p:nvSpPr>
          <p:spPr>
            <a:xfrm>
              <a:off x="8974308" y="5691321"/>
              <a:ext cx="153279" cy="153279"/>
            </a:xfrm>
            <a:prstGeom prst="ellipse">
              <a:avLst/>
            </a:prstGeom>
            <a:grpFill/>
            <a:ln w="12700">
              <a:miter lim="400000"/>
            </a:ln>
          </p:spPr>
          <p:txBody>
            <a:bodyPr lIns="68579" rIns="68579"/>
            <a:lstStyle/>
            <a:p>
              <a:pPr defTabSz="482154">
                <a:lnSpc>
                  <a:spcPct val="80000"/>
                </a:lnSpc>
                <a:spcBef>
                  <a:spcPts val="5700"/>
                </a:spcBef>
                <a:defRPr sz="3400">
                  <a:solidFill>
                    <a:srgbClr val="333333"/>
                  </a:solidFill>
                  <a:latin typeface="Helvetica Neue Thin"/>
                  <a:ea typeface="Helvetica Neue Thin"/>
                  <a:cs typeface="Helvetica Neue Thin"/>
                  <a:sym typeface="Helvetica Neue Thin"/>
                </a:defRPr>
              </a:pPr>
              <a:endParaRPr sz="5100"/>
            </a:p>
          </p:txBody>
        </p:sp>
        <p:sp>
          <p:nvSpPr>
            <p:cNvPr id="1300" name="Círculo"/>
            <p:cNvSpPr/>
            <p:nvPr/>
          </p:nvSpPr>
          <p:spPr>
            <a:xfrm>
              <a:off x="3411392" y="5691321"/>
              <a:ext cx="153279" cy="153279"/>
            </a:xfrm>
            <a:prstGeom prst="ellipse">
              <a:avLst/>
            </a:prstGeom>
            <a:grpFill/>
            <a:ln w="12700">
              <a:miter lim="400000"/>
            </a:ln>
          </p:spPr>
          <p:txBody>
            <a:bodyPr lIns="68579" rIns="68579"/>
            <a:lstStyle/>
            <a:p>
              <a:pPr defTabSz="482154">
                <a:lnSpc>
                  <a:spcPct val="80000"/>
                </a:lnSpc>
                <a:spcBef>
                  <a:spcPts val="5700"/>
                </a:spcBef>
                <a:defRPr sz="3400">
                  <a:solidFill>
                    <a:srgbClr val="333333"/>
                  </a:solidFill>
                  <a:latin typeface="Helvetica Neue Thin"/>
                  <a:ea typeface="Helvetica Neue Thin"/>
                  <a:cs typeface="Helvetica Neue Thin"/>
                  <a:sym typeface="Helvetica Neue Thin"/>
                </a:defRPr>
              </a:pPr>
              <a:endParaRPr sz="5100"/>
            </a:p>
          </p:txBody>
        </p:sp>
        <p:sp>
          <p:nvSpPr>
            <p:cNvPr id="1301" name="Círculo"/>
            <p:cNvSpPr/>
            <p:nvPr/>
          </p:nvSpPr>
          <p:spPr>
            <a:xfrm>
              <a:off x="9016806" y="5733820"/>
              <a:ext cx="68281" cy="68281"/>
            </a:xfrm>
            <a:prstGeom prst="ellipse">
              <a:avLst/>
            </a:prstGeom>
            <a:grpFill/>
            <a:ln w="12700">
              <a:miter lim="400000"/>
            </a:ln>
          </p:spPr>
          <p:txBody>
            <a:bodyPr lIns="68579" rIns="68579"/>
            <a:lstStyle/>
            <a:p>
              <a:pPr defTabSz="482154">
                <a:lnSpc>
                  <a:spcPct val="80000"/>
                </a:lnSpc>
                <a:spcBef>
                  <a:spcPts val="5700"/>
                </a:spcBef>
                <a:defRPr sz="3400">
                  <a:latin typeface="Helvetica Neue Thin"/>
                  <a:ea typeface="Helvetica Neue Thin"/>
                  <a:cs typeface="Helvetica Neue Thin"/>
                  <a:sym typeface="Helvetica Neue Thin"/>
                </a:defRPr>
              </a:pPr>
              <a:endParaRPr sz="5100"/>
            </a:p>
          </p:txBody>
        </p:sp>
        <p:sp>
          <p:nvSpPr>
            <p:cNvPr id="1302" name="Círculo"/>
            <p:cNvSpPr/>
            <p:nvPr/>
          </p:nvSpPr>
          <p:spPr>
            <a:xfrm>
              <a:off x="3453891" y="5733820"/>
              <a:ext cx="68281" cy="68281"/>
            </a:xfrm>
            <a:prstGeom prst="ellipse">
              <a:avLst/>
            </a:prstGeom>
            <a:grpFill/>
            <a:ln w="12700">
              <a:miter lim="400000"/>
            </a:ln>
          </p:spPr>
          <p:txBody>
            <a:bodyPr lIns="68579" rIns="68579"/>
            <a:lstStyle/>
            <a:p>
              <a:pPr defTabSz="482154">
                <a:lnSpc>
                  <a:spcPct val="80000"/>
                </a:lnSpc>
                <a:spcBef>
                  <a:spcPts val="5700"/>
                </a:spcBef>
                <a:defRPr sz="3400">
                  <a:latin typeface="Helvetica Neue Thin"/>
                  <a:ea typeface="Helvetica Neue Thin"/>
                  <a:cs typeface="Helvetica Neue Thin"/>
                  <a:sym typeface="Helvetica Neue Thin"/>
                </a:defRPr>
              </a:pPr>
              <a:endParaRPr sz="5100"/>
            </a:p>
          </p:txBody>
        </p:sp>
        <p:sp>
          <p:nvSpPr>
            <p:cNvPr id="1303" name="Círculo"/>
            <p:cNvSpPr/>
            <p:nvPr/>
          </p:nvSpPr>
          <p:spPr>
            <a:xfrm>
              <a:off x="6261989" y="3271666"/>
              <a:ext cx="153279" cy="153279"/>
            </a:xfrm>
            <a:prstGeom prst="ellipse">
              <a:avLst/>
            </a:prstGeom>
            <a:grpFill/>
            <a:ln w="12700">
              <a:miter lim="400000"/>
            </a:ln>
          </p:spPr>
          <p:txBody>
            <a:bodyPr lIns="68579" rIns="68579"/>
            <a:lstStyle/>
            <a:p>
              <a:pPr defTabSz="482154">
                <a:lnSpc>
                  <a:spcPct val="80000"/>
                </a:lnSpc>
                <a:spcBef>
                  <a:spcPts val="5700"/>
                </a:spcBef>
                <a:defRPr sz="3400">
                  <a:solidFill>
                    <a:srgbClr val="333333"/>
                  </a:solidFill>
                  <a:latin typeface="Helvetica Neue Thin"/>
                  <a:ea typeface="Helvetica Neue Thin"/>
                  <a:cs typeface="Helvetica Neue Thin"/>
                  <a:sym typeface="Helvetica Neue Thin"/>
                </a:defRPr>
              </a:pPr>
              <a:endParaRPr sz="5100"/>
            </a:p>
          </p:txBody>
        </p:sp>
        <p:sp>
          <p:nvSpPr>
            <p:cNvPr id="1304" name="Círculo"/>
            <p:cNvSpPr/>
            <p:nvPr/>
          </p:nvSpPr>
          <p:spPr>
            <a:xfrm>
              <a:off x="6304486" y="3314165"/>
              <a:ext cx="68281" cy="68281"/>
            </a:xfrm>
            <a:prstGeom prst="ellipse">
              <a:avLst/>
            </a:prstGeom>
            <a:grpFill/>
            <a:ln w="12700">
              <a:miter lim="400000"/>
            </a:ln>
          </p:spPr>
          <p:txBody>
            <a:bodyPr lIns="68579" rIns="68579"/>
            <a:lstStyle/>
            <a:p>
              <a:pPr defTabSz="482154">
                <a:lnSpc>
                  <a:spcPct val="80000"/>
                </a:lnSpc>
                <a:spcBef>
                  <a:spcPts val="5700"/>
                </a:spcBef>
                <a:defRPr sz="3400">
                  <a:latin typeface="Helvetica Neue Thin"/>
                  <a:ea typeface="Helvetica Neue Thin"/>
                  <a:cs typeface="Helvetica Neue Thin"/>
                  <a:sym typeface="Helvetica Neue Thin"/>
                </a:defRPr>
              </a:pPr>
              <a:endParaRPr sz="5100"/>
            </a:p>
          </p:txBody>
        </p:sp>
        <p:sp>
          <p:nvSpPr>
            <p:cNvPr id="1305" name="Visão missionária…"/>
            <p:cNvSpPr txBox="1"/>
            <p:nvPr/>
          </p:nvSpPr>
          <p:spPr>
            <a:xfrm>
              <a:off x="3483915" y="4122959"/>
              <a:ext cx="1055264" cy="227824"/>
            </a:xfrm>
            <a:prstGeom prst="rect">
              <a:avLst/>
            </a:prstGeom>
            <a:grp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53574" tIns="53574" rIns="53574" bIns="53574" anchor="ctr">
              <a:spAutoFit/>
            </a:bodyPr>
            <a:lstStyle/>
            <a:p>
              <a:pPr defTabSz="482154">
                <a:lnSpc>
                  <a:spcPct val="80000"/>
                </a:lnSpc>
                <a:defRPr sz="900" b="1">
                  <a:latin typeface="Proxima Nova"/>
                  <a:ea typeface="Proxima Nova"/>
                  <a:cs typeface="Proxima Nova"/>
                  <a:sym typeface="Proxima Nova"/>
                </a:defRPr>
              </a:pPr>
              <a:r>
                <a:rPr sz="1350" dirty="0" err="1"/>
                <a:t>Visão</a:t>
              </a:r>
              <a:r>
                <a:rPr sz="1350" dirty="0"/>
                <a:t> </a:t>
              </a:r>
              <a:r>
                <a:rPr lang="pt-BR" sz="1350" dirty="0"/>
                <a:t>M</a:t>
              </a:r>
              <a:r>
                <a:rPr sz="1350" dirty="0" err="1"/>
                <a:t>issionária</a:t>
              </a:r>
              <a:endParaRPr sz="1350" dirty="0"/>
            </a:p>
            <a:p>
              <a:pPr defTabSz="482154">
                <a:lnSpc>
                  <a:spcPct val="80000"/>
                </a:lnSpc>
                <a:defRPr sz="900" b="1">
                  <a:latin typeface="Proxima Nova"/>
                  <a:ea typeface="Proxima Nova"/>
                  <a:cs typeface="Proxima Nova"/>
                  <a:sym typeface="Proxima Nova"/>
                </a:defRPr>
              </a:pPr>
              <a:r>
                <a:rPr sz="1350" dirty="0" err="1"/>
                <a:t>Relacionamento</a:t>
              </a:r>
              <a:endParaRPr sz="1350" dirty="0"/>
            </a:p>
          </p:txBody>
        </p:sp>
        <p:sp>
          <p:nvSpPr>
            <p:cNvPr id="1306" name="Visão missionária…"/>
            <p:cNvSpPr txBox="1"/>
            <p:nvPr/>
          </p:nvSpPr>
          <p:spPr>
            <a:xfrm>
              <a:off x="4291494" y="2816201"/>
              <a:ext cx="1055264" cy="313763"/>
            </a:xfrm>
            <a:prstGeom prst="rect">
              <a:avLst/>
            </a:prstGeom>
            <a:grp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53574" tIns="53574" rIns="53574" bIns="53574" anchor="ctr">
              <a:spAutoFit/>
            </a:bodyPr>
            <a:lstStyle/>
            <a:p>
              <a:pPr algn="ctr" defTabSz="482154">
                <a:lnSpc>
                  <a:spcPct val="80000"/>
                </a:lnSpc>
                <a:defRPr sz="900" b="1">
                  <a:latin typeface="Proxima Nova"/>
                  <a:ea typeface="Proxima Nova"/>
                  <a:cs typeface="Proxima Nova"/>
                  <a:sym typeface="Proxima Nova"/>
                </a:defRPr>
              </a:pPr>
              <a:r>
                <a:rPr sz="1350" dirty="0" err="1"/>
                <a:t>Visão</a:t>
              </a:r>
              <a:r>
                <a:rPr sz="1350" dirty="0"/>
                <a:t> </a:t>
              </a:r>
              <a:r>
                <a:rPr lang="pt-BR" sz="1350" dirty="0"/>
                <a:t>M</a:t>
              </a:r>
              <a:r>
                <a:rPr sz="1350" dirty="0" err="1"/>
                <a:t>issionária</a:t>
              </a:r>
              <a:endParaRPr sz="1350" dirty="0"/>
            </a:p>
            <a:p>
              <a:pPr algn="ctr" defTabSz="482154">
                <a:lnSpc>
                  <a:spcPct val="80000"/>
                </a:lnSpc>
                <a:defRPr sz="900" b="1">
                  <a:latin typeface="Proxima Nova"/>
                  <a:ea typeface="Proxima Nova"/>
                  <a:cs typeface="Proxima Nova"/>
                  <a:sym typeface="Proxima Nova"/>
                </a:defRPr>
              </a:pPr>
              <a:r>
                <a:rPr sz="1350" dirty="0" err="1"/>
                <a:t>Relacionamento</a:t>
              </a:r>
              <a:endParaRPr sz="1350" dirty="0"/>
            </a:p>
            <a:p>
              <a:pPr algn="ctr" defTabSz="482154">
                <a:lnSpc>
                  <a:spcPct val="80000"/>
                </a:lnSpc>
                <a:defRPr sz="900" b="1">
                  <a:latin typeface="Proxima Nova"/>
                  <a:ea typeface="Proxima Nova"/>
                  <a:cs typeface="Proxima Nova"/>
                  <a:sym typeface="Proxima Nova"/>
                </a:defRPr>
              </a:pPr>
              <a:r>
                <a:rPr sz="1350" dirty="0" err="1"/>
                <a:t>Ministérios</a:t>
              </a:r>
              <a:endParaRPr sz="1350" dirty="0"/>
            </a:p>
          </p:txBody>
        </p:sp>
        <p:sp>
          <p:nvSpPr>
            <p:cNvPr id="1307" name="Visão missionária…"/>
            <p:cNvSpPr txBox="1"/>
            <p:nvPr/>
          </p:nvSpPr>
          <p:spPr>
            <a:xfrm>
              <a:off x="5730763" y="2301838"/>
              <a:ext cx="1144822" cy="399702"/>
            </a:xfrm>
            <a:prstGeom prst="rect">
              <a:avLst/>
            </a:prstGeom>
            <a:grp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53574" tIns="53574" rIns="53574" bIns="53574" anchor="ctr">
              <a:spAutoFit/>
            </a:bodyPr>
            <a:lstStyle/>
            <a:p>
              <a:pPr algn="ctr" defTabSz="482154">
                <a:lnSpc>
                  <a:spcPct val="80000"/>
                </a:lnSpc>
                <a:defRPr sz="900" b="1">
                  <a:latin typeface="Proxima Nova"/>
                  <a:ea typeface="Proxima Nova"/>
                  <a:cs typeface="Proxima Nova"/>
                  <a:sym typeface="Proxima Nova"/>
                </a:defRPr>
              </a:pPr>
              <a:r>
                <a:rPr sz="1350" dirty="0" err="1"/>
                <a:t>Visão</a:t>
              </a:r>
              <a:r>
                <a:rPr sz="1350" dirty="0"/>
                <a:t> </a:t>
              </a:r>
              <a:r>
                <a:rPr lang="pt-BR" sz="1350" dirty="0"/>
                <a:t>M</a:t>
              </a:r>
              <a:r>
                <a:rPr sz="1350" dirty="0" err="1"/>
                <a:t>issionária</a:t>
              </a:r>
              <a:endParaRPr sz="1350" dirty="0"/>
            </a:p>
            <a:p>
              <a:pPr algn="ctr" defTabSz="482154">
                <a:lnSpc>
                  <a:spcPct val="80000"/>
                </a:lnSpc>
                <a:defRPr sz="900" b="1">
                  <a:latin typeface="Proxima Nova"/>
                  <a:ea typeface="Proxima Nova"/>
                  <a:cs typeface="Proxima Nova"/>
                  <a:sym typeface="Proxima Nova"/>
                </a:defRPr>
              </a:pPr>
              <a:r>
                <a:rPr sz="1350" dirty="0" err="1"/>
                <a:t>Relacionamento</a:t>
              </a:r>
              <a:endParaRPr sz="1350" dirty="0"/>
            </a:p>
            <a:p>
              <a:pPr algn="ctr" defTabSz="482154">
                <a:lnSpc>
                  <a:spcPct val="80000"/>
                </a:lnSpc>
                <a:defRPr sz="900" b="1">
                  <a:latin typeface="Proxima Nova"/>
                  <a:ea typeface="Proxima Nova"/>
                  <a:cs typeface="Proxima Nova"/>
                  <a:sym typeface="Proxima Nova"/>
                </a:defRPr>
              </a:pPr>
              <a:r>
                <a:rPr sz="1350" dirty="0" err="1"/>
                <a:t>Ministérios</a:t>
              </a:r>
              <a:endParaRPr sz="1350" dirty="0"/>
            </a:p>
            <a:p>
              <a:pPr algn="ctr" defTabSz="482154">
                <a:lnSpc>
                  <a:spcPct val="80000"/>
                </a:lnSpc>
                <a:defRPr sz="900" b="1">
                  <a:latin typeface="Proxima Nova"/>
                  <a:ea typeface="Proxima Nova"/>
                  <a:cs typeface="Proxima Nova"/>
                  <a:sym typeface="Proxima Nova"/>
                </a:defRPr>
              </a:pPr>
              <a:r>
                <a:rPr sz="1350" dirty="0" err="1"/>
                <a:t>Estrutura</a:t>
              </a:r>
              <a:endParaRPr sz="1350" dirty="0"/>
            </a:p>
          </p:txBody>
        </p:sp>
        <p:grpSp>
          <p:nvGrpSpPr>
            <p:cNvPr id="1310" name="Vinde após mim (Mt 4:19)"/>
            <p:cNvGrpSpPr/>
            <p:nvPr/>
          </p:nvGrpSpPr>
          <p:grpSpPr>
            <a:xfrm>
              <a:off x="3574827" y="4485216"/>
              <a:ext cx="731565" cy="315475"/>
              <a:chOff x="0" y="3710"/>
              <a:chExt cx="731564" cy="315473"/>
            </a:xfrm>
            <a:grpFill/>
          </p:grpSpPr>
          <p:sp>
            <p:nvSpPr>
              <p:cNvPr id="1308" name="Retângulo"/>
              <p:cNvSpPr/>
              <p:nvPr/>
            </p:nvSpPr>
            <p:spPr>
              <a:xfrm>
                <a:off x="0" y="3710"/>
                <a:ext cx="731564" cy="315473"/>
              </a:xfrm>
              <a:prstGeom prst="rect">
                <a:avLst/>
              </a:pr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68579" tIns="68579" rIns="68579" bIns="68579" numCol="1" anchor="ctr">
                <a:noAutofit/>
              </a:bodyPr>
              <a:lstStyle/>
              <a:p>
                <a:pPr defTabSz="964406">
                  <a:lnSpc>
                    <a:spcPct val="80000"/>
                  </a:lnSpc>
                  <a:defRPr>
                    <a:latin typeface="Proxima Nova"/>
                    <a:ea typeface="Proxima Nova"/>
                    <a:cs typeface="Proxima Nova"/>
                    <a:sym typeface="Proxima Nova"/>
                  </a:defRPr>
                </a:pPr>
                <a:endParaRPr sz="2700"/>
              </a:p>
            </p:txBody>
          </p:sp>
          <p:sp>
            <p:nvSpPr>
              <p:cNvPr id="1309" name="Vinde após mim (Mt 4:19)"/>
              <p:cNvSpPr txBox="1"/>
              <p:nvPr/>
            </p:nvSpPr>
            <p:spPr>
              <a:xfrm>
                <a:off x="0" y="47536"/>
                <a:ext cx="731564" cy="227822"/>
              </a:xfrm>
              <a:prstGeom prst="rect">
                <a:avLst/>
              </a:prstGeom>
              <a:grp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53574" tIns="53574" rIns="53574" bIns="53574" numCol="1" anchor="ctr">
                <a:spAutoFit/>
              </a:bodyPr>
              <a:lstStyle>
                <a:lvl1pPr defTabSz="642937">
                  <a:lnSpc>
                    <a:spcPct val="80000"/>
                  </a:lnSpc>
                  <a:defRPr sz="900">
                    <a:latin typeface="Proxima Nova"/>
                    <a:ea typeface="Proxima Nova"/>
                    <a:cs typeface="Proxima Nova"/>
                    <a:sym typeface="Proxima Nova"/>
                  </a:defRPr>
                </a:lvl1pPr>
              </a:lstStyle>
              <a:p>
                <a:pPr algn="ctr"/>
                <a:r>
                  <a:rPr sz="1350" b="1" dirty="0"/>
                  <a:t>Vinde </a:t>
                </a:r>
                <a:r>
                  <a:rPr lang="pt-BR" sz="1350" b="1" dirty="0"/>
                  <a:t>A</a:t>
                </a:r>
                <a:r>
                  <a:rPr sz="1350" b="1" dirty="0" err="1"/>
                  <a:t>pós</a:t>
                </a:r>
                <a:r>
                  <a:rPr sz="1350" b="1" dirty="0"/>
                  <a:t> </a:t>
                </a:r>
                <a:r>
                  <a:rPr lang="pt-BR" sz="1350" b="1" dirty="0"/>
                  <a:t>M</a:t>
                </a:r>
                <a:r>
                  <a:rPr sz="1350" b="1" dirty="0" err="1"/>
                  <a:t>im</a:t>
                </a:r>
                <a:r>
                  <a:rPr sz="1350" b="1" dirty="0"/>
                  <a:t> (Mt 4:19)</a:t>
                </a:r>
              </a:p>
            </p:txBody>
          </p:sp>
        </p:grpSp>
        <p:sp>
          <p:nvSpPr>
            <p:cNvPr id="1312" name="A estes doze Enviou Jesus (Mt 10)"/>
            <p:cNvSpPr txBox="1"/>
            <p:nvPr/>
          </p:nvSpPr>
          <p:spPr>
            <a:xfrm>
              <a:off x="4452904" y="3461070"/>
              <a:ext cx="955812" cy="227823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3574" tIns="53574" rIns="53574" bIns="53574" numCol="1" anchor="ctr">
              <a:spAutoFit/>
            </a:bodyPr>
            <a:lstStyle>
              <a:lvl1pPr defTabSz="642937">
                <a:lnSpc>
                  <a:spcPct val="80000"/>
                </a:lnSpc>
                <a:defRPr sz="900">
                  <a:latin typeface="Proxima Nova"/>
                  <a:ea typeface="Proxima Nova"/>
                  <a:cs typeface="Proxima Nova"/>
                  <a:sym typeface="Proxima Nova"/>
                </a:defRPr>
              </a:lvl1pPr>
            </a:lstStyle>
            <a:p>
              <a:pPr algn="ctr"/>
              <a:r>
                <a:rPr sz="1350" b="1" dirty="0"/>
                <a:t>A </a:t>
              </a:r>
              <a:r>
                <a:rPr lang="pt-BR" sz="1350" b="1" dirty="0"/>
                <a:t>E</a:t>
              </a:r>
              <a:r>
                <a:rPr sz="1350" b="1" dirty="0" err="1"/>
                <a:t>stes</a:t>
              </a:r>
              <a:r>
                <a:rPr sz="1350" b="1" dirty="0"/>
                <a:t> </a:t>
              </a:r>
              <a:r>
                <a:rPr lang="pt-BR" sz="1350" b="1" dirty="0"/>
                <a:t>D</a:t>
              </a:r>
              <a:r>
                <a:rPr sz="1350" b="1" dirty="0" err="1"/>
                <a:t>oze</a:t>
              </a:r>
              <a:r>
                <a:rPr sz="1350" b="1" dirty="0"/>
                <a:t> </a:t>
              </a:r>
              <a:r>
                <a:rPr sz="1350" b="1" dirty="0" err="1"/>
                <a:t>Enviou</a:t>
              </a:r>
              <a:r>
                <a:rPr sz="1350" b="1" dirty="0"/>
                <a:t> Jesus (Mt 10)</a:t>
              </a:r>
            </a:p>
          </p:txBody>
        </p:sp>
        <p:grpSp>
          <p:nvGrpSpPr>
            <p:cNvPr id="1316" name="Testemunhas até os confins… (At 1:8)"/>
            <p:cNvGrpSpPr/>
            <p:nvPr/>
          </p:nvGrpSpPr>
          <p:grpSpPr>
            <a:xfrm>
              <a:off x="5666137" y="2815578"/>
              <a:ext cx="1055265" cy="315475"/>
              <a:chOff x="0" y="3710"/>
              <a:chExt cx="1055264" cy="315473"/>
            </a:xfrm>
            <a:grpFill/>
          </p:grpSpPr>
          <p:sp>
            <p:nvSpPr>
              <p:cNvPr id="1314" name="Retângulo"/>
              <p:cNvSpPr/>
              <p:nvPr/>
            </p:nvSpPr>
            <p:spPr>
              <a:xfrm>
                <a:off x="0" y="3710"/>
                <a:ext cx="1055264" cy="315473"/>
              </a:xfrm>
              <a:prstGeom prst="rect">
                <a:avLst/>
              </a:pr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68579" tIns="68579" rIns="68579" bIns="68579" numCol="1" anchor="ctr">
                <a:noAutofit/>
              </a:bodyPr>
              <a:lstStyle/>
              <a:p>
                <a:pPr defTabSz="964406">
                  <a:lnSpc>
                    <a:spcPct val="80000"/>
                  </a:lnSpc>
                  <a:defRPr>
                    <a:latin typeface="Proxima Nova"/>
                    <a:ea typeface="Proxima Nova"/>
                    <a:cs typeface="Proxima Nova"/>
                    <a:sym typeface="Proxima Nova"/>
                  </a:defRPr>
                </a:pPr>
                <a:endParaRPr sz="2700"/>
              </a:p>
            </p:txBody>
          </p:sp>
          <p:sp>
            <p:nvSpPr>
              <p:cNvPr id="1315" name="Testemunhas até os confins… (At 1:8)"/>
              <p:cNvSpPr txBox="1"/>
              <p:nvPr/>
            </p:nvSpPr>
            <p:spPr>
              <a:xfrm>
                <a:off x="0" y="47536"/>
                <a:ext cx="1055264" cy="227822"/>
              </a:xfrm>
              <a:prstGeom prst="rect">
                <a:avLst/>
              </a:prstGeom>
              <a:grp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53574" tIns="53574" rIns="53574" bIns="53574" numCol="1" anchor="ctr">
                <a:spAutoFit/>
              </a:bodyPr>
              <a:lstStyle>
                <a:lvl1pPr defTabSz="642937">
                  <a:lnSpc>
                    <a:spcPct val="80000"/>
                  </a:lnSpc>
                  <a:defRPr sz="900">
                    <a:latin typeface="Proxima Nova"/>
                    <a:ea typeface="Proxima Nova"/>
                    <a:cs typeface="Proxima Nova"/>
                    <a:sym typeface="Proxima Nova"/>
                  </a:defRPr>
                </a:lvl1pPr>
              </a:lstStyle>
              <a:p>
                <a:pPr algn="ctr"/>
                <a:r>
                  <a:rPr sz="1350" b="1" dirty="0" err="1"/>
                  <a:t>Testemunhas</a:t>
                </a:r>
                <a:r>
                  <a:rPr sz="1350" b="1" dirty="0"/>
                  <a:t> </a:t>
                </a:r>
                <a:r>
                  <a:rPr sz="1350" b="1" dirty="0" err="1"/>
                  <a:t>até</a:t>
                </a:r>
                <a:r>
                  <a:rPr sz="1350" b="1" dirty="0"/>
                  <a:t> </a:t>
                </a:r>
                <a:r>
                  <a:rPr sz="1350" b="1" dirty="0" err="1"/>
                  <a:t>os</a:t>
                </a:r>
                <a:r>
                  <a:rPr sz="1350" b="1" dirty="0"/>
                  <a:t> </a:t>
                </a:r>
                <a:r>
                  <a:rPr sz="1350" b="1" dirty="0" err="1"/>
                  <a:t>confins</a:t>
                </a:r>
                <a:r>
                  <a:rPr sz="1350" b="1" dirty="0"/>
                  <a:t>… (At 1:8)</a:t>
                </a:r>
              </a:p>
            </p:txBody>
          </p:sp>
        </p:grpSp>
        <p:pic>
          <p:nvPicPr>
            <p:cNvPr id="1317" name="170420-Symbol-TM-Circular.pdf" descr="170420-Symbol-TM-Circular.pd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53622" y="4147134"/>
              <a:ext cx="1099061" cy="1099060"/>
            </a:xfrm>
            <a:prstGeom prst="rect">
              <a:avLst/>
            </a:prstGeom>
            <a:grpFill/>
            <a:ln w="12700">
              <a:miter lim="400000"/>
            </a:ln>
          </p:spPr>
        </p:pic>
        <p:sp>
          <p:nvSpPr>
            <p:cNvPr id="1319" name="O Reino chegou! (Lc 10:9; 11:20; 17:21; )"/>
            <p:cNvSpPr txBox="1"/>
            <p:nvPr/>
          </p:nvSpPr>
          <p:spPr>
            <a:xfrm>
              <a:off x="2599094" y="4989307"/>
              <a:ext cx="923077" cy="313763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3574" tIns="53574" rIns="53574" bIns="53574" numCol="1" anchor="ctr">
              <a:spAutoFit/>
            </a:bodyPr>
            <a:lstStyle>
              <a:lvl1pPr defTabSz="642937">
                <a:lnSpc>
                  <a:spcPct val="80000"/>
                </a:lnSpc>
                <a:defRPr sz="900">
                  <a:latin typeface="Proxima Nova"/>
                  <a:ea typeface="Proxima Nova"/>
                  <a:cs typeface="Proxima Nova"/>
                  <a:sym typeface="Proxima Nova"/>
                </a:defRPr>
              </a:lvl1pPr>
            </a:lstStyle>
            <a:p>
              <a:pPr algn="ctr"/>
              <a:r>
                <a:rPr sz="1350" b="1" dirty="0"/>
                <a:t>O </a:t>
              </a:r>
              <a:r>
                <a:rPr sz="1350" b="1" dirty="0" err="1"/>
                <a:t>Reino</a:t>
              </a:r>
              <a:r>
                <a:rPr sz="1350" b="1" dirty="0"/>
                <a:t> </a:t>
              </a:r>
              <a:r>
                <a:rPr sz="1350" b="1" dirty="0" err="1"/>
                <a:t>chegou</a:t>
              </a:r>
              <a:r>
                <a:rPr sz="1350" b="1" dirty="0"/>
                <a:t>! (Lc 10:9; 11:20; 17:21; )</a:t>
              </a:r>
            </a:p>
          </p:txBody>
        </p:sp>
      </p:grpSp>
      <p:sp>
        <p:nvSpPr>
          <p:cNvPr id="1321" name="Ciclo das igreja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anchor="b">
            <a:normAutofit/>
          </a:bodyPr>
          <a:lstStyle>
            <a:lvl1pPr defTabSz="371475">
              <a:lnSpc>
                <a:spcPct val="70000"/>
              </a:lnSpc>
              <a:defRPr sz="3284"/>
            </a:lvl1pPr>
          </a:lstStyle>
          <a:p>
            <a:r>
              <a:rPr lang="pt-BR" sz="4800" b="1" dirty="0">
                <a:latin typeface="Montserrat" pitchFamily="2" charset="77"/>
              </a:rPr>
              <a:t>CICLO DAS IGREJAS</a:t>
            </a:r>
          </a:p>
        </p:txBody>
      </p:sp>
    </p:spTree>
    <p:extLst>
      <p:ext uri="{BB962C8B-B14F-4D97-AF65-F5344CB8AC3E}">
        <p14:creationId xmlns:p14="http://schemas.microsoft.com/office/powerpoint/2010/main" val="3903329563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2161</TotalTime>
  <Words>2913</Words>
  <Application>Microsoft Macintosh PowerPoint</Application>
  <PresentationFormat>Personalizar</PresentationFormat>
  <Paragraphs>402</Paragraphs>
  <Slides>47</Slides>
  <Notes>18</Notes>
  <HiddenSlides>0</HiddenSlides>
  <MMClips>2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47</vt:i4>
      </vt:variant>
    </vt:vector>
  </HeadingPairs>
  <TitlesOfParts>
    <vt:vector size="56" baseType="lpstr">
      <vt:lpstr>Symbol</vt:lpstr>
      <vt:lpstr>Calibri</vt:lpstr>
      <vt:lpstr>Aptos</vt:lpstr>
      <vt:lpstr>Wingdings</vt:lpstr>
      <vt:lpstr>Antonio Bold</vt:lpstr>
      <vt:lpstr>Montserrat</vt:lpstr>
      <vt:lpstr>Arial</vt:lpstr>
      <vt:lpstr>Montserrat Bold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CICLO DOS MOVIMENTOS</vt:lpstr>
      <vt:lpstr>CICLO DAS IGREJAS</vt:lpstr>
      <vt:lpstr>RETORNO A BASE DO MOVIMENTO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3 TIPOS DE CULTURA</vt:lpstr>
      <vt:lpstr>5 NÍVEIS DE IGREJAS</vt:lpstr>
      <vt:lpstr>NÍVEL 1 - DECLÍNIO/MORTE</vt:lpstr>
      <vt:lpstr>NÍVEL 2 - MANUTENÇÃO / ESTAGNAÇÃO</vt:lpstr>
      <vt:lpstr>NÍVEL 3 - ADIÇÃO / CRESCIMENTO BIOLÓGICO</vt:lpstr>
      <vt:lpstr>CARACTERÍSTICAS DAS IGREJAS DE NÍVEL 1-3   </vt:lpstr>
      <vt:lpstr>CARACTERÍSTICAS DAS IGREJAS DE NÍVEL 1-3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DEUS MISSIONÁRIO</dc:title>
  <dc:creator>USB - ANP - Kelyne Pereira</dc:creator>
  <cp:lastModifiedBy>Antonio Carrafa</cp:lastModifiedBy>
  <cp:revision>29</cp:revision>
  <dcterms:created xsi:type="dcterms:W3CDTF">2006-08-16T00:00:00Z</dcterms:created>
  <dcterms:modified xsi:type="dcterms:W3CDTF">2026-06-07T14:55:12Z</dcterms:modified>
  <dc:identifier>DAGn5eWI_Zk</dc:identifier>
</cp:coreProperties>
</file>