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9" r:id="rId5"/>
    <p:sldId id="264" r:id="rId6"/>
    <p:sldId id="266" r:id="rId7"/>
    <p:sldId id="260" r:id="rId8"/>
    <p:sldId id="267" r:id="rId9"/>
    <p:sldId id="268" r:id="rId10"/>
    <p:sldId id="269" r:id="rId11"/>
    <p:sldId id="261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65" r:id="rId26"/>
    <p:sldId id="263" r:id="rId27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BD302A-3C06-4B8B-8184-FC3DD3F1D455}" v="13" dt="2026-04-22T20:48:12.6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4687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268407-49AC-354D-F5F1-2142426AFAA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D46230D-4A9B-14F0-0B69-4BFE021DDE9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D43029-BBEF-4B54-7BCA-E329F74B52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2856C70-685A-5A0F-A19C-03C5C60B7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B383707-14FA-96E0-6906-FF8B11AF08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88161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5120B3-50C7-1AEE-516F-BD6948B8CB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71967D7-6A2E-61A3-7EF5-A6630D780D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AEB57CE-2E63-D8E1-BFE9-407B5098C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210E5D7-86BA-3427-73B0-C005EE9B4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C92B64-2572-A8F4-B203-F4C7441E0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AB10F9E-4737-416F-4079-35CA4A6039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234879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BA9A34-1E8B-A250-5DD8-18515EF06F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BA83B6D-9586-F622-AA8D-F0B0F4C1F71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9CBF644-940C-9D3E-B895-72786561C0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332A2E-E5ED-6FF8-9BC5-6D7922640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DB630D9-BC02-894E-1287-717A7F144F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D4982CE-F566-B483-57E8-0D4D64680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036693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76E70F-A50F-370D-16ED-0DB0E1697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051BD97F-E95A-8059-9F60-67BDD9B599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0DBCA8C-22D7-9457-08CD-F8A1F37B4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E262178-0AC6-F28A-AA92-8B167805E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1112A1-9154-866F-45DF-2152E7B48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92828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C4F57E3-347D-8243-E0A4-D82C0A56F3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A998C71-E428-5E96-AC6C-A0AAFD7BBC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FD10E30-D040-BFCB-3E45-C07D1CFA86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8F18B3B-5312-8569-420B-DAEC990EA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181CE3-1149-D523-163C-00DE824B4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546549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DB419-80DD-DACD-4EE2-714CB476C7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83674-E1EC-2A7D-B448-C35C8F397C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2AEC8-D942-3440-6CA3-CCE22DE2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D8500-CF02-46BD-DA2E-E44C15A3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D7035-84BB-4BD1-1FB1-89ED1423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8658650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DB419-80DD-DACD-4EE2-714CB476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9406" y="365125"/>
            <a:ext cx="8974394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83674-E1EC-2A7D-B448-C35C8F397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9404" y="1825625"/>
            <a:ext cx="8974395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2AEC8-D942-3440-6CA3-CCE22DE2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D8500-CF02-46BD-DA2E-E44C15A3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D7035-84BB-4BD1-1FB1-89ED1423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586523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EDB419-80DD-DACD-4EE2-714CB476C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416845" cy="132556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6283674-E1EC-2A7D-B448-C35C8F397C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416845" cy="435133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E42AEC8-D942-3440-6CA3-CCE22DE2E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2AD8500-CF02-46BD-DA2E-E44C15A3B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EBD7035-84BB-4BD1-1FB1-89ED14230F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513717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DEB32F-FBD1-78CE-058A-8E47B403D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BB5B0E-2E8C-3DC7-83DB-1A99BA8AFE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670F253-9954-6BC6-04FD-5EC630139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93A2114-8AC7-905C-949B-4A0B37E0A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FE1B19F-A3E6-CB74-9151-06D41D735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05036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BADD90-A8A2-2627-F908-7E4F5F6A81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0C419D4-38AA-A8B0-0288-B54B7104AC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285A49B-2713-006B-B0BE-CF644F7C45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E714499-09E2-FB50-9C15-2D44DB022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87C938CC-0361-8140-01AC-3CE76BE233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4B709B3-CB43-1F7E-5EA4-6C21809556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923549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4F3D10C-4CAB-7060-7F6A-566AEC9341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9A31A1F-32ED-BB35-344E-123D7D548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63532F8-C6E3-45F9-48FA-54BDA893ED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42D434B-1196-7F26-A248-5ECE83DDFF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5515F5E-8FEC-6F88-CF00-B692E73BED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2C76A6B-ECF8-F763-4D43-9653626AA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E124839-251F-91AA-F96B-8D81347E7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9BA85B7-6732-01C6-94C0-0BA6982F4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7497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D3D3C8-B6CE-0521-B05B-B6A93F4B9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51BE495-2797-2793-A310-5A440B414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0F79D51-3FC0-D039-E11D-BF48AC5228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67BA68A-7CBF-1797-0F6A-53B617FDF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4128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E57E08E-E784-8AF4-AA7E-733A7BA94D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920F9D6-AA4A-2696-D0CA-E28EF6B41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E98EDB-2013-D4AA-E874-BF166AA90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1487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9B80CE21-CC23-3748-F17C-C6CB8EE9D5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5476AC0-F10F-27A5-0150-118490AFD2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s-CL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D8F2A9D-661E-B30F-DC08-12E8DDB55A8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2DD3D18-16ED-41D9-AFE8-3CD80D890D58}" type="datetimeFigureOut">
              <a:rPr lang="es-CL" smtClean="0"/>
              <a:t>04-06-2026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B489F3-3B23-9431-7EB0-A6B69A80EA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5001D7A-E01D-1C1C-9E8E-02EA10FC59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B838B5-0546-46EC-8F8C-95665F06D5A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64591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6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jpeg"/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4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5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AAAE54-E166-1E36-3DED-D9F33B97C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962332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F0DC5D8-D4AC-0125-0B76-4B10E19F1C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671A70E-F04E-D1EC-3C87-184FEE95F274}"/>
              </a:ext>
            </a:extLst>
          </p:cNvPr>
          <p:cNvSpPr txBox="1"/>
          <p:nvPr/>
        </p:nvSpPr>
        <p:spPr>
          <a:xfrm>
            <a:off x="821871" y="2277069"/>
            <a:ext cx="105373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u="sng" dirty="0">
                <a:solidFill>
                  <a:srgbClr val="FF0000"/>
                </a:solidFill>
                <a:latin typeface="Franklin Gothic Book" panose="020B0503020102020204"/>
              </a:rPr>
              <a:t>Passos</a:t>
            </a:r>
            <a:r>
              <a:rPr kumimoji="0" lang="pt-BR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do Processo de Plantio: Fevereiro a Agosto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CDC0828-0D50-571C-6621-DDD87867576D}"/>
              </a:ext>
            </a:extLst>
          </p:cNvPr>
          <p:cNvSpPr txBox="1"/>
          <p:nvPr/>
        </p:nvSpPr>
        <p:spPr>
          <a:xfrm>
            <a:off x="114300" y="2816775"/>
            <a:ext cx="1195251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5º  Aparições Públicas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MDA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 da Igreja Mãe e Distrito em </a:t>
            </a: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D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atas comemorativas da Cidade (Aniversário da cidade, Dias das mães, </a:t>
            </a: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Escola Cristã de Férias em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 JULHO, Dia dos Pais e convite para os Pgs.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2 Encontros de Quartetos em Praça Pública e convite para os Pgs.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Festival comidas típicas e convite para os Pgs.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(Em todas essas programações teve brinquedo para crianças, pipoca, algodão doce, sucos e Brindes.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26084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>
            <a:extLst>
              <a:ext uri="{FF2B5EF4-FFF2-40B4-BE49-F238E27FC236}">
                <a16:creationId xmlns:a16="http://schemas.microsoft.com/office/drawing/2014/main" id="{15B7AE16-9EF2-A6F8-2E89-5011EFEA53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9" r="1" b="4385"/>
          <a:stretch>
            <a:fillRect/>
          </a:stretch>
        </p:blipFill>
        <p:spPr>
          <a:xfrm>
            <a:off x="6176433" y="0"/>
            <a:ext cx="6015582" cy="392004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920044"/>
                </a:lnTo>
                <a:lnTo>
                  <a:pt x="2469659" y="3920044"/>
                </a:lnTo>
                <a:lnTo>
                  <a:pt x="2469659" y="3103224"/>
                </a:lnTo>
                <a:lnTo>
                  <a:pt x="0" y="3103224"/>
                </a:lnTo>
                <a:close/>
              </a:path>
            </a:pathLst>
          </a:cu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D5A13D3-790D-750D-F180-74447ADC81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70" r="16268"/>
          <a:stretch>
            <a:fillRect/>
          </a:stretch>
        </p:blipFill>
        <p:spPr>
          <a:xfrm>
            <a:off x="20" y="4069976"/>
            <a:ext cx="3535311" cy="278802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35B67207-D38B-D567-7F8F-BF9DB13B28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36" r="7353" b="2"/>
          <a:stretch>
            <a:fillRect/>
          </a:stretch>
        </p:blipFill>
        <p:spPr>
          <a:xfrm>
            <a:off x="3696199" y="3257176"/>
            <a:ext cx="4789093" cy="3600824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B5D89804-AC5B-B664-6F9F-671B1FF607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9" r="12805"/>
          <a:stretch>
            <a:fillRect/>
          </a:stretch>
        </p:blipFill>
        <p:spPr>
          <a:xfrm>
            <a:off x="1" y="10"/>
            <a:ext cx="6015567" cy="3920034"/>
          </a:xfrm>
          <a:custGeom>
            <a:avLst/>
            <a:gdLst/>
            <a:ahLst/>
            <a:cxnLst/>
            <a:rect l="l" t="t" r="r" b="b"/>
            <a:pathLst>
              <a:path w="6015567" h="3920044">
                <a:moveTo>
                  <a:pt x="0" y="0"/>
                </a:moveTo>
                <a:lnTo>
                  <a:pt x="6015567" y="0"/>
                </a:lnTo>
                <a:lnTo>
                  <a:pt x="6015567" y="3103224"/>
                </a:lnTo>
                <a:lnTo>
                  <a:pt x="3545908" y="3103224"/>
                </a:lnTo>
                <a:lnTo>
                  <a:pt x="3545908" y="3920044"/>
                </a:lnTo>
                <a:lnTo>
                  <a:pt x="0" y="3920044"/>
                </a:lnTo>
                <a:close/>
              </a:path>
            </a:pathLst>
          </a:cu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A50EDBA-8F08-C26A-A854-E86DA1E184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39" r="-1" b="49178"/>
          <a:stretch>
            <a:fillRect/>
          </a:stretch>
        </p:blipFill>
        <p:spPr>
          <a:xfrm>
            <a:off x="8646161" y="4069976"/>
            <a:ext cx="3545840" cy="2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5458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01E6BFD-C523-1D0A-1797-428A072ACE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CB6478B-C98A-5091-B270-A8482564D439}"/>
              </a:ext>
            </a:extLst>
          </p:cNvPr>
          <p:cNvSpPr txBox="1"/>
          <p:nvPr/>
        </p:nvSpPr>
        <p:spPr>
          <a:xfrm>
            <a:off x="332014" y="357035"/>
            <a:ext cx="11527971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Encontro de Quartetos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0450E593-6E62-BA73-4C3D-75B0420420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96"/>
          <a:stretch>
            <a:fillRect/>
          </a:stretch>
        </p:blipFill>
        <p:spPr>
          <a:xfrm>
            <a:off x="125188" y="1251855"/>
            <a:ext cx="5763985" cy="267788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412A8D97-C6F5-2231-881D-093A86D37B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36" t="21172" r="17791" b="15865"/>
          <a:stretch>
            <a:fillRect/>
          </a:stretch>
        </p:blipFill>
        <p:spPr>
          <a:xfrm>
            <a:off x="125188" y="3929742"/>
            <a:ext cx="5763984" cy="2797629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19EDF92D-AE65-C7CB-5675-37FCB9374E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3" t="41339" r="3227"/>
          <a:stretch>
            <a:fillRect/>
          </a:stretch>
        </p:blipFill>
        <p:spPr>
          <a:xfrm>
            <a:off x="6008915" y="1251855"/>
            <a:ext cx="6057898" cy="2677887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D58ABFFD-3615-7EEF-C8A6-4ABB23D89B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82" b="4361"/>
          <a:stretch>
            <a:fillRect/>
          </a:stretch>
        </p:blipFill>
        <p:spPr>
          <a:xfrm>
            <a:off x="6008914" y="3929741"/>
            <a:ext cx="6057897" cy="27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68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035C78-F574-0E06-27CD-EA5B02C545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64B7550B-6EDA-8019-0810-4F391823DE8A}"/>
              </a:ext>
            </a:extLst>
          </p:cNvPr>
          <p:cNvSpPr txBox="1"/>
          <p:nvPr/>
        </p:nvSpPr>
        <p:spPr>
          <a:xfrm>
            <a:off x="332014" y="357035"/>
            <a:ext cx="11527971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b="1" dirty="0">
                <a:solidFill>
                  <a:prstClr val="white"/>
                </a:solidFill>
                <a:latin typeface="Franklin Gothic Book" panose="020B0503020102020204"/>
              </a:rPr>
              <a:t>Dia das Crianças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342CA8-267E-513B-6D6E-0C3E584117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33" b="8730"/>
          <a:stretch>
            <a:fillRect/>
          </a:stretch>
        </p:blipFill>
        <p:spPr>
          <a:xfrm>
            <a:off x="5274128" y="1338458"/>
            <a:ext cx="3020785" cy="538891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02EFC53-17D3-7B05-CCE6-8E5397D09A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91" y="1338458"/>
            <a:ext cx="5060523" cy="538891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4563D9D9-8F55-2D99-C5F9-614C2A1C7B8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14"/>
          <a:stretch>
            <a:fillRect/>
          </a:stretch>
        </p:blipFill>
        <p:spPr>
          <a:xfrm>
            <a:off x="8382000" y="1338457"/>
            <a:ext cx="3620271" cy="5388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835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1194FB-1B87-C673-41C1-B459386A8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5B6F9857-2CB1-F6BF-AA6E-0D9B08C5A36F}"/>
              </a:ext>
            </a:extLst>
          </p:cNvPr>
          <p:cNvSpPr txBox="1"/>
          <p:nvPr/>
        </p:nvSpPr>
        <p:spPr>
          <a:xfrm>
            <a:off x="732064" y="2331498"/>
            <a:ext cx="107169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Passos do Processo de Plantio: Setembro a Novembro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8D6CFA7-4292-6C28-A88E-09318532C068}"/>
              </a:ext>
            </a:extLst>
          </p:cNvPr>
          <p:cNvSpPr txBox="1"/>
          <p:nvPr/>
        </p:nvSpPr>
        <p:spPr>
          <a:xfrm>
            <a:off x="114300" y="3097178"/>
            <a:ext cx="1195251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800" b="1" u="sng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6º  Evangelismo de Colheita dos Pgs (Modelo Hora de Viver)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Local (Salão), Equipes, Desbravadores - Compromisso de Plantio;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Evangelismo de 21 Noites em Setembro (Batismo da Primavera);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Bom de bíblia e bom de bola, dia das crianças, comidas típicas, dejejuns aos sábados, visitação aos interessados...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32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PROCURAR SALÃO DA FUTURA “IGREJA” </a:t>
            </a:r>
            <a:r>
              <a:rPr kumimoji="0" lang="pt-BR" sz="3200" b="1" i="0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uLnTx/>
                <a:uFillTx/>
                <a:latin typeface="Franklin Gothic Book" panose="020B0503020102020204"/>
                <a:ea typeface="+mn-ea"/>
                <a:cs typeface="+mn-cs"/>
              </a:rPr>
              <a:t>para os membros após o evangelismo.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77421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BB1961-A9DD-51CB-6342-029511D4CB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9F0CD909-ECD3-DB7F-8317-CD4FBDD45C14}"/>
              </a:ext>
            </a:extLst>
          </p:cNvPr>
          <p:cNvSpPr txBox="1"/>
          <p:nvPr/>
        </p:nvSpPr>
        <p:spPr>
          <a:xfrm>
            <a:off x="332014" y="357035"/>
            <a:ext cx="11527971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b="1" dirty="0">
                <a:solidFill>
                  <a:prstClr val="white"/>
                </a:solidFill>
                <a:latin typeface="Franklin Gothic Book" panose="020B0503020102020204"/>
              </a:rPr>
              <a:t>Evangelismos da Primavera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208C342C-FDC7-B6BD-2F6B-60EAF5D1B0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0" y="1306285"/>
            <a:ext cx="3810003" cy="2654865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E388487-3F94-BB64-0A48-4EB9385078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40" y="4050529"/>
            <a:ext cx="3810003" cy="2655071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1ECC1977-9D4E-4897-A96B-261A90A284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43" t="20635" r="30268" b="16072"/>
          <a:stretch>
            <a:fillRect/>
          </a:stretch>
        </p:blipFill>
        <p:spPr>
          <a:xfrm>
            <a:off x="4027714" y="1291848"/>
            <a:ext cx="4027715" cy="2654865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31169458-E28E-3575-D6C5-8E6D8E7B40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87" t="34601" r="14126" b="18831"/>
          <a:stretch>
            <a:fillRect/>
          </a:stretch>
        </p:blipFill>
        <p:spPr>
          <a:xfrm>
            <a:off x="4027715" y="4050529"/>
            <a:ext cx="4027714" cy="2628498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A8093A64-8874-3652-43F0-85A2B91A48A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349" b="9524"/>
          <a:stretch>
            <a:fillRect/>
          </a:stretch>
        </p:blipFill>
        <p:spPr>
          <a:xfrm>
            <a:off x="8153400" y="1291848"/>
            <a:ext cx="3918860" cy="2654864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E1A10D55-0207-2AB0-D62D-5D424CEDE75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5" t="15233" r="9731"/>
          <a:stretch>
            <a:fillRect/>
          </a:stretch>
        </p:blipFill>
        <p:spPr>
          <a:xfrm>
            <a:off x="8153400" y="4050528"/>
            <a:ext cx="3918860" cy="265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44676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CDBA0D-E92A-31E3-BA23-DDE1EE367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3F2DBB8-BEBA-DE44-F351-E2D29BC6E76B}"/>
              </a:ext>
            </a:extLst>
          </p:cNvPr>
          <p:cNvSpPr txBox="1"/>
          <p:nvPr/>
        </p:nvSpPr>
        <p:spPr>
          <a:xfrm>
            <a:off x="737507" y="2551837"/>
            <a:ext cx="107169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Passos do Processo de Plantio: Novembro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C2421E0E-521F-215F-F660-17D88D107C4F}"/>
              </a:ext>
            </a:extLst>
          </p:cNvPr>
          <p:cNvSpPr txBox="1"/>
          <p:nvPr/>
        </p:nvSpPr>
        <p:spPr>
          <a:xfrm>
            <a:off x="239486" y="3674122"/>
            <a:ext cx="1195251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6º  Evangelismo de Colheita dos Pgs (Modelo Hora de Viver)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Evangelismo de Plantio e Colheita (15 dias) no prédio da “Nova Igreja”.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Oficialização de Plantio da “Nova Igreja” com ADM do campo;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Abertura Oficial Clube de D</a:t>
            </a:r>
            <a:r>
              <a:rPr lang="pt-BR" sz="2800" b="1" dirty="0" err="1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esbravadores</a:t>
            </a: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 e Aventureiros;</a:t>
            </a: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0422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B970C7-794E-D131-B327-9472A441A1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A7571842-31B8-DDEB-0C29-35A840BF1300}"/>
              </a:ext>
            </a:extLst>
          </p:cNvPr>
          <p:cNvSpPr txBox="1"/>
          <p:nvPr/>
        </p:nvSpPr>
        <p:spPr>
          <a:xfrm>
            <a:off x="0" y="357035"/>
            <a:ext cx="12192000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Evangelismo e Oficialização - Boraceia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FA1DFDD5-F6CF-41C9-5594-994E129A13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t="41429" r="2726"/>
          <a:stretch>
            <a:fillRect/>
          </a:stretch>
        </p:blipFill>
        <p:spPr>
          <a:xfrm>
            <a:off x="332014" y="1379930"/>
            <a:ext cx="5889172" cy="5390984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1C6F50CC-BCDF-FAE3-C636-23C172798B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1538" y="1379930"/>
            <a:ext cx="5518447" cy="5282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3930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89F1BA7-499A-40DD-72E5-74E10EFCA4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D2D9A583-38D1-A14C-5926-878E6B4FAD4B}"/>
              </a:ext>
            </a:extLst>
          </p:cNvPr>
          <p:cNvSpPr txBox="1"/>
          <p:nvPr/>
        </p:nvSpPr>
        <p:spPr>
          <a:xfrm>
            <a:off x="0" y="357034"/>
            <a:ext cx="12192000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Evangelismo e Oficialização - Dourado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3DEF727B-FB65-B210-AB6F-1F39BB89D8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0" t="-9641" r="13239" b="7070"/>
          <a:stretch>
            <a:fillRect/>
          </a:stretch>
        </p:blipFill>
        <p:spPr>
          <a:xfrm>
            <a:off x="6096000" y="772533"/>
            <a:ext cx="5763986" cy="5922181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BE60DF84-5E23-9A7E-38B3-866C076452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90" y="1349830"/>
            <a:ext cx="5763986" cy="534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4311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E81D53-8233-9D93-38D5-D9B611CC11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588A7137-3749-E751-4379-4E9EFA68A7BF}"/>
              </a:ext>
            </a:extLst>
          </p:cNvPr>
          <p:cNvSpPr txBox="1"/>
          <p:nvPr/>
        </p:nvSpPr>
        <p:spPr>
          <a:xfrm>
            <a:off x="0" y="280835"/>
            <a:ext cx="12192000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 Evangelismo e Oficialização - Itaju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15F2FD8F-6FAE-6F9A-ED94-DDC9EE7C43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826"/>
          <a:stretch>
            <a:fillRect/>
          </a:stretch>
        </p:blipFill>
        <p:spPr>
          <a:xfrm>
            <a:off x="0" y="1188032"/>
            <a:ext cx="5954486" cy="271054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EB658347-FCCA-1468-BED6-B314C92985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2" b="15874"/>
          <a:stretch>
            <a:fillRect/>
          </a:stretch>
        </p:blipFill>
        <p:spPr>
          <a:xfrm>
            <a:off x="5954486" y="1188032"/>
            <a:ext cx="6237514" cy="271054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FF44180-ABB9-943D-A143-850E0B94A7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8" t="19258" r="3439" b="6600"/>
          <a:stretch>
            <a:fillRect/>
          </a:stretch>
        </p:blipFill>
        <p:spPr>
          <a:xfrm>
            <a:off x="0" y="3898575"/>
            <a:ext cx="5954486" cy="2959425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F2E0A1A-7AA2-2936-FF18-1D4E9EFD4D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4" t="19964" r="3545" b="20146"/>
          <a:stretch>
            <a:fillRect/>
          </a:stretch>
        </p:blipFill>
        <p:spPr>
          <a:xfrm>
            <a:off x="5954487" y="3898575"/>
            <a:ext cx="6237514" cy="295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66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63CC7F-68C3-76EF-1B01-A9EE67445B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785256"/>
            <a:ext cx="9144000" cy="1802267"/>
          </a:xfrm>
        </p:spPr>
        <p:txBody>
          <a:bodyPr/>
          <a:lstStyle/>
          <a:p>
            <a:r>
              <a:rPr lang="es-CL" b="1" dirty="0" err="1">
                <a:ln>
                  <a:solidFill>
                    <a:schemeClr val="bg1"/>
                  </a:solidFill>
                </a:ln>
              </a:rPr>
              <a:t>Pequenas</a:t>
            </a:r>
            <a:r>
              <a:rPr lang="es-CL" b="1" dirty="0">
                <a:ln>
                  <a:solidFill>
                    <a:schemeClr val="bg1"/>
                  </a:solidFill>
                </a:ln>
              </a:rPr>
              <a:t> </a:t>
            </a:r>
            <a:r>
              <a:rPr lang="es-CL" b="1" dirty="0" err="1">
                <a:ln>
                  <a:solidFill>
                    <a:schemeClr val="bg1"/>
                  </a:solidFill>
                </a:ln>
              </a:rPr>
              <a:t>Cidades</a:t>
            </a:r>
            <a:r>
              <a:rPr lang="es-CL" b="1" dirty="0">
                <a:ln>
                  <a:solidFill>
                    <a:schemeClr val="bg1"/>
                  </a:solidFill>
                </a:ln>
              </a:rPr>
              <a:t>  Grandes Oportunidades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6ECB9AC-5493-2938-A9FE-F4D297A46A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09999"/>
            <a:ext cx="9144000" cy="914401"/>
          </a:xfrm>
          <a:ln>
            <a:solidFill>
              <a:srgbClr val="FFC000"/>
            </a:solidFill>
          </a:ln>
        </p:spPr>
        <p:txBody>
          <a:bodyPr>
            <a:normAutofit lnSpcReduction="10000"/>
          </a:bodyPr>
          <a:lstStyle/>
          <a:p>
            <a:r>
              <a:rPr lang="es-CL" sz="3200" b="1" dirty="0">
                <a:ln>
                  <a:solidFill>
                    <a:srgbClr val="FFC000"/>
                  </a:solidFill>
                </a:ln>
                <a:solidFill>
                  <a:srgbClr val="FFC000"/>
                </a:solidFill>
                <a:latin typeface="+mj-lt"/>
              </a:rPr>
              <a:t>PLANTANDO IGREJAS ONDE NINGUÉM ESTÁ OLHANDO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6831F78A-EAB2-750F-AA9E-8619BD014CE9}"/>
              </a:ext>
            </a:extLst>
          </p:cNvPr>
          <p:cNvSpPr txBox="1"/>
          <p:nvPr/>
        </p:nvSpPr>
        <p:spPr>
          <a:xfrm>
            <a:off x="130628" y="6226629"/>
            <a:ext cx="5268686" cy="46166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Pr. André Rodrigues Silva – APAC - UCB</a:t>
            </a:r>
          </a:p>
        </p:txBody>
      </p:sp>
    </p:spTree>
    <p:extLst>
      <p:ext uri="{BB962C8B-B14F-4D97-AF65-F5344CB8AC3E}">
        <p14:creationId xmlns:p14="http://schemas.microsoft.com/office/powerpoint/2010/main" val="316279609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52E9FB-E9F9-F6DF-EBD4-B39C0141A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29259D25-D19D-6BA5-B393-34D80634D36F}"/>
              </a:ext>
            </a:extLst>
          </p:cNvPr>
          <p:cNvSpPr txBox="1"/>
          <p:nvPr/>
        </p:nvSpPr>
        <p:spPr>
          <a:xfrm>
            <a:off x="332014" y="357035"/>
            <a:ext cx="11527971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b="1" dirty="0">
                <a:solidFill>
                  <a:prstClr val="white"/>
                </a:solidFill>
                <a:latin typeface="Franklin Gothic Book" panose="020B0503020102020204"/>
              </a:rPr>
              <a:t>Abertura Clube de Desbravadores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3AEA17DD-0143-FC76-6C9D-C3F3104243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46" b="9365"/>
          <a:stretch>
            <a:fillRect/>
          </a:stretch>
        </p:blipFill>
        <p:spPr>
          <a:xfrm>
            <a:off x="332014" y="1338942"/>
            <a:ext cx="7897586" cy="5334000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E8E8A473-6C3E-236F-D353-EE30B1A2D4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" t="21673" r="-602"/>
          <a:stretch>
            <a:fillRect/>
          </a:stretch>
        </p:blipFill>
        <p:spPr>
          <a:xfrm>
            <a:off x="8327571" y="1338942"/>
            <a:ext cx="3532414" cy="5312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361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EDD8C14-E31F-BE73-4C30-2179C9E4F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958394AB-4A5E-30C9-BFC0-0A7D2695733C}"/>
              </a:ext>
            </a:extLst>
          </p:cNvPr>
          <p:cNvSpPr txBox="1"/>
          <p:nvPr/>
        </p:nvSpPr>
        <p:spPr>
          <a:xfrm>
            <a:off x="160564" y="2462126"/>
            <a:ext cx="11859985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000" b="1" u="sng" dirty="0">
                <a:solidFill>
                  <a:srgbClr val="FF0000"/>
                </a:solidFill>
                <a:latin typeface="Franklin Gothic Book" panose="020B0503020102020204"/>
              </a:rPr>
              <a:t>Processo do ano = Método de Cristo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Pesquisa Prefeitura, casa em casa, interessados novo tempo e eventos = Misturar-se com as pessoas.</a:t>
            </a:r>
          </a:p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3200" b="1" i="0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Pequenos Grupos de estudo, assistencialismo e eventos na cidade = Desejar o bem, simpatia e atendimento das necessidades.</a:t>
            </a:r>
          </a:p>
          <a:p>
            <a:pPr marL="571500" marR="0" lvl="0" indent="-5715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Evangelismos de colheitas: Vêm e Segue-me!</a:t>
            </a:r>
            <a:endParaRPr kumimoji="0" lang="pt-BR" sz="3200" b="1" i="0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D4FAECC-E49B-11D0-786C-2291799F4F72}"/>
              </a:ext>
            </a:extLst>
          </p:cNvPr>
          <p:cNvSpPr txBox="1"/>
          <p:nvPr/>
        </p:nvSpPr>
        <p:spPr>
          <a:xfrm>
            <a:off x="114300" y="2816775"/>
            <a:ext cx="11952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6079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C2D637-8456-9295-5ED9-7EB373926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6FA758A-28DA-41FF-0221-21008C91D9BC}"/>
              </a:ext>
            </a:extLst>
          </p:cNvPr>
          <p:cNvSpPr txBox="1"/>
          <p:nvPr/>
        </p:nvSpPr>
        <p:spPr>
          <a:xfrm>
            <a:off x="160564" y="2462126"/>
            <a:ext cx="1185998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4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Resultados:</a:t>
            </a:r>
            <a:endParaRPr kumimoji="0" lang="pt-BR" sz="44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pt-BR" sz="3600" b="1" u="sng" dirty="0">
              <a:solidFill>
                <a:srgbClr val="FF0000"/>
              </a:solidFill>
              <a:latin typeface="Franklin Gothic Book" panose="020B0503020102020204"/>
            </a:endParaRP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3 Novas Congregações;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265 Batismos;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pt-BR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Crescimento de Dízimos: 106%</a:t>
            </a:r>
          </a:p>
          <a:p>
            <a:pPr marR="0" lvl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pt-BR" sz="3600" b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Crescimento de Ofertas: 130%</a:t>
            </a: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12B30C9-E101-E8A5-6ABF-3FC7DB74703C}"/>
              </a:ext>
            </a:extLst>
          </p:cNvPr>
          <p:cNvSpPr txBox="1"/>
          <p:nvPr/>
        </p:nvSpPr>
        <p:spPr>
          <a:xfrm>
            <a:off x="114300" y="2816775"/>
            <a:ext cx="119525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41074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60AA56D-6EE5-3025-949B-79BAA4451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>
            <a:extLst>
              <a:ext uri="{FF2B5EF4-FFF2-40B4-BE49-F238E27FC236}">
                <a16:creationId xmlns:a16="http://schemas.microsoft.com/office/drawing/2014/main" id="{2384493E-8D37-F665-CB4E-EA24F1E0D2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6829" y="169706"/>
            <a:ext cx="4256314" cy="1006248"/>
          </a:xfrm>
        </p:spPr>
        <p:txBody>
          <a:bodyPr/>
          <a:lstStyle/>
          <a:p>
            <a:r>
              <a:rPr lang="pt-BR" dirty="0"/>
              <a:t>Bibliografia: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DBE7BF3-6711-6A82-5D8B-4FD9894C3C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82" y="2133897"/>
            <a:ext cx="2250284" cy="3561861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E5A2D16C-94EC-F886-6661-7794B0B3A3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800" y="2133897"/>
            <a:ext cx="2250283" cy="3561861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99BD6FF6-3403-BF68-7150-CA46126632B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0817" y="2133897"/>
            <a:ext cx="2250282" cy="3561861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A6F5BB9E-4AC2-4598-F584-BF419F2522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0833" y="2133897"/>
            <a:ext cx="2250282" cy="3561861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FF26D891-ED82-3DBB-A3EC-F5E435F1FF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5561" y="1884997"/>
            <a:ext cx="2706439" cy="3906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3699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06E7C85-A61B-CD2A-3086-94DB7BE316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9D26765-5F35-A104-45E9-805D7E3CE9CE}"/>
              </a:ext>
            </a:extLst>
          </p:cNvPr>
          <p:cNvSpPr txBox="1"/>
          <p:nvPr/>
        </p:nvSpPr>
        <p:spPr>
          <a:xfrm>
            <a:off x="332014" y="357035"/>
            <a:ext cx="11527971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4800" b="1" dirty="0">
                <a:solidFill>
                  <a:prstClr val="white"/>
                </a:solidFill>
                <a:latin typeface="Franklin Gothic Book" panose="020B0503020102020204"/>
              </a:rPr>
              <a:t>Oficialização Iasd Vila Esperança</a:t>
            </a:r>
            <a:endParaRPr kumimoji="0" lang="pt-BR" sz="4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5B2B3AB-FB11-E2B1-C77A-611AD44C8E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42" r="16336"/>
          <a:stretch>
            <a:fillRect/>
          </a:stretch>
        </p:blipFill>
        <p:spPr>
          <a:xfrm>
            <a:off x="6096000" y="1375682"/>
            <a:ext cx="5763985" cy="526460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0617297-847F-E82E-D31C-DCEC392067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40" t="6944" r="13321" b="11706"/>
          <a:stretch>
            <a:fillRect/>
          </a:stretch>
        </p:blipFill>
        <p:spPr>
          <a:xfrm>
            <a:off x="332014" y="1375682"/>
            <a:ext cx="5589815" cy="5264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210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6D8BD02-8F14-52A7-5F2F-609C23BF79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147" y="219178"/>
            <a:ext cx="6614733" cy="6419644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D73EF48E-B38E-171F-53B3-16128B627C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6829" y="1812486"/>
            <a:ext cx="2723317" cy="4669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9551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F66ADD7-B006-909A-C94C-BE586ED2B6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11717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0156592-3550-3723-C8EF-A0F2241D5A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3285" y="201839"/>
            <a:ext cx="11843657" cy="1325563"/>
          </a:xfrm>
          <a:ln>
            <a:solidFill>
              <a:schemeClr val="bg1">
                <a:lumMod val="95000"/>
              </a:schemeClr>
            </a:solidFill>
          </a:ln>
        </p:spPr>
        <p:txBody>
          <a:bodyPr>
            <a:normAutofit/>
          </a:bodyPr>
          <a:lstStyle/>
          <a:p>
            <a:r>
              <a:rPr lang="es-CL" sz="4800" u="sng" dirty="0">
                <a:ln>
                  <a:solidFill>
                    <a:sysClr val="windowText" lastClr="000000"/>
                  </a:solidFill>
                </a:ln>
              </a:rPr>
              <a:t>CIDADES DO INTERIOR PAULISTA</a:t>
            </a:r>
            <a:r>
              <a:rPr lang="es-CL" sz="4800" u="sng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4A81420-E425-9515-66CE-06008C1B7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173" y="2024742"/>
            <a:ext cx="11843656" cy="4158343"/>
          </a:xfrm>
          <a:ln>
            <a:solidFill>
              <a:schemeClr val="bg1"/>
            </a:solidFill>
          </a:ln>
        </p:spPr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eriod"/>
            </a:pPr>
            <a:r>
              <a:rPr lang="es-CL" sz="4400" b="1" u="sng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Boracéia: (4.823 hab.) - 41Km de Jau – 2023 </a:t>
            </a:r>
            <a:r>
              <a:rPr lang="es-CL" sz="44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</a:t>
            </a:r>
            <a:r>
              <a:rPr lang="es-CL" sz="3000" b="1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Cidade</a:t>
            </a:r>
            <a:r>
              <a:rPr lang="es-CL" sz="3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s-CL" sz="3000" b="1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mais</a:t>
            </a:r>
            <a:r>
              <a:rPr lang="es-CL" sz="3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próxima BARIRI - 17KM</a:t>
            </a:r>
          </a:p>
          <a:p>
            <a:pPr marL="742950" indent="-742950">
              <a:buFont typeface="+mj-lt"/>
              <a:buAutoNum type="arabicPeriod"/>
            </a:pPr>
            <a:endParaRPr lang="es-CL" sz="30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s-CL" sz="4400" b="1" u="sng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Dourado: (8.169 hab.) - 48Km de Jau - 2024</a:t>
            </a:r>
          </a:p>
          <a:p>
            <a:pPr marL="0" indent="0">
              <a:buNone/>
            </a:pPr>
            <a:r>
              <a:rPr lang="es-CL" b="1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   </a:t>
            </a:r>
            <a:r>
              <a:rPr lang="es-CL" sz="3000" b="1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Cidade</a:t>
            </a:r>
            <a:r>
              <a:rPr lang="es-CL" sz="3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s-CL" sz="3000" b="1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mais</a:t>
            </a:r>
            <a:r>
              <a:rPr lang="es-CL" sz="3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próxima BOCAINA – 30KM</a:t>
            </a:r>
          </a:p>
          <a:p>
            <a:pPr marL="0" indent="0">
              <a:buNone/>
            </a:pPr>
            <a:endParaRPr lang="es-CL" sz="3000" b="1" dirty="0">
              <a:ln>
                <a:solidFill>
                  <a:schemeClr val="accent2">
                    <a:lumMod val="50000"/>
                  </a:schemeClr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LaM Display" panose="02010000000000000000" pitchFamily="2" charset="0"/>
              <a:ea typeface="ADLaM Display" panose="02010000000000000000" pitchFamily="2" charset="0"/>
              <a:cs typeface="ADLaM Display" panose="02010000000000000000" pitchFamily="2" charset="0"/>
            </a:endParaRPr>
          </a:p>
          <a:p>
            <a:pPr marL="0" indent="0">
              <a:buNone/>
            </a:pPr>
            <a:r>
              <a:rPr lang="es-CL" sz="4400" b="1" u="sng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3.  </a:t>
            </a:r>
            <a:r>
              <a:rPr lang="es-CL" sz="4400" b="1" u="sng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Itaju</a:t>
            </a:r>
            <a:r>
              <a:rPr lang="es-CL" sz="4400" b="1" u="sng" dirty="0">
                <a:ln>
                  <a:solidFill>
                    <a:schemeClr val="accent2">
                      <a:lumMod val="50000"/>
                    </a:schemeClr>
                  </a:solidFill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: (3.702 hab.) - 49Km de Jau – 2025</a:t>
            </a:r>
          </a:p>
          <a:p>
            <a:pPr marL="0" indent="0">
              <a:buNone/>
            </a:pPr>
            <a:r>
              <a:rPr lang="es-CL" sz="3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       </a:t>
            </a:r>
            <a:r>
              <a:rPr lang="es-CL" sz="3000" b="1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Cidade</a:t>
            </a:r>
            <a:r>
              <a:rPr lang="es-CL" sz="3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s-CL" sz="3000" b="1" dirty="0" err="1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mais</a:t>
            </a:r>
            <a:r>
              <a:rPr lang="es-CL" sz="3000" b="1" dirty="0">
                <a:ln>
                  <a:solidFill>
                    <a:schemeClr val="accent2">
                      <a:lumMod val="50000"/>
                    </a:schemeClr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próxima BARIRI – 15KM</a:t>
            </a:r>
          </a:p>
        </p:txBody>
      </p:sp>
    </p:spTree>
    <p:extLst>
      <p:ext uri="{BB962C8B-B14F-4D97-AF65-F5344CB8AC3E}">
        <p14:creationId xmlns:p14="http://schemas.microsoft.com/office/powerpoint/2010/main" val="3218683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039F32-70AF-58DA-0E9A-8C9084065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52411"/>
            <a:ext cx="10515600" cy="3140074"/>
          </a:xfrm>
        </p:spPr>
        <p:txBody>
          <a:bodyPr>
            <a:normAutofit/>
          </a:bodyPr>
          <a:lstStyle/>
          <a:p>
            <a:pPr algn="ctr"/>
            <a:r>
              <a:rPr lang="es-CL" sz="3600" b="1" dirty="0"/>
              <a:t>1Co 3:6 </a:t>
            </a:r>
            <a:r>
              <a:rPr lang="es-CL" sz="3600" b="1" dirty="0">
                <a:solidFill>
                  <a:srgbClr val="C00000"/>
                </a:solidFill>
              </a:rPr>
              <a:t>“Eu </a:t>
            </a:r>
            <a:r>
              <a:rPr lang="es-CL" sz="3600" b="1" dirty="0" err="1">
                <a:solidFill>
                  <a:srgbClr val="C00000"/>
                </a:solidFill>
              </a:rPr>
              <a:t>plantei</a:t>
            </a:r>
            <a:r>
              <a:rPr lang="es-CL" sz="3600" b="1" dirty="0">
                <a:solidFill>
                  <a:srgbClr val="C00000"/>
                </a:solidFill>
              </a:rPr>
              <a:t>, Apolo </a:t>
            </a:r>
            <a:r>
              <a:rPr lang="es-CL" sz="3600" b="1" dirty="0" err="1">
                <a:solidFill>
                  <a:srgbClr val="C00000"/>
                </a:solidFill>
              </a:rPr>
              <a:t>regou</a:t>
            </a:r>
            <a:r>
              <a:rPr lang="es-CL" sz="3600" b="1" dirty="0">
                <a:solidFill>
                  <a:srgbClr val="C00000"/>
                </a:solidFill>
              </a:rPr>
              <a:t>,</a:t>
            </a:r>
            <a:r>
              <a:rPr lang="es-CL" sz="3600" b="1" dirty="0"/>
              <a:t> mas o </a:t>
            </a:r>
            <a:r>
              <a:rPr lang="es-CL" sz="3600" b="1" dirty="0" err="1"/>
              <a:t>crescimento</a:t>
            </a:r>
            <a:r>
              <a:rPr lang="es-CL" sz="3600" b="1" dirty="0"/>
              <a:t> </a:t>
            </a:r>
            <a:r>
              <a:rPr lang="es-CL" sz="3600" b="1" dirty="0" err="1"/>
              <a:t>veio</a:t>
            </a:r>
            <a:r>
              <a:rPr lang="es-CL" sz="3600" b="1" dirty="0"/>
              <a:t> de Deus”</a:t>
            </a:r>
            <a:br>
              <a:rPr lang="es-CL" sz="3600" b="1" dirty="0"/>
            </a:br>
            <a:br>
              <a:rPr lang="es-CL" sz="3600" b="1" dirty="0"/>
            </a:br>
            <a:r>
              <a:rPr lang="es-CL" sz="3600" b="1" dirty="0"/>
              <a:t>1Co 3:10 </a:t>
            </a:r>
            <a:r>
              <a:rPr lang="es-CL" sz="3600" b="1" dirty="0">
                <a:solidFill>
                  <a:srgbClr val="C00000"/>
                </a:solidFill>
              </a:rPr>
              <a:t>“Porque de Deus somos cooperadores, </a:t>
            </a:r>
            <a:r>
              <a:rPr lang="es-CL" sz="3600" b="1" dirty="0" err="1"/>
              <a:t>lavoura</a:t>
            </a:r>
            <a:r>
              <a:rPr lang="es-CL" sz="3600" b="1" dirty="0"/>
              <a:t> de Deus, edificio de Deus sois </a:t>
            </a:r>
            <a:r>
              <a:rPr lang="es-CL" sz="3600" b="1" dirty="0" err="1"/>
              <a:t>vós</a:t>
            </a:r>
            <a:r>
              <a:rPr lang="es-CL" sz="3600" b="1" dirty="0"/>
              <a:t>.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59AE1CD5-0F5B-525F-16CE-5644A6AA89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3581400"/>
            <a:ext cx="12192000" cy="411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9379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2591784F-EDC3-88CE-8C4B-286627BDF1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19759" y="0"/>
            <a:ext cx="6587527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C6889699-DE87-F368-12FD-523752D880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7286" y="2035628"/>
            <a:ext cx="2507270" cy="4669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448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1A88A5D3-E24B-E8E5-3E7F-FF73A20A24F6}"/>
              </a:ext>
            </a:extLst>
          </p:cNvPr>
          <p:cNvSpPr txBox="1"/>
          <p:nvPr/>
        </p:nvSpPr>
        <p:spPr>
          <a:xfrm>
            <a:off x="1230086" y="2407698"/>
            <a:ext cx="97209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b="1" u="sng" dirty="0">
                <a:solidFill>
                  <a:srgbClr val="FF0000"/>
                </a:solidFill>
              </a:rPr>
              <a:t>Passos do Processo de Plantio: (ANO ANTERIOR)</a:t>
            </a:r>
          </a:p>
          <a:p>
            <a:pPr algn="ctr"/>
            <a:endParaRPr lang="pt-BR" sz="3600" b="1" u="sng" dirty="0">
              <a:solidFill>
                <a:srgbClr val="FF0000"/>
              </a:solidFill>
            </a:endParaRPr>
          </a:p>
          <a:p>
            <a:pPr algn="ctr"/>
            <a:endParaRPr lang="pt-BR" sz="3600" b="1" u="sng" dirty="0">
              <a:solidFill>
                <a:srgbClr val="FF0000"/>
              </a:solidFill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F6DD800-D8B8-B38A-A265-B4F70B21A18C}"/>
              </a:ext>
            </a:extLst>
          </p:cNvPr>
          <p:cNvSpPr txBox="1"/>
          <p:nvPr/>
        </p:nvSpPr>
        <p:spPr>
          <a:xfrm>
            <a:off x="114300" y="3072739"/>
            <a:ext cx="119525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1º Conhecer a Cidade: Pesquisar dados (Econômicos, sociais, culturais, demográficos, politico, contexto histórico, religioso, necessidades da cidade.</a:t>
            </a:r>
          </a:p>
          <a:p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2º Reunir Igreja (MÃE), apresentar o “POR QUE PLANTAR NOVAS IGREJAS”  -    Montar Equipes de Trabalho e Planejamento Financeiro. </a:t>
            </a:r>
          </a:p>
          <a:p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pt-BR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3º Encontrar famílias em contato com Adventismo (Pesquisa CASA A CASA - Interessados NOVO TEMPO – Atender NECESSIDADES da Cidade);</a:t>
            </a:r>
          </a:p>
        </p:txBody>
      </p:sp>
    </p:spTree>
    <p:extLst>
      <p:ext uri="{BB962C8B-B14F-4D97-AF65-F5344CB8AC3E}">
        <p14:creationId xmlns:p14="http://schemas.microsoft.com/office/powerpoint/2010/main" val="3726194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0AD49EF7-3A18-7249-4803-3B53BFEFB77E}"/>
              </a:ext>
            </a:extLst>
          </p:cNvPr>
          <p:cNvSpPr txBox="1"/>
          <p:nvPr/>
        </p:nvSpPr>
        <p:spPr>
          <a:xfrm>
            <a:off x="424540" y="444121"/>
            <a:ext cx="2743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Pesquisa Cidade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0F75828-6BAE-5115-A936-E19D0DECEA97}"/>
              </a:ext>
            </a:extLst>
          </p:cNvPr>
          <p:cNvSpPr txBox="1"/>
          <p:nvPr/>
        </p:nvSpPr>
        <p:spPr>
          <a:xfrm>
            <a:off x="3717112" y="228677"/>
            <a:ext cx="33419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>
                <a:solidFill>
                  <a:schemeClr val="bg1"/>
                </a:solidFill>
              </a:rPr>
              <a:t>Mobilização da Igreja Mãe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30C73238-F8D8-9676-BBAA-496A394FE2A3}"/>
              </a:ext>
            </a:extLst>
          </p:cNvPr>
          <p:cNvSpPr txBox="1"/>
          <p:nvPr/>
        </p:nvSpPr>
        <p:spPr>
          <a:xfrm>
            <a:off x="7217229" y="1228598"/>
            <a:ext cx="32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bg1"/>
                </a:solidFill>
              </a:rPr>
              <a:t>Pontos de Contato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184CD9D8-B5B5-9F40-D2BB-E4193E23BA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83" y="1365767"/>
            <a:ext cx="3341914" cy="249322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968EA57-27AB-02A0-964B-A9631B24E3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435" y="1365767"/>
            <a:ext cx="3477269" cy="5171497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C2D662AE-BFCE-E8D9-0463-F1FF1EC8981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83" y="3951516"/>
            <a:ext cx="3341914" cy="2585748"/>
          </a:xfrm>
          <a:prstGeom prst="rect">
            <a:avLst/>
          </a:prstGeom>
        </p:spPr>
      </p:pic>
      <p:pic>
        <p:nvPicPr>
          <p:cNvPr id="16" name="Imagem 15">
            <a:extLst>
              <a:ext uri="{FF2B5EF4-FFF2-40B4-BE49-F238E27FC236}">
                <a16:creationId xmlns:a16="http://schemas.microsoft.com/office/drawing/2014/main" id="{86984417-1654-626C-22EF-DB0399545EB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" t="15556" r="48314" b="25397"/>
          <a:stretch>
            <a:fillRect/>
          </a:stretch>
        </p:blipFill>
        <p:spPr>
          <a:xfrm>
            <a:off x="7309041" y="1751818"/>
            <a:ext cx="4757776" cy="2341210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1387114B-8B11-8F94-441D-56E7FBC2C0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b="16349"/>
          <a:stretch>
            <a:fillRect/>
          </a:stretch>
        </p:blipFill>
        <p:spPr>
          <a:xfrm>
            <a:off x="7309042" y="4196054"/>
            <a:ext cx="2999729" cy="234121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5BE829BD-75BB-8BE2-B318-C9C6E01AD3A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15" r="22173"/>
          <a:stretch>
            <a:fillRect/>
          </a:stretch>
        </p:blipFill>
        <p:spPr>
          <a:xfrm>
            <a:off x="10349928" y="4196054"/>
            <a:ext cx="1716889" cy="234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42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7497DA-2F04-5346-98D0-5554D532CC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5D92ED4-68F4-4FED-B395-9458D0AE78AC}"/>
              </a:ext>
            </a:extLst>
          </p:cNvPr>
          <p:cNvSpPr txBox="1"/>
          <p:nvPr/>
        </p:nvSpPr>
        <p:spPr>
          <a:xfrm>
            <a:off x="1012371" y="2385927"/>
            <a:ext cx="1015637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0" u="sng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Passos do Processo de Plantio: Fevereiro a Agosto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600" b="1" i="0" u="sng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Franklin Gothic Book" panose="020B0503020102020204"/>
              <a:ea typeface="+mn-ea"/>
              <a:cs typeface="+mn-cs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48564F3A-0BF3-1CF0-86B8-F55CEB262F2B}"/>
              </a:ext>
            </a:extLst>
          </p:cNvPr>
          <p:cNvSpPr txBox="1"/>
          <p:nvPr/>
        </p:nvSpPr>
        <p:spPr>
          <a:xfrm>
            <a:off x="114300" y="3165118"/>
            <a:ext cx="1195251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4º Formar Pequenos grupos na casa dos interessados: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Franklin Gothic Book" panose="020B0503020102020204"/>
              <a:ea typeface="+mn-ea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1º Centro de estudos bíblicos semanais;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2º Centro de ações solidarias e missionárias com apoio da igreja mãe;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3º </a:t>
            </a: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O</a:t>
            </a: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Franklin Gothic Book" panose="020B0503020102020204"/>
                <a:ea typeface="+mn-ea"/>
                <a:cs typeface="+mn-cs"/>
              </a:rPr>
              <a:t>s batizandos se tornam associados de ADM na Igreja Mãe;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lang="pt-BR" sz="2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anklin Gothic Book" panose="020B0503020102020204"/>
              </a:rPr>
              <a:t>4º Depois de batizados e no discipulado, o Pg se torna Itinerante, na casa de familiares, amigos, vizinhos, interessados e necessitados e se multiplicam se espalhando em pontos estratégicos da cidade.</a:t>
            </a:r>
          </a:p>
        </p:txBody>
      </p:sp>
    </p:spTree>
    <p:extLst>
      <p:ext uri="{BB962C8B-B14F-4D97-AF65-F5344CB8AC3E}">
        <p14:creationId xmlns:p14="http://schemas.microsoft.com/office/powerpoint/2010/main" val="42210283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30D937-1C33-86F8-1DCF-30E7919553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C9448087-D282-D19F-CC9F-0AAA28BC3B20}"/>
              </a:ext>
            </a:extLst>
          </p:cNvPr>
          <p:cNvSpPr txBox="1"/>
          <p:nvPr/>
        </p:nvSpPr>
        <p:spPr>
          <a:xfrm>
            <a:off x="332014" y="357035"/>
            <a:ext cx="11527971" cy="8309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Franklin Gothic Book" panose="020B0503020102020204"/>
                <a:ea typeface="+mn-ea"/>
                <a:cs typeface="+mn-cs"/>
              </a:rPr>
              <a:t>Pequenos Grupos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8032432-6336-4529-6B36-9EB75E614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14" y="1306286"/>
            <a:ext cx="5578927" cy="2612571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0E2734CD-EBF2-7F47-F83D-33D9BDCA81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22"/>
          <a:stretch>
            <a:fillRect/>
          </a:stretch>
        </p:blipFill>
        <p:spPr>
          <a:xfrm>
            <a:off x="6096000" y="1306287"/>
            <a:ext cx="5763989" cy="5369930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A073B96A-7F1C-3157-9EC4-5B173F3F3A6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14" y="4037111"/>
            <a:ext cx="5578927" cy="2639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7881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Constantia-Franklin Gothic Book">
      <a:majorFont>
        <a:latin typeface="Constantia" panose="02030602050306030303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3494</TotalTime>
  <Words>635</Words>
  <Application>Microsoft Office PowerPoint</Application>
  <PresentationFormat>Widescreen</PresentationFormat>
  <Paragraphs>69</Paragraphs>
  <Slides>26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2" baseType="lpstr">
      <vt:lpstr>ADLaM Display</vt:lpstr>
      <vt:lpstr>Arial</vt:lpstr>
      <vt:lpstr>Constantia</vt:lpstr>
      <vt:lpstr>Franklin Gothic Book</vt:lpstr>
      <vt:lpstr>Wingdings</vt:lpstr>
      <vt:lpstr>Tema de Office</vt:lpstr>
      <vt:lpstr>Apresentação do PowerPoint</vt:lpstr>
      <vt:lpstr>Pequenas Cidades  Grandes Oportunidades</vt:lpstr>
      <vt:lpstr>CIDADES DO INTERIOR PAULISTA </vt:lpstr>
      <vt:lpstr>1Co 3:6 “Eu plantei, Apolo regou, mas o crescimento veio de Deus”  1Co 3:10 “Porque de Deus somos cooperadores, lavoura de Deus, edificio de Deus sois vós.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Bibliografia: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 Celis Cuellar</dc:creator>
  <cp:lastModifiedBy>André Rodrigues da Silva</cp:lastModifiedBy>
  <cp:revision>51</cp:revision>
  <dcterms:created xsi:type="dcterms:W3CDTF">2026-04-22T19:47:25Z</dcterms:created>
  <dcterms:modified xsi:type="dcterms:W3CDTF">2026-06-04T16:51:46Z</dcterms:modified>
</cp:coreProperties>
</file>